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1.xml" ContentType="application/vnd.openxmlformats-officedocument.drawingml.chart+xml"/>
  <Override PartName="/ppt/notesSlides/notesSlide32.xml" ContentType="application/vnd.openxmlformats-officedocument.presentationml.notesSlide+xml"/>
  <Override PartName="/ppt/charts/chart2.xml" ContentType="application/vnd.openxmlformats-officedocument.drawingml.chart+xml"/>
  <Override PartName="/ppt/notesSlides/notesSlide33.xml" ContentType="application/vnd.openxmlformats-officedocument.presentationml.notesSlide+xml"/>
  <Override PartName="/ppt/charts/chart3.xml" ContentType="application/vnd.openxmlformats-officedocument.drawingml.chart+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 id="2147483712" r:id="rId2"/>
    <p:sldMasterId id="2147483775" r:id="rId3"/>
  </p:sldMasterIdLst>
  <p:notesMasterIdLst>
    <p:notesMasterId r:id="rId122"/>
  </p:notesMasterIdLst>
  <p:sldIdLst>
    <p:sldId id="256" r:id="rId4"/>
    <p:sldId id="258" r:id="rId5"/>
    <p:sldId id="259" r:id="rId6"/>
    <p:sldId id="261" r:id="rId7"/>
    <p:sldId id="263" r:id="rId8"/>
    <p:sldId id="264" r:id="rId9"/>
    <p:sldId id="440" r:id="rId10"/>
    <p:sldId id="266" r:id="rId11"/>
    <p:sldId id="269" r:id="rId12"/>
    <p:sldId id="270" r:id="rId13"/>
    <p:sldId id="272" r:id="rId14"/>
    <p:sldId id="277" r:id="rId15"/>
    <p:sldId id="278" r:id="rId16"/>
    <p:sldId id="279" r:id="rId17"/>
    <p:sldId id="281" r:id="rId18"/>
    <p:sldId id="282" r:id="rId19"/>
    <p:sldId id="283" r:id="rId20"/>
    <p:sldId id="284" r:id="rId21"/>
    <p:sldId id="285" r:id="rId22"/>
    <p:sldId id="286" r:id="rId23"/>
    <p:sldId id="287" r:id="rId24"/>
    <p:sldId id="288" r:id="rId25"/>
    <p:sldId id="291" r:id="rId26"/>
    <p:sldId id="292" r:id="rId27"/>
    <p:sldId id="296" r:id="rId28"/>
    <p:sldId id="299" r:id="rId29"/>
    <p:sldId id="302" r:id="rId30"/>
    <p:sldId id="303" r:id="rId31"/>
    <p:sldId id="351" r:id="rId32"/>
    <p:sldId id="352" r:id="rId33"/>
    <p:sldId id="366" r:id="rId34"/>
    <p:sldId id="367" r:id="rId35"/>
    <p:sldId id="368" r:id="rId36"/>
    <p:sldId id="349" r:id="rId37"/>
    <p:sldId id="307" r:id="rId38"/>
    <p:sldId id="369" r:id="rId39"/>
    <p:sldId id="441" r:id="rId40"/>
    <p:sldId id="442" r:id="rId41"/>
    <p:sldId id="443" r:id="rId42"/>
    <p:sldId id="444" r:id="rId43"/>
    <p:sldId id="445" r:id="rId44"/>
    <p:sldId id="446" r:id="rId45"/>
    <p:sldId id="447" r:id="rId46"/>
    <p:sldId id="448" r:id="rId47"/>
    <p:sldId id="449" r:id="rId48"/>
    <p:sldId id="450" r:id="rId49"/>
    <p:sldId id="451" r:id="rId50"/>
    <p:sldId id="452" r:id="rId51"/>
    <p:sldId id="453" r:id="rId52"/>
    <p:sldId id="454" r:id="rId53"/>
    <p:sldId id="455" r:id="rId54"/>
    <p:sldId id="456" r:id="rId55"/>
    <p:sldId id="457" r:id="rId56"/>
    <p:sldId id="458" r:id="rId57"/>
    <p:sldId id="459" r:id="rId58"/>
    <p:sldId id="460" r:id="rId59"/>
    <p:sldId id="461" r:id="rId60"/>
    <p:sldId id="462" r:id="rId61"/>
    <p:sldId id="463" r:id="rId62"/>
    <p:sldId id="464" r:id="rId63"/>
    <p:sldId id="465" r:id="rId64"/>
    <p:sldId id="466" r:id="rId65"/>
    <p:sldId id="390" r:id="rId66"/>
    <p:sldId id="391" r:id="rId67"/>
    <p:sldId id="289" r:id="rId68"/>
    <p:sldId id="392" r:id="rId69"/>
    <p:sldId id="276" r:id="rId70"/>
    <p:sldId id="275" r:id="rId71"/>
    <p:sldId id="393" r:id="rId72"/>
    <p:sldId id="290" r:id="rId73"/>
    <p:sldId id="394" r:id="rId74"/>
    <p:sldId id="395" r:id="rId75"/>
    <p:sldId id="293" r:id="rId76"/>
    <p:sldId id="396" r:id="rId77"/>
    <p:sldId id="294" r:id="rId78"/>
    <p:sldId id="397" r:id="rId79"/>
    <p:sldId id="398" r:id="rId80"/>
    <p:sldId id="399" r:id="rId81"/>
    <p:sldId id="400" r:id="rId82"/>
    <p:sldId id="401" r:id="rId83"/>
    <p:sldId id="323" r:id="rId84"/>
    <p:sldId id="403" r:id="rId85"/>
    <p:sldId id="404" r:id="rId86"/>
    <p:sldId id="257" r:id="rId87"/>
    <p:sldId id="406" r:id="rId88"/>
    <p:sldId id="407" r:id="rId89"/>
    <p:sldId id="265" r:id="rId90"/>
    <p:sldId id="328" r:id="rId91"/>
    <p:sldId id="324" r:id="rId92"/>
    <p:sldId id="326" r:id="rId93"/>
    <p:sldId id="325" r:id="rId94"/>
    <p:sldId id="330" r:id="rId95"/>
    <p:sldId id="414" r:id="rId96"/>
    <p:sldId id="423" r:id="rId97"/>
    <p:sldId id="308" r:id="rId98"/>
    <p:sldId id="424" r:id="rId99"/>
    <p:sldId id="312" r:id="rId100"/>
    <p:sldId id="338" r:id="rId101"/>
    <p:sldId id="333" r:id="rId102"/>
    <p:sldId id="313" r:id="rId103"/>
    <p:sldId id="314" r:id="rId104"/>
    <p:sldId id="315" r:id="rId105"/>
    <p:sldId id="337" r:id="rId106"/>
    <p:sldId id="273" r:id="rId107"/>
    <p:sldId id="425" r:id="rId108"/>
    <p:sldId id="274" r:id="rId109"/>
    <p:sldId id="426" r:id="rId110"/>
    <p:sldId id="427" r:id="rId111"/>
    <p:sldId id="428" r:id="rId112"/>
    <p:sldId id="429" r:id="rId113"/>
    <p:sldId id="430" r:id="rId114"/>
    <p:sldId id="431" r:id="rId115"/>
    <p:sldId id="432" r:id="rId116"/>
    <p:sldId id="433" r:id="rId117"/>
    <p:sldId id="339" r:id="rId118"/>
    <p:sldId id="438" r:id="rId119"/>
    <p:sldId id="439" r:id="rId120"/>
    <p:sldId id="365" r:id="rId1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89556" autoAdjust="0"/>
  </p:normalViewPr>
  <p:slideViewPr>
    <p:cSldViewPr>
      <p:cViewPr varScale="1">
        <p:scale>
          <a:sx n="114" d="100"/>
          <a:sy n="114" d="100"/>
        </p:scale>
        <p:origin x="150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582"/>
    </p:cViewPr>
  </p:sorterViewPr>
  <p:notesViewPr>
    <p:cSldViewPr>
      <p:cViewPr varScale="1">
        <p:scale>
          <a:sx n="71" d="100"/>
          <a:sy n="71" d="100"/>
        </p:scale>
        <p:origin x="3029"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presProps" Target="pres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viewProps" Target="viewProps.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file:///\\dccx000-OECA01\OECA-USER$\CSecre02\My%20Files\Target\Cases\Bayer%20Cropscience\Data\PID%20Data\EventDatalog%20April%205%2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ccx000-OECA01\OECA-USER$\CSecre02\My%20Files\Target\Cases\Region%209%20Cases\Kern%20Oil\ppbRae\EventDatalog1.txt"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dccx000-OECA01\OECA-USER$\CSecre02\My%20Files\Target\Cases\Shell%20Deer%20Park\September%202011%20Inspection\Shell%20Deer%20Park%20Sept%202011%20Inspection%20Data%20Evaluation\Air%20Evaluation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Process Area  PID</a:t>
            </a:r>
            <a:r>
              <a:rPr lang="en-US" sz="1400" baseline="0"/>
              <a:t> </a:t>
            </a:r>
            <a:r>
              <a:rPr lang="en-US" sz="1400"/>
              <a:t>Walk-Through: Broken PRV on Oil-Water Tank</a:t>
            </a:r>
          </a:p>
        </c:rich>
      </c:tx>
      <c:overlay val="0"/>
    </c:title>
    <c:autoTitleDeleted val="0"/>
    <c:plotArea>
      <c:layout/>
      <c:lineChart>
        <c:grouping val="stacked"/>
        <c:varyColors val="0"/>
        <c:ser>
          <c:idx val="0"/>
          <c:order val="0"/>
          <c:marker>
            <c:symbol val="none"/>
          </c:marker>
          <c:val>
            <c:numRef>
              <c:f>'EventDatalog April 5 (2)'!$C$22:$C$82</c:f>
              <c:numCache>
                <c:formatCode>General</c:formatCode>
                <c:ptCount val="61"/>
                <c:pt idx="0">
                  <c:v>644</c:v>
                </c:pt>
                <c:pt idx="1">
                  <c:v>463</c:v>
                </c:pt>
                <c:pt idx="2">
                  <c:v>430</c:v>
                </c:pt>
                <c:pt idx="3">
                  <c:v>435</c:v>
                </c:pt>
                <c:pt idx="4">
                  <c:v>446</c:v>
                </c:pt>
                <c:pt idx="5">
                  <c:v>405</c:v>
                </c:pt>
                <c:pt idx="6">
                  <c:v>379</c:v>
                </c:pt>
                <c:pt idx="7">
                  <c:v>348</c:v>
                </c:pt>
                <c:pt idx="8">
                  <c:v>432</c:v>
                </c:pt>
                <c:pt idx="9">
                  <c:v>359</c:v>
                </c:pt>
                <c:pt idx="10">
                  <c:v>363</c:v>
                </c:pt>
                <c:pt idx="11">
                  <c:v>783</c:v>
                </c:pt>
                <c:pt idx="12">
                  <c:v>414</c:v>
                </c:pt>
                <c:pt idx="13">
                  <c:v>458</c:v>
                </c:pt>
                <c:pt idx="14">
                  <c:v>377</c:v>
                </c:pt>
                <c:pt idx="15">
                  <c:v>346</c:v>
                </c:pt>
                <c:pt idx="16">
                  <c:v>332</c:v>
                </c:pt>
                <c:pt idx="17">
                  <c:v>762</c:v>
                </c:pt>
                <c:pt idx="18">
                  <c:v>553</c:v>
                </c:pt>
                <c:pt idx="19">
                  <c:v>589</c:v>
                </c:pt>
                <c:pt idx="20">
                  <c:v>341</c:v>
                </c:pt>
                <c:pt idx="21">
                  <c:v>330</c:v>
                </c:pt>
                <c:pt idx="22">
                  <c:v>341</c:v>
                </c:pt>
                <c:pt idx="23">
                  <c:v>337</c:v>
                </c:pt>
                <c:pt idx="24">
                  <c:v>406</c:v>
                </c:pt>
                <c:pt idx="25">
                  <c:v>868</c:v>
                </c:pt>
                <c:pt idx="26">
                  <c:v>731</c:v>
                </c:pt>
                <c:pt idx="27">
                  <c:v>323</c:v>
                </c:pt>
                <c:pt idx="28">
                  <c:v>301</c:v>
                </c:pt>
                <c:pt idx="29">
                  <c:v>299</c:v>
                </c:pt>
                <c:pt idx="30">
                  <c:v>367</c:v>
                </c:pt>
                <c:pt idx="31">
                  <c:v>345</c:v>
                </c:pt>
                <c:pt idx="32">
                  <c:v>361</c:v>
                </c:pt>
                <c:pt idx="33">
                  <c:v>428</c:v>
                </c:pt>
                <c:pt idx="34">
                  <c:v>815</c:v>
                </c:pt>
                <c:pt idx="35">
                  <c:v>449</c:v>
                </c:pt>
                <c:pt idx="36">
                  <c:v>639</c:v>
                </c:pt>
                <c:pt idx="37">
                  <c:v>560</c:v>
                </c:pt>
                <c:pt idx="38">
                  <c:v>448</c:v>
                </c:pt>
                <c:pt idx="39">
                  <c:v>443</c:v>
                </c:pt>
                <c:pt idx="40">
                  <c:v>419</c:v>
                </c:pt>
                <c:pt idx="41">
                  <c:v>446</c:v>
                </c:pt>
                <c:pt idx="42">
                  <c:v>369</c:v>
                </c:pt>
                <c:pt idx="43">
                  <c:v>437</c:v>
                </c:pt>
                <c:pt idx="44">
                  <c:v>667</c:v>
                </c:pt>
                <c:pt idx="45">
                  <c:v>975</c:v>
                </c:pt>
                <c:pt idx="46">
                  <c:v>866</c:v>
                </c:pt>
                <c:pt idx="47">
                  <c:v>588</c:v>
                </c:pt>
                <c:pt idx="48">
                  <c:v>688</c:v>
                </c:pt>
                <c:pt idx="49">
                  <c:v>366</c:v>
                </c:pt>
                <c:pt idx="50">
                  <c:v>333</c:v>
                </c:pt>
                <c:pt idx="51">
                  <c:v>322</c:v>
                </c:pt>
                <c:pt idx="52">
                  <c:v>337</c:v>
                </c:pt>
                <c:pt idx="53">
                  <c:v>316</c:v>
                </c:pt>
                <c:pt idx="54">
                  <c:v>311</c:v>
                </c:pt>
                <c:pt idx="55">
                  <c:v>311</c:v>
                </c:pt>
                <c:pt idx="56">
                  <c:v>419</c:v>
                </c:pt>
                <c:pt idx="57">
                  <c:v>608</c:v>
                </c:pt>
                <c:pt idx="58">
                  <c:v>599</c:v>
                </c:pt>
                <c:pt idx="59">
                  <c:v>675</c:v>
                </c:pt>
                <c:pt idx="60">
                  <c:v>490</c:v>
                </c:pt>
              </c:numCache>
            </c:numRef>
          </c:val>
          <c:smooth val="0"/>
          <c:extLst>
            <c:ext xmlns:c16="http://schemas.microsoft.com/office/drawing/2014/chart" uri="{C3380CC4-5D6E-409C-BE32-E72D297353CC}">
              <c16:uniqueId val="{00000000-091F-4685-8FA6-817BABD2162C}"/>
            </c:ext>
          </c:extLst>
        </c:ser>
        <c:dLbls>
          <c:showLegendKey val="0"/>
          <c:showVal val="0"/>
          <c:showCatName val="0"/>
          <c:showSerName val="0"/>
          <c:showPercent val="0"/>
          <c:showBubbleSize val="0"/>
        </c:dLbls>
        <c:hiLowLines/>
        <c:smooth val="0"/>
        <c:axId val="80627968"/>
        <c:axId val="89812992"/>
      </c:lineChart>
      <c:catAx>
        <c:axId val="80627968"/>
        <c:scaling>
          <c:orientation val="minMax"/>
        </c:scaling>
        <c:delete val="0"/>
        <c:axPos val="b"/>
        <c:title>
          <c:tx>
            <c:rich>
              <a:bodyPr/>
              <a:lstStyle/>
              <a:p>
                <a:pPr>
                  <a:defRPr/>
                </a:pPr>
                <a:r>
                  <a:rPr lang="en-US"/>
                  <a:t>15-Second Averages</a:t>
                </a:r>
              </a:p>
            </c:rich>
          </c:tx>
          <c:overlay val="0"/>
        </c:title>
        <c:majorTickMark val="none"/>
        <c:minorTickMark val="none"/>
        <c:tickLblPos val="nextTo"/>
        <c:crossAx val="89812992"/>
        <c:crosses val="autoZero"/>
        <c:auto val="1"/>
        <c:lblAlgn val="ctr"/>
        <c:lblOffset val="100"/>
        <c:noMultiLvlLbl val="0"/>
      </c:catAx>
      <c:valAx>
        <c:axId val="89812992"/>
        <c:scaling>
          <c:orientation val="minMax"/>
          <c:min val="0"/>
        </c:scaling>
        <c:delete val="0"/>
        <c:axPos val="l"/>
        <c:majorGridlines/>
        <c:title>
          <c:tx>
            <c:rich>
              <a:bodyPr/>
              <a:lstStyle/>
              <a:p>
                <a:pPr>
                  <a:defRPr/>
                </a:pPr>
                <a:r>
                  <a:rPr lang="en-US"/>
                  <a:t>ppbV (as isobutylene)</a:t>
                </a:r>
              </a:p>
            </c:rich>
          </c:tx>
          <c:overlay val="0"/>
        </c:title>
        <c:numFmt formatCode="General" sourceLinked="1"/>
        <c:majorTickMark val="out"/>
        <c:minorTickMark val="none"/>
        <c:tickLblPos val="nextTo"/>
        <c:crossAx val="80627968"/>
        <c:crosses val="autoZero"/>
        <c:crossBetween val="between"/>
      </c:valAx>
    </c:plotArea>
    <c:plotVisOnly val="1"/>
    <c:dispBlanksAs val="zero"/>
    <c:showDLblsOverMax val="0"/>
  </c:chart>
  <c:spPr>
    <a:ln cmpd="thinThick"/>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marker>
            <c:symbol val="none"/>
          </c:marker>
          <c:val>
            <c:numRef>
              <c:f>EventDatalog1!$C$109:$C$180</c:f>
              <c:numCache>
                <c:formatCode>General</c:formatCode>
                <c:ptCount val="72"/>
                <c:pt idx="0">
                  <c:v>0</c:v>
                </c:pt>
                <c:pt idx="1">
                  <c:v>0</c:v>
                </c:pt>
                <c:pt idx="2">
                  <c:v>0</c:v>
                </c:pt>
                <c:pt idx="3">
                  <c:v>0</c:v>
                </c:pt>
                <c:pt idx="4">
                  <c:v>0</c:v>
                </c:pt>
                <c:pt idx="5">
                  <c:v>25</c:v>
                </c:pt>
                <c:pt idx="6">
                  <c:v>185</c:v>
                </c:pt>
                <c:pt idx="7">
                  <c:v>57</c:v>
                </c:pt>
                <c:pt idx="8">
                  <c:v>888</c:v>
                </c:pt>
                <c:pt idx="9">
                  <c:v>2805</c:v>
                </c:pt>
                <c:pt idx="10">
                  <c:v>4004</c:v>
                </c:pt>
                <c:pt idx="11">
                  <c:v>2636</c:v>
                </c:pt>
                <c:pt idx="12">
                  <c:v>2610</c:v>
                </c:pt>
                <c:pt idx="13">
                  <c:v>1889</c:v>
                </c:pt>
                <c:pt idx="14">
                  <c:v>72</c:v>
                </c:pt>
                <c:pt idx="15">
                  <c:v>0</c:v>
                </c:pt>
                <c:pt idx="16">
                  <c:v>0</c:v>
                </c:pt>
                <c:pt idx="17">
                  <c:v>0</c:v>
                </c:pt>
                <c:pt idx="18">
                  <c:v>0</c:v>
                </c:pt>
                <c:pt idx="19">
                  <c:v>258</c:v>
                </c:pt>
                <c:pt idx="20">
                  <c:v>3310</c:v>
                </c:pt>
                <c:pt idx="21">
                  <c:v>983</c:v>
                </c:pt>
                <c:pt idx="22">
                  <c:v>1164</c:v>
                </c:pt>
                <c:pt idx="23">
                  <c:v>521</c:v>
                </c:pt>
                <c:pt idx="24">
                  <c:v>410</c:v>
                </c:pt>
                <c:pt idx="25">
                  <c:v>123</c:v>
                </c:pt>
                <c:pt idx="26">
                  <c:v>1</c:v>
                </c:pt>
                <c:pt idx="27">
                  <c:v>0</c:v>
                </c:pt>
                <c:pt idx="28">
                  <c:v>0</c:v>
                </c:pt>
                <c:pt idx="29">
                  <c:v>0</c:v>
                </c:pt>
                <c:pt idx="30">
                  <c:v>0</c:v>
                </c:pt>
                <c:pt idx="31">
                  <c:v>0</c:v>
                </c:pt>
                <c:pt idx="32">
                  <c:v>0</c:v>
                </c:pt>
                <c:pt idx="33">
                  <c:v>0</c:v>
                </c:pt>
                <c:pt idx="34">
                  <c:v>0</c:v>
                </c:pt>
                <c:pt idx="35">
                  <c:v>491</c:v>
                </c:pt>
                <c:pt idx="36">
                  <c:v>209</c:v>
                </c:pt>
                <c:pt idx="37">
                  <c:v>332</c:v>
                </c:pt>
                <c:pt idx="38">
                  <c:v>39</c:v>
                </c:pt>
                <c:pt idx="39">
                  <c:v>41</c:v>
                </c:pt>
                <c:pt idx="40">
                  <c:v>19</c:v>
                </c:pt>
                <c:pt idx="41">
                  <c:v>20</c:v>
                </c:pt>
                <c:pt idx="42">
                  <c:v>40</c:v>
                </c:pt>
                <c:pt idx="43">
                  <c:v>24</c:v>
                </c:pt>
                <c:pt idx="44">
                  <c:v>1</c:v>
                </c:pt>
                <c:pt idx="45">
                  <c:v>162</c:v>
                </c:pt>
                <c:pt idx="46">
                  <c:v>135</c:v>
                </c:pt>
                <c:pt idx="47">
                  <c:v>22</c:v>
                </c:pt>
                <c:pt idx="48">
                  <c:v>106</c:v>
                </c:pt>
                <c:pt idx="49">
                  <c:v>32</c:v>
                </c:pt>
                <c:pt idx="50">
                  <c:v>3</c:v>
                </c:pt>
                <c:pt idx="51">
                  <c:v>505</c:v>
                </c:pt>
                <c:pt idx="52">
                  <c:v>4397</c:v>
                </c:pt>
                <c:pt idx="53">
                  <c:v>869</c:v>
                </c:pt>
                <c:pt idx="54">
                  <c:v>84</c:v>
                </c:pt>
                <c:pt idx="55">
                  <c:v>0</c:v>
                </c:pt>
                <c:pt idx="56">
                  <c:v>0</c:v>
                </c:pt>
                <c:pt idx="57">
                  <c:v>7</c:v>
                </c:pt>
                <c:pt idx="58">
                  <c:v>343</c:v>
                </c:pt>
                <c:pt idx="59">
                  <c:v>269</c:v>
                </c:pt>
                <c:pt idx="60">
                  <c:v>694</c:v>
                </c:pt>
                <c:pt idx="61">
                  <c:v>654</c:v>
                </c:pt>
                <c:pt idx="62">
                  <c:v>1574</c:v>
                </c:pt>
                <c:pt idx="63">
                  <c:v>1144</c:v>
                </c:pt>
                <c:pt idx="64">
                  <c:v>518</c:v>
                </c:pt>
                <c:pt idx="65">
                  <c:v>61</c:v>
                </c:pt>
                <c:pt idx="66">
                  <c:v>143</c:v>
                </c:pt>
                <c:pt idx="67">
                  <c:v>330</c:v>
                </c:pt>
                <c:pt idx="68">
                  <c:v>0</c:v>
                </c:pt>
                <c:pt idx="69">
                  <c:v>0</c:v>
                </c:pt>
                <c:pt idx="70">
                  <c:v>0</c:v>
                </c:pt>
                <c:pt idx="71">
                  <c:v>0</c:v>
                </c:pt>
              </c:numCache>
            </c:numRef>
          </c:val>
          <c:smooth val="0"/>
          <c:extLst>
            <c:ext xmlns:c16="http://schemas.microsoft.com/office/drawing/2014/chart" uri="{C3380CC4-5D6E-409C-BE32-E72D297353CC}">
              <c16:uniqueId val="{00000000-B2F4-4E28-8CA8-6E67C4AFD6FA}"/>
            </c:ext>
          </c:extLst>
        </c:ser>
        <c:dLbls>
          <c:showLegendKey val="0"/>
          <c:showVal val="0"/>
          <c:showCatName val="0"/>
          <c:showSerName val="0"/>
          <c:showPercent val="0"/>
          <c:showBubbleSize val="0"/>
        </c:dLbls>
        <c:hiLowLines/>
        <c:smooth val="0"/>
        <c:axId val="91561984"/>
        <c:axId val="91563904"/>
      </c:lineChart>
      <c:catAx>
        <c:axId val="91561984"/>
        <c:scaling>
          <c:orientation val="minMax"/>
        </c:scaling>
        <c:delete val="0"/>
        <c:axPos val="b"/>
        <c:title>
          <c:tx>
            <c:rich>
              <a:bodyPr/>
              <a:lstStyle/>
              <a:p>
                <a:pPr>
                  <a:defRPr/>
                </a:pPr>
                <a:r>
                  <a:rPr lang="en-US"/>
                  <a:t>15-Second Averages</a:t>
                </a:r>
              </a:p>
            </c:rich>
          </c:tx>
          <c:overlay val="0"/>
        </c:title>
        <c:majorTickMark val="none"/>
        <c:minorTickMark val="none"/>
        <c:tickLblPos val="nextTo"/>
        <c:crossAx val="91563904"/>
        <c:crosses val="autoZero"/>
        <c:auto val="1"/>
        <c:lblAlgn val="ctr"/>
        <c:lblOffset val="100"/>
        <c:noMultiLvlLbl val="0"/>
      </c:catAx>
      <c:valAx>
        <c:axId val="91563904"/>
        <c:scaling>
          <c:orientation val="minMax"/>
        </c:scaling>
        <c:delete val="0"/>
        <c:axPos val="l"/>
        <c:majorGridlines/>
        <c:title>
          <c:tx>
            <c:rich>
              <a:bodyPr/>
              <a:lstStyle/>
              <a:p>
                <a:pPr>
                  <a:defRPr/>
                </a:pPr>
                <a:r>
                  <a:rPr lang="en-US"/>
                  <a:t>ppbV (as isobutylene)</a:t>
                </a:r>
              </a:p>
            </c:rich>
          </c:tx>
          <c:overlay val="0"/>
        </c:title>
        <c:numFmt formatCode="General" sourceLinked="1"/>
        <c:majorTickMark val="out"/>
        <c:minorTickMark val="none"/>
        <c:tickLblPos val="nextTo"/>
        <c:crossAx val="91561984"/>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600" dirty="0"/>
              <a:t>Tank A-309 (EFRT) </a:t>
            </a:r>
          </a:p>
        </c:rich>
      </c:tx>
      <c:overlay val="0"/>
    </c:title>
    <c:autoTitleDeleted val="0"/>
    <c:plotArea>
      <c:layout/>
      <c:lineChart>
        <c:grouping val="standard"/>
        <c:varyColors val="0"/>
        <c:ser>
          <c:idx val="0"/>
          <c:order val="0"/>
          <c:marker>
            <c:symbol val="none"/>
          </c:marker>
          <c:val>
            <c:numRef>
              <c:f>'F:\My Files\Target\Cases\Shell Deer Park\September 2011 Inspection\Shell Deer Park Sept 2011 Inspection Data Evaluation\PhoCheck\[09-27-2011 PhoCheck 0948 - 0952.xlsx]09-27-2011 PhoCheck 0948 - 0952'!$E$9:$E$23</c:f>
              <c:numCache>
                <c:formatCode>General</c:formatCode>
                <c:ptCount val="15"/>
                <c:pt idx="0">
                  <c:v>57</c:v>
                </c:pt>
                <c:pt idx="1">
                  <c:v>57</c:v>
                </c:pt>
                <c:pt idx="2">
                  <c:v>51</c:v>
                </c:pt>
                <c:pt idx="3">
                  <c:v>44</c:v>
                </c:pt>
                <c:pt idx="4">
                  <c:v>44</c:v>
                </c:pt>
                <c:pt idx="5">
                  <c:v>43</c:v>
                </c:pt>
                <c:pt idx="6">
                  <c:v>42</c:v>
                </c:pt>
                <c:pt idx="7">
                  <c:v>44</c:v>
                </c:pt>
                <c:pt idx="8">
                  <c:v>44</c:v>
                </c:pt>
                <c:pt idx="9">
                  <c:v>41</c:v>
                </c:pt>
                <c:pt idx="10">
                  <c:v>42</c:v>
                </c:pt>
                <c:pt idx="11">
                  <c:v>34</c:v>
                </c:pt>
                <c:pt idx="12">
                  <c:v>38</c:v>
                </c:pt>
                <c:pt idx="13">
                  <c:v>32</c:v>
                </c:pt>
                <c:pt idx="14">
                  <c:v>34</c:v>
                </c:pt>
              </c:numCache>
            </c:numRef>
          </c:val>
          <c:smooth val="0"/>
          <c:extLst>
            <c:ext xmlns:c16="http://schemas.microsoft.com/office/drawing/2014/chart" uri="{C3380CC4-5D6E-409C-BE32-E72D297353CC}">
              <c16:uniqueId val="{00000000-D4D0-4A24-9CB4-246CBBEE20F7}"/>
            </c:ext>
          </c:extLst>
        </c:ser>
        <c:dLbls>
          <c:showLegendKey val="0"/>
          <c:showVal val="0"/>
          <c:showCatName val="0"/>
          <c:showSerName val="0"/>
          <c:showPercent val="0"/>
          <c:showBubbleSize val="0"/>
        </c:dLbls>
        <c:hiLowLines/>
        <c:smooth val="0"/>
        <c:axId val="92451200"/>
        <c:axId val="92453504"/>
      </c:lineChart>
      <c:catAx>
        <c:axId val="92451200"/>
        <c:scaling>
          <c:orientation val="minMax"/>
        </c:scaling>
        <c:delete val="0"/>
        <c:axPos val="b"/>
        <c:title>
          <c:tx>
            <c:rich>
              <a:bodyPr/>
              <a:lstStyle/>
              <a:p>
                <a:pPr>
                  <a:defRPr/>
                </a:pPr>
                <a:r>
                  <a:rPr lang="en-US" dirty="0"/>
                  <a:t>15 second averages (09:48 - 09:52)</a:t>
                </a:r>
              </a:p>
              <a:p>
                <a:pPr>
                  <a:defRPr/>
                </a:pPr>
                <a:r>
                  <a:rPr lang="en-US" dirty="0"/>
                  <a:t>West winds</a:t>
                </a:r>
                <a:r>
                  <a:rPr lang="en-US" baseline="0" dirty="0"/>
                  <a:t> at 2.7 - 3.3 m/s</a:t>
                </a:r>
              </a:p>
              <a:p>
                <a:pPr>
                  <a:defRPr/>
                </a:pPr>
                <a:r>
                  <a:rPr lang="en-US" baseline="0" dirty="0"/>
                  <a:t>Tank being drawn down.  No detectable emissions</a:t>
                </a:r>
              </a:p>
            </c:rich>
          </c:tx>
          <c:layout>
            <c:manualLayout>
              <c:xMode val="edge"/>
              <c:yMode val="edge"/>
              <c:x val="0.342327087586275"/>
              <c:y val="0.85934164221972342"/>
            </c:manualLayout>
          </c:layout>
          <c:overlay val="0"/>
        </c:title>
        <c:majorTickMark val="none"/>
        <c:minorTickMark val="none"/>
        <c:tickLblPos val="nextTo"/>
        <c:crossAx val="92453504"/>
        <c:crosses val="autoZero"/>
        <c:auto val="1"/>
        <c:lblAlgn val="ctr"/>
        <c:lblOffset val="100"/>
        <c:noMultiLvlLbl val="0"/>
      </c:catAx>
      <c:valAx>
        <c:axId val="92453504"/>
        <c:scaling>
          <c:orientation val="minMax"/>
          <c:max val="700"/>
        </c:scaling>
        <c:delete val="0"/>
        <c:axPos val="l"/>
        <c:majorGridlines/>
        <c:title>
          <c:tx>
            <c:rich>
              <a:bodyPr/>
              <a:lstStyle/>
              <a:p>
                <a:pPr>
                  <a:defRPr/>
                </a:pPr>
                <a:r>
                  <a:rPr lang="en-US"/>
                  <a:t>PhoCheck (ppbV)</a:t>
                </a:r>
              </a:p>
            </c:rich>
          </c:tx>
          <c:overlay val="0"/>
        </c:title>
        <c:numFmt formatCode="General" sourceLinked="1"/>
        <c:majorTickMark val="out"/>
        <c:minorTickMark val="none"/>
        <c:tickLblPos val="nextTo"/>
        <c:crossAx val="92451200"/>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36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360"/>
              </a:spcBef>
              <a:spcAft>
                <a:spcPts val="0"/>
              </a:spcAft>
              <a:buNone/>
              <a:defRPr sz="1200" b="0" i="0" u="none" strike="noStrike" cap="none">
                <a:solidFill>
                  <a:schemeClr val="dk1"/>
                </a:solidFill>
                <a:latin typeface="Arial"/>
                <a:ea typeface="Arial"/>
                <a:cs typeface="Arial"/>
                <a:sym typeface="Arial"/>
              </a:defRPr>
            </a:lvl2pPr>
            <a:lvl3pPr marL="914400" marR="0" lvl="2" indent="0" algn="l" rtl="0">
              <a:spcBef>
                <a:spcPts val="360"/>
              </a:spcBef>
              <a:spcAft>
                <a:spcPts val="0"/>
              </a:spcAft>
              <a:buNone/>
              <a:defRPr sz="1200" b="0" i="0" u="none" strike="noStrike" cap="none">
                <a:solidFill>
                  <a:schemeClr val="dk1"/>
                </a:solidFill>
                <a:latin typeface="Arial"/>
                <a:ea typeface="Arial"/>
                <a:cs typeface="Arial"/>
                <a:sym typeface="Arial"/>
              </a:defRPr>
            </a:lvl3pPr>
            <a:lvl4pPr marL="1371600" marR="0" lvl="3" indent="0" algn="l" rtl="0">
              <a:spcBef>
                <a:spcPts val="360"/>
              </a:spcBef>
              <a:spcAft>
                <a:spcPts val="0"/>
              </a:spcAft>
              <a:buNone/>
              <a:defRPr sz="1200" b="0" i="0" u="none" strike="noStrike" cap="none">
                <a:solidFill>
                  <a:schemeClr val="dk1"/>
                </a:solidFill>
                <a:latin typeface="Arial"/>
                <a:ea typeface="Arial"/>
                <a:cs typeface="Arial"/>
                <a:sym typeface="Arial"/>
              </a:defRPr>
            </a:lvl4pPr>
            <a:lvl5pPr marL="1828800" marR="0" lvl="4" indent="0" algn="l" rtl="0">
              <a:spcBef>
                <a:spcPts val="360"/>
              </a:spcBef>
              <a:spcAft>
                <a:spcPts val="0"/>
              </a:spcAft>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b="0" i="0" u="none" strike="noStrike" cap="none">
                <a:solidFill>
                  <a:schemeClr val="dk1"/>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dk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dk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dk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55311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Codification_(law)"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en.wikipedia.org/wiki/Law_of_the_United_States"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1</a:t>
            </a:fld>
            <a:endParaRPr lang="en-US" sz="1200" b="0" i="0" u="none" strike="noStrike" cap="none" dirty="0">
              <a:solidFill>
                <a:schemeClr val="dk1"/>
              </a:solidFill>
              <a:latin typeface="Arial"/>
              <a:ea typeface="Arial"/>
              <a:cs typeface="Arial"/>
              <a:sym typeface="Arial"/>
            </a:endParaRPr>
          </a:p>
        </p:txBody>
      </p:sp>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solidFill>
            <a:srgbClr val="FFFFFF"/>
          </a:solidFill>
          <a:ln>
            <a:noFill/>
          </a:ln>
        </p:spPr>
      </p:sp>
      <p:sp>
        <p:nvSpPr>
          <p:cNvPr id="113" name="Shape 113"/>
          <p:cNvSpPr txBox="1">
            <a:spLocks noGrp="1"/>
          </p:cNvSpPr>
          <p:nvPr>
            <p:ph type="body" idx="1"/>
          </p:nvPr>
        </p:nvSpPr>
        <p:spPr>
          <a:xfrm>
            <a:off x="914400" y="4343400"/>
            <a:ext cx="5029199" cy="4114800"/>
          </a:xfrm>
          <a:prstGeom prst="rect">
            <a:avLst/>
          </a:prstGeom>
          <a:solidFill>
            <a:srgbClr val="FFFFFF"/>
          </a:solidFill>
          <a:ln w="9525" cap="flat" cmpd="sng">
            <a:solidFill>
              <a:srgbClr val="000000"/>
            </a:solidFill>
            <a:prstDash val="solid"/>
            <a:round/>
            <a:headEnd type="none" w="med" len="med"/>
            <a:tailEnd type="none" w="med" len="med"/>
          </a:ln>
        </p:spPr>
        <p:txBody>
          <a:bodyPr lIns="90000" tIns="45000" rIns="90000" bIns="450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4.7.2018</a:t>
            </a:r>
          </a:p>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If time available, this is a good opportunity to get class input on issues of interest to them.  Sometimes this works very well – sometimes not.  Depends upon class.</a:t>
            </a:r>
          </a:p>
          <a:p>
            <a:pPr marL="0" marR="0" lvl="0" indent="0" algn="l" rtl="0">
              <a:spcBef>
                <a:spcPts val="360"/>
              </a:spcBef>
              <a:spcAft>
                <a:spcPts val="0"/>
              </a:spcAft>
              <a:buSzPct val="25000"/>
              <a:buNone/>
            </a:pPr>
            <a:endParaRPr sz="1200" b="0" i="0" u="none" strike="noStrike" cap="none" dirty="0">
              <a:solidFill>
                <a:schemeClr val="dk1"/>
              </a:solidFill>
              <a:latin typeface="Arial"/>
              <a:ea typeface="Arial"/>
              <a:cs typeface="Arial"/>
              <a:sym typeface="Arial"/>
            </a:endParaRPr>
          </a:p>
          <a:p>
            <a:pPr marL="0" marR="0" lvl="0" indent="0" algn="l" rtl="0">
              <a:spcBef>
                <a:spcPts val="360"/>
              </a:spcBef>
              <a:spcAft>
                <a:spcPts val="0"/>
              </a:spcAft>
              <a:buSzPct val="25000"/>
              <a:buNone/>
            </a:pPr>
            <a:r>
              <a:rPr lang="en-US" sz="1200" b="0" i="0" u="none" strike="noStrike" cap="none" dirty="0">
                <a:solidFill>
                  <a:schemeClr val="dk1"/>
                </a:solidFill>
                <a:latin typeface="Arial"/>
                <a:ea typeface="Arial"/>
                <a:cs typeface="Arial"/>
                <a:sym typeface="Arial"/>
              </a:rPr>
              <a:t>I’ve suggested several topics (next slide) to stimulate discussion.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4" name="Shape 2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225" name="Shape 22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10</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46" name="Shape 246"/>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It is not the agency’s decision whether or not a case is criminal, that is a prosecutor’s decision. It is our role as witnesses and investigators to let them know of possible crimes and then let them make the decisions they are elected to make.</a:t>
            </a:r>
            <a:endParaRPr sz="1200" b="0" i="0" u="none" strike="noStrike" cap="none" dirty="0">
              <a:solidFill>
                <a:schemeClr val="dk1"/>
              </a:solidFill>
              <a:latin typeface="Arial"/>
              <a:ea typeface="Arial"/>
              <a:cs typeface="Arial"/>
              <a:sym typeface="Arial"/>
            </a:endParaRPr>
          </a:p>
        </p:txBody>
      </p:sp>
      <p:sp>
        <p:nvSpPr>
          <p:cNvPr id="247" name="Shape 24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11</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7" name="Shape 28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On the test question #1</a:t>
            </a:r>
          </a:p>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Most states have state equivalents</a:t>
            </a:r>
            <a:endParaRPr sz="1200" b="0" i="0" u="none" strike="noStrike" cap="none" dirty="0">
              <a:solidFill>
                <a:schemeClr val="dk1"/>
              </a:solidFill>
              <a:latin typeface="Arial"/>
              <a:ea typeface="Arial"/>
              <a:cs typeface="Arial"/>
              <a:sym typeface="Arial"/>
            </a:endParaRPr>
          </a:p>
        </p:txBody>
      </p:sp>
      <p:sp>
        <p:nvSpPr>
          <p:cNvPr id="288" name="Shape 28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12</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Shape 29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95" name="Shape 29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Don was involved in first EPA criminal case which we lost</a:t>
            </a:r>
          </a:p>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Photo is of auto repair  in San Diego</a:t>
            </a:r>
          </a:p>
        </p:txBody>
      </p:sp>
      <p:sp>
        <p:nvSpPr>
          <p:cNvPr id="296" name="Shape 29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13</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03" name="Shape 30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304" name="Shape 30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14</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19" name="Shape 31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Question on the test</a:t>
            </a:r>
            <a:endParaRPr sz="1200" b="0" i="0" u="none" strike="noStrike" cap="none" dirty="0">
              <a:solidFill>
                <a:schemeClr val="dk1"/>
              </a:solidFill>
              <a:latin typeface="Arial"/>
              <a:ea typeface="Arial"/>
              <a:cs typeface="Arial"/>
              <a:sym typeface="Arial"/>
            </a:endParaRPr>
          </a:p>
        </p:txBody>
      </p:sp>
      <p:sp>
        <p:nvSpPr>
          <p:cNvPr id="320" name="Shape 32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15</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Shape 3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27" name="Shape 32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328" name="Shape 32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16</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5" name="Shape 33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336" name="Shape 33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17</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Shape 34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3" name="Shape 34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49" name="Shape 3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4" name="Shape 12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They can also come up with discussion issues of their own. Use a break out room if you can.</a:t>
            </a: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Misc. provision from Title 18 of the U.S. Code that can be used for environmental cases. Title 18 (Crimes and Criminal Procedures) </a:t>
            </a:r>
          </a:p>
          <a:p>
            <a:pPr marL="0" marR="0" lvl="0" indent="0" algn="l" rtl="0">
              <a:spcBef>
                <a:spcPts val="360"/>
              </a:spcBef>
              <a:spcAft>
                <a:spcPts val="0"/>
              </a:spcAft>
              <a:buSzPct val="25000"/>
              <a:buNone/>
            </a:pPr>
            <a:r>
              <a:rPr lang="en-US" sz="1200" b="0" i="0" u="none" strike="noStrike" cap="none" dirty="0">
                <a:solidFill>
                  <a:schemeClr val="dk1"/>
                </a:solidFill>
                <a:latin typeface="Arial"/>
                <a:ea typeface="Arial"/>
                <a:cs typeface="Arial"/>
                <a:sym typeface="Arial"/>
              </a:rPr>
              <a:t>The </a:t>
            </a:r>
            <a:r>
              <a:rPr lang="en-US" sz="1200" b="1" i="0" u="none" strike="noStrike" cap="none" dirty="0">
                <a:solidFill>
                  <a:schemeClr val="dk1"/>
                </a:solidFill>
                <a:latin typeface="Arial"/>
                <a:ea typeface="Arial"/>
                <a:cs typeface="Arial"/>
                <a:sym typeface="Arial"/>
              </a:rPr>
              <a:t>Code of Laws of the United States of America</a:t>
            </a:r>
            <a:r>
              <a:rPr lang="en-US" sz="1200" b="0" i="0" u="none" strike="noStrike" cap="none" dirty="0">
                <a:solidFill>
                  <a:schemeClr val="dk1"/>
                </a:solidFill>
                <a:latin typeface="Arial"/>
                <a:ea typeface="Arial"/>
                <a:cs typeface="Arial"/>
                <a:sym typeface="Arial"/>
              </a:rPr>
              <a:t> (</a:t>
            </a:r>
            <a:r>
              <a:rPr lang="en-US" sz="1200" b="1" i="0" u="none" strike="noStrike" cap="none" dirty="0">
                <a:solidFill>
                  <a:schemeClr val="dk1"/>
                </a:solidFill>
                <a:latin typeface="Arial"/>
                <a:ea typeface="Arial"/>
                <a:cs typeface="Arial"/>
                <a:sym typeface="Arial"/>
              </a:rPr>
              <a:t>United States Code</a:t>
            </a:r>
            <a:r>
              <a:rPr lang="en-US" sz="1200" b="0" i="0" u="none" strike="noStrike" cap="none" dirty="0">
                <a:solidFill>
                  <a:schemeClr val="dk1"/>
                </a:solidFill>
                <a:latin typeface="Arial"/>
                <a:ea typeface="Arial"/>
                <a:cs typeface="Arial"/>
                <a:sym typeface="Arial"/>
              </a:rPr>
              <a:t>, </a:t>
            </a:r>
            <a:r>
              <a:rPr lang="en-US" sz="1200" b="1" i="0" u="none" strike="noStrike" cap="none" dirty="0">
                <a:solidFill>
                  <a:schemeClr val="dk1"/>
                </a:solidFill>
                <a:latin typeface="Arial"/>
                <a:ea typeface="Arial"/>
                <a:cs typeface="Arial"/>
                <a:sym typeface="Arial"/>
              </a:rPr>
              <a:t>U.S. Code</a:t>
            </a:r>
            <a:r>
              <a:rPr lang="en-US" sz="1200" b="0" i="0" u="none" strike="noStrike" cap="none" dirty="0">
                <a:solidFill>
                  <a:schemeClr val="dk1"/>
                </a:solidFill>
                <a:latin typeface="Arial"/>
                <a:ea typeface="Arial"/>
                <a:cs typeface="Arial"/>
                <a:sym typeface="Arial"/>
              </a:rPr>
              <a:t> or </a:t>
            </a:r>
            <a:r>
              <a:rPr lang="en-US" sz="1200" b="1" i="0" u="none" strike="noStrike" cap="none" dirty="0">
                <a:solidFill>
                  <a:schemeClr val="dk1"/>
                </a:solidFill>
                <a:latin typeface="Arial"/>
                <a:ea typeface="Arial"/>
                <a:cs typeface="Arial"/>
                <a:sym typeface="Arial"/>
              </a:rPr>
              <a:t>U.S.C.</a:t>
            </a:r>
            <a:r>
              <a:rPr lang="en-US" sz="1200" b="0" i="0" u="none" strike="noStrike" cap="none" dirty="0">
                <a:solidFill>
                  <a:schemeClr val="dk1"/>
                </a:solidFill>
                <a:latin typeface="Arial"/>
                <a:ea typeface="Arial"/>
                <a:cs typeface="Arial"/>
                <a:sym typeface="Arial"/>
              </a:rPr>
              <a:t>) is a compilation and </a:t>
            </a:r>
            <a:r>
              <a:rPr lang="en-US" sz="1200" b="0" i="0" u="sng" strike="noStrike" cap="none" dirty="0">
                <a:solidFill>
                  <a:schemeClr val="hlink"/>
                </a:solidFill>
                <a:latin typeface="Arial"/>
                <a:ea typeface="Arial"/>
                <a:cs typeface="Arial"/>
                <a:sym typeface="Arial"/>
                <a:hlinkClick r:id="rId3"/>
              </a:rPr>
              <a:t>codification</a:t>
            </a:r>
            <a:r>
              <a:rPr lang="en-US" sz="1200" b="0" i="0" u="none" strike="noStrike" cap="none" dirty="0">
                <a:solidFill>
                  <a:schemeClr val="dk1"/>
                </a:solidFill>
                <a:latin typeface="Arial"/>
                <a:ea typeface="Arial"/>
                <a:cs typeface="Arial"/>
                <a:sym typeface="Arial"/>
              </a:rPr>
              <a:t> of the general and permanent federal </a:t>
            </a:r>
            <a:r>
              <a:rPr lang="en-US" sz="1200" b="0" i="0" u="sng" strike="noStrike" cap="none" dirty="0">
                <a:solidFill>
                  <a:schemeClr val="hlink"/>
                </a:solidFill>
                <a:latin typeface="Arial"/>
                <a:ea typeface="Arial"/>
                <a:cs typeface="Arial"/>
                <a:sym typeface="Arial"/>
                <a:hlinkClick r:id="rId4"/>
              </a:rPr>
              <a:t>law of the United States</a:t>
            </a:r>
          </a:p>
          <a:p>
            <a:pPr marL="0" marR="0" lvl="0" indent="0" algn="l" rtl="0">
              <a:spcBef>
                <a:spcPts val="360"/>
              </a:spcBef>
              <a:spcAft>
                <a:spcPts val="0"/>
              </a:spcAft>
              <a:buSzPct val="25000"/>
              <a:buNone/>
            </a:pPr>
            <a:r>
              <a:rPr lang="en-US" sz="1200" b="0" i="0" u="none" strike="noStrike" cap="none" dirty="0">
                <a:solidFill>
                  <a:schemeClr val="dk1"/>
                </a:solidFill>
                <a:latin typeface="Arial"/>
                <a:ea typeface="Arial"/>
                <a:cs typeface="Arial"/>
                <a:sym typeface="Arial"/>
              </a:rPr>
              <a:t>RICO is </a:t>
            </a:r>
            <a:r>
              <a:rPr lang="en-US" sz="1200" b="1" i="0" u="none" strike="noStrike" cap="none" dirty="0">
                <a:solidFill>
                  <a:schemeClr val="dk1"/>
                </a:solidFill>
                <a:latin typeface="Arial"/>
                <a:ea typeface="Arial"/>
                <a:cs typeface="Arial"/>
                <a:sym typeface="Arial"/>
              </a:rPr>
              <a:t>Racketeer Influenced and Corrupt Organizations Act</a:t>
            </a:r>
          </a:p>
          <a:p>
            <a:pPr marL="0" marR="0" lvl="0" indent="0" algn="l" rtl="0">
              <a:spcBef>
                <a:spcPts val="36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356" name="Shape 35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20</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Shape 36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64" name="Shape 36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NRC reports?</a:t>
            </a:r>
          </a:p>
        </p:txBody>
      </p:sp>
      <p:sp>
        <p:nvSpPr>
          <p:cNvPr id="365" name="Shape 36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21</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Shape 3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72" name="Shape 3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California for example has a one year statute of limitations on misdemeanors</a:t>
            </a:r>
          </a:p>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Federal and most state statutes are longer</a:t>
            </a:r>
            <a:endParaRPr sz="1200" b="0" i="0" u="none" strike="noStrike" cap="none" dirty="0">
              <a:solidFill>
                <a:schemeClr val="dk1"/>
              </a:solidFill>
              <a:latin typeface="Arial"/>
              <a:ea typeface="Arial"/>
              <a:cs typeface="Arial"/>
              <a:sym typeface="Arial"/>
            </a:endParaRPr>
          </a:p>
        </p:txBody>
      </p:sp>
      <p:sp>
        <p:nvSpPr>
          <p:cNvPr id="373" name="Shape 3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22</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Shape 3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0" name="Shape 40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lt1"/>
                </a:solidFill>
                <a:latin typeface="Arial"/>
                <a:ea typeface="Arial"/>
                <a:cs typeface="Arial"/>
                <a:sym typeface="Arial"/>
              </a:rPr>
              <a:t>At the discretion of the individual office</a:t>
            </a:r>
          </a:p>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401" name="Shape 401"/>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23</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08" name="Shape 40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409" name="Shape 40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24</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37" name="Shape 43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a:solidFill>
                  <a:schemeClr val="dk1"/>
                </a:solidFill>
                <a:latin typeface="Arial"/>
                <a:ea typeface="Arial"/>
                <a:cs typeface="Arial"/>
                <a:sym typeface="Arial"/>
              </a:rPr>
              <a:t>You do not have to inform them if you know there is or may be a pending criminal investigation but you cannot lie if asked. You can also say those  decisions are made by others (because they are).</a:t>
            </a:r>
          </a:p>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438" name="Shape 43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25</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57" name="Shape 45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Last bullet added, its o the test # 9</a:t>
            </a:r>
            <a:endParaRPr sz="1200" b="0" i="0" u="none" strike="noStrike" cap="none" dirty="0">
              <a:solidFill>
                <a:schemeClr val="dk1"/>
              </a:solidFill>
              <a:latin typeface="Arial"/>
              <a:ea typeface="Arial"/>
              <a:cs typeface="Arial"/>
              <a:sym typeface="Arial"/>
            </a:endParaRPr>
          </a:p>
        </p:txBody>
      </p:sp>
      <p:sp>
        <p:nvSpPr>
          <p:cNvPr id="458" name="Shape 45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26</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78" name="Shape 478"/>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Last bullet is on the test</a:t>
            </a:r>
            <a:endParaRPr sz="1200" b="0" i="0" u="none" strike="noStrike" cap="none" dirty="0">
              <a:solidFill>
                <a:schemeClr val="dk1"/>
              </a:solidFill>
              <a:latin typeface="Arial"/>
              <a:ea typeface="Arial"/>
              <a:cs typeface="Arial"/>
              <a:sym typeface="Arial"/>
            </a:endParaRPr>
          </a:p>
        </p:txBody>
      </p:sp>
      <p:sp>
        <p:nvSpPr>
          <p:cNvPr id="479" name="Shape 479"/>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27</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Shape 4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5" name="Shape 48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dirty="0">
                <a:solidFill>
                  <a:schemeClr val="dk1"/>
                </a:solidFill>
                <a:latin typeface="Arial"/>
                <a:ea typeface="Arial"/>
                <a:cs typeface="Arial"/>
                <a:sym typeface="Arial"/>
              </a:rPr>
              <a:t>This is a huge </a:t>
            </a:r>
            <a:r>
              <a:rPr lang="en-US" sz="1200" b="0" i="0" u="none" strike="noStrike" cap="none" dirty="0" err="1">
                <a:solidFill>
                  <a:schemeClr val="dk1"/>
                </a:solidFill>
                <a:latin typeface="Arial"/>
                <a:ea typeface="Arial"/>
                <a:cs typeface="Arial"/>
                <a:sym typeface="Arial"/>
              </a:rPr>
              <a:t>dropoff</a:t>
            </a:r>
            <a:r>
              <a:rPr lang="en-US" sz="1200" b="0" i="0" u="none" strike="noStrike" cap="none" dirty="0">
                <a:solidFill>
                  <a:schemeClr val="dk1"/>
                </a:solidFill>
                <a:latin typeface="Arial"/>
                <a:ea typeface="Arial"/>
                <a:cs typeface="Arial"/>
                <a:sym typeface="Arial"/>
              </a:rPr>
              <a:t> from previous years</a:t>
            </a: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SzPct val="25000"/>
                <a:buNone/>
              </a:p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86606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30" name="Shape 13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Joe Smith</a:t>
            </a:r>
          </a:p>
          <a:p>
            <a:r>
              <a:rPr lang="en-US" dirty="0"/>
              <a:t>Assistant Special Agent in Charge</a:t>
            </a:r>
          </a:p>
          <a:p>
            <a:r>
              <a:rPr lang="en-US" dirty="0"/>
              <a:t>North Carolina State Bureau of Investigation</a:t>
            </a:r>
          </a:p>
          <a:p>
            <a:r>
              <a:rPr lang="en-US" dirty="0"/>
              <a:t>Diversion and Environmental Crimes Unit</a:t>
            </a:r>
          </a:p>
          <a:p>
            <a:r>
              <a:rPr lang="en-US" dirty="0"/>
              <a:t>Office:  984-204-2722    email: jesmith@ncsbi.gov</a:t>
            </a:r>
          </a:p>
          <a:p>
            <a:endParaRPr lang="en-US" dirty="0"/>
          </a:p>
          <a:p>
            <a:r>
              <a:rPr lang="en-US" dirty="0"/>
              <a:t>For NC, Alabama, Georgia &amp; South Carolina</a:t>
            </a:r>
          </a:p>
          <a:p>
            <a:r>
              <a:rPr lang="en-US" dirty="0"/>
              <a:t>Andy Castro,  Special Agent in Change, Region 4</a:t>
            </a:r>
          </a:p>
          <a:p>
            <a:r>
              <a:rPr lang="en-US" dirty="0"/>
              <a:t>Sam Nunn Atlanta Federal Center</a:t>
            </a:r>
          </a:p>
          <a:p>
            <a:r>
              <a:rPr lang="en-US" dirty="0"/>
              <a:t>61 Forsyth St SW, Atlanta, GA 30303    Phone: (404) 562-9795</a:t>
            </a:r>
          </a:p>
          <a:p>
            <a:endParaRPr lang="en-US" dirty="0"/>
          </a:p>
          <a:p>
            <a:r>
              <a:rPr lang="en-US" dirty="0"/>
              <a:t>For North Carolina (Regional Office):</a:t>
            </a:r>
          </a:p>
          <a:p>
            <a:r>
              <a:rPr lang="en-US" dirty="0"/>
              <a:t>6324 Fairview Road, Suite 525</a:t>
            </a:r>
          </a:p>
          <a:p>
            <a:r>
              <a:rPr lang="en-US" dirty="0"/>
              <a:t>Charlotte, NC 28210    (704) 366-3098</a:t>
            </a:r>
          </a:p>
          <a:p>
            <a:endParaRPr lang="en-US" dirty="0"/>
          </a:p>
          <a:p>
            <a:r>
              <a:rPr lang="en-US" dirty="0"/>
              <a:t>two agents in Charlotte and one in Raleigh</a:t>
            </a:r>
          </a:p>
          <a:p>
            <a:r>
              <a:rPr lang="en-US" dirty="0"/>
              <a:t>Andy Castro, 404 562-9815, Castro.Andy@epa.gov</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SzPct val="25000"/>
                <a:buNone/>
              </a:p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308294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Shape 5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509" name="Shape 50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510" name="Shape 510"/>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35</a:t>
            </a:fld>
            <a:endParaRPr lang="en-US" sz="1200" dirty="0">
              <a:solidFill>
                <a:schemeClr val="dk1"/>
              </a:solidFill>
              <a:latin typeface="Arial"/>
              <a:ea typeface="Arial"/>
              <a:cs typeface="Arial"/>
              <a:sym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Question:</a:t>
            </a:r>
            <a:r>
              <a:rPr lang="en-US" baseline="0" dirty="0"/>
              <a:t>  Is something wrong with this tank?  A:  Yes, the internal floater was under oil.  Violation of CA APCD regulations.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7F0A8-0550-4E00-A414-7FDDE138B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6379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Is this a tank to worry about?  No.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D7F0A8-0550-4E00-A414-7FDDE138B19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2175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8"/>
        <p:cNvGrpSpPr/>
        <p:nvPr/>
      </p:nvGrpSpPr>
      <p:grpSpPr>
        <a:xfrm>
          <a:off x="0" y="0"/>
          <a:ext cx="0" cy="0"/>
          <a:chOff x="0" y="0"/>
          <a:chExt cx="0" cy="0"/>
        </a:xfrm>
      </p:grpSpPr>
      <p:sp>
        <p:nvSpPr>
          <p:cNvPr id="519" name="Shape 5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Washington</a:t>
            </a:r>
            <a:endParaRPr dirty="0"/>
          </a:p>
        </p:txBody>
      </p:sp>
      <p:sp>
        <p:nvSpPr>
          <p:cNvPr id="520" name="Shape 52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1417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Shape 5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Federal regs to check</a:t>
            </a:r>
            <a:r>
              <a:rPr lang="en-US" baseline="0" dirty="0"/>
              <a:t> for</a:t>
            </a:r>
            <a:r>
              <a:rPr lang="en-US" dirty="0"/>
              <a:t> valves and flanges</a:t>
            </a:r>
          </a:p>
          <a:p>
            <a:pPr lvl="0">
              <a:spcBef>
                <a:spcPts val="0"/>
              </a:spcBef>
              <a:buNone/>
            </a:pPr>
            <a:r>
              <a:rPr lang="en-US" dirty="0"/>
              <a:t>LDAR Leak Detection and Repair required of facilities. Some states go out with them. NEIC found more leaks than the facility did.</a:t>
            </a:r>
          </a:p>
          <a:p>
            <a:pPr lvl="0">
              <a:spcBef>
                <a:spcPts val="0"/>
              </a:spcBef>
              <a:buNone/>
            </a:pPr>
            <a:r>
              <a:rPr lang="en-US" dirty="0"/>
              <a:t>Organic Vapor Analyzer</a:t>
            </a:r>
            <a:r>
              <a:rPr lang="en-US" baseline="0" dirty="0"/>
              <a:t> (OVA’s) are difficult to calibrate and maintain.</a:t>
            </a:r>
            <a:endParaRPr dirty="0"/>
          </a:p>
        </p:txBody>
      </p:sp>
      <p:sp>
        <p:nvSpPr>
          <p:cNvPr id="526" name="Shape 5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18901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Safety considerations</a:t>
            </a:r>
            <a:endParaRPr dirty="0"/>
          </a:p>
        </p:txBody>
      </p:sp>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546489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Shape 58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Landfills also emit methane</a:t>
            </a:r>
            <a:endParaRPr dirty="0"/>
          </a:p>
        </p:txBody>
      </p:sp>
      <p:sp>
        <p:nvSpPr>
          <p:cNvPr id="590" name="Shape 59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163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Shape 59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Floating</a:t>
            </a:r>
            <a:r>
              <a:rPr lang="en-US" baseline="0" dirty="0"/>
              <a:t> tanks</a:t>
            </a:r>
            <a:endParaRPr dirty="0"/>
          </a:p>
        </p:txBody>
      </p:sp>
      <p:sp>
        <p:nvSpPr>
          <p:cNvPr id="599" name="Shape 59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1298321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Shape 60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Flares</a:t>
            </a:r>
            <a:r>
              <a:rPr lang="en-US" baseline="0" dirty="0"/>
              <a:t> from petroleum refineries. </a:t>
            </a:r>
          </a:p>
          <a:p>
            <a:pPr lvl="0">
              <a:spcBef>
                <a:spcPts val="0"/>
              </a:spcBef>
              <a:buNone/>
            </a:pPr>
            <a:r>
              <a:rPr lang="en-US" baseline="0" dirty="0"/>
              <a:t>Also u</a:t>
            </a:r>
            <a:r>
              <a:rPr lang="en-US" dirty="0"/>
              <a:t>sed on the Mississippi River to check for leaks from barges</a:t>
            </a:r>
            <a:endParaRPr dirty="0"/>
          </a:p>
        </p:txBody>
      </p:sp>
      <p:sp>
        <p:nvSpPr>
          <p:cNvPr id="608" name="Shape 6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138435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Shape 1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Marine vessels</a:t>
            </a:r>
            <a:endParaRPr dirty="0"/>
          </a:p>
        </p:txBody>
      </p:sp>
      <p:sp>
        <p:nvSpPr>
          <p:cNvPr id="617" name="Shape 6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723948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Can be use to measure tank levels due</a:t>
            </a:r>
            <a:r>
              <a:rPr lang="en-US" baseline="0" dirty="0"/>
              <a:t> to infrared signature</a:t>
            </a:r>
            <a:endParaRPr dirty="0"/>
          </a:p>
        </p:txBody>
      </p:sp>
      <p:sp>
        <p:nvSpPr>
          <p:cNvPr id="626" name="Shape 62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3465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Shape 6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634" name="Shape 63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6650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Shape 6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US" dirty="0"/>
              <a:t>Burning solid waste.</a:t>
            </a:r>
            <a:r>
              <a:rPr lang="en-US" baseline="0" dirty="0"/>
              <a:t>  A</a:t>
            </a:r>
            <a:r>
              <a:rPr lang="en-US" dirty="0"/>
              <a:t> guy walking over this pit burned his feet</a:t>
            </a:r>
            <a:endParaRPr dirty="0"/>
          </a:p>
        </p:txBody>
      </p:sp>
      <p:sp>
        <p:nvSpPr>
          <p:cNvPr id="641" name="Shape 64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572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9" name="Shape 6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15625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80491-8419-4E2D-A15F-7D40ACED2C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65512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Shape 64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649" name="Shape 649"/>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078674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2528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Tx/>
              <a:buNone/>
            </a:pPr>
            <a:r>
              <a:rPr lang="en-US" b="0"/>
              <a:t>Chad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7649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54" name="Shape 15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Chad</a:t>
            </a:r>
          </a:p>
          <a:p>
            <a:pPr algn="l"/>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46433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58267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87556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u="none"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88263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792473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70871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lvl="0" algn="l" defTabSz="914400">
              <a:lnSpc>
                <a:spcPct val="100000"/>
              </a:lnSpc>
              <a:spcBef>
                <a:spcPts val="0"/>
              </a:spcBef>
              <a:spcAft>
                <a:spcPts val="0"/>
              </a:spcAft>
              <a:buClrTx/>
              <a:buSzTx/>
              <a:tabLst/>
              <a:defRPr/>
            </a:pPr>
            <a:endParaRPr lang="en-US" b="1"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66824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86940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that we are going over the form.  The implementation section of this training will go into further detail.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86748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94</a:t>
            </a:fld>
            <a:endParaRPr kumimoji="0" lang="en-US"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186760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0" name="Shape 1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95</a:t>
            </a:fld>
            <a:endParaRPr kumimoji="0" lang="en-US"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00201102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382115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97</a:t>
            </a:fld>
            <a:endParaRPr kumimoji="0" lang="en-US"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30035404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94329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99</a:t>
            </a:fld>
            <a:endParaRPr kumimoji="0" lang="en-US" sz="12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42837926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4871F-ACAA-4208-B427-0E38C75433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8884482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4871F-ACAA-4208-B427-0E38C75433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805540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4871F-ACAA-4208-B427-0E38C75433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469597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897988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120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60" name="Shape 160"/>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36020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67287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5750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4871F-ACAA-4208-B427-0E38C75433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609539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954995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07052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F4871F-ACAA-4208-B427-0E38C75433F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8738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259881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SzPct val="25000"/>
                <a:buNone/>
              </a:pPr>
              <a:t>112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248919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793917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4580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72" name="Shape 1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173" name="Shape 1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SzPct val="25000"/>
                <a:buNone/>
              </a:pPr>
              <a:t>8</a:t>
            </a:fld>
            <a:endParaRPr lang="en-US" sz="1200" b="0" i="0" u="none" strike="noStrike" cap="none" dirty="0">
              <a:solidFill>
                <a:schemeClr val="dk1"/>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SzPct val="25000"/>
                <a:buNone/>
              </a:pPr>
              <a:t>115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0800963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91C07-1A91-4821-A0DD-FA9F63EC26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145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SzPct val="25000"/>
                <a:buNone/>
              </a:pPr>
              <a:t>117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52981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z="1200" b="0" i="0" u="none" strike="noStrike" cap="none" smtClean="0">
                <a:solidFill>
                  <a:schemeClr val="dk1"/>
                </a:solidFill>
                <a:latin typeface="Arial"/>
                <a:ea typeface="Arial"/>
                <a:cs typeface="Arial"/>
                <a:sym typeface="Arial"/>
              </a:rPr>
              <a:pPr marL="0" marR="0" lvl="0" indent="0" algn="r" rtl="0">
                <a:spcBef>
                  <a:spcPts val="0"/>
                </a:spcBef>
                <a:spcAft>
                  <a:spcPts val="0"/>
                </a:spcAft>
                <a:buSzPct val="25000"/>
                <a:buNone/>
              </a:pPr>
              <a:t>118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4965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5" name="Shape 21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sz="1200" b="0" i="0" u="none" strike="noStrike" cap="none" dirty="0">
              <a:solidFill>
                <a:schemeClr val="dk1"/>
              </a:solidFill>
              <a:latin typeface="Arial"/>
              <a:ea typeface="Arial"/>
              <a:cs typeface="Arial"/>
              <a:sym typeface="Arial"/>
            </a:endParaRPr>
          </a:p>
        </p:txBody>
      </p:sp>
      <p:sp>
        <p:nvSpPr>
          <p:cNvPr id="216" name="Shape 21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spcAft>
                <a:spcPts val="0"/>
              </a:spcAft>
              <a:buSzPct val="25000"/>
              <a:buNone/>
            </a:pPr>
            <a:fld id="{00000000-1234-1234-1234-123412341234}" type="slidenum">
              <a:rPr lang="en-US" sz="1200">
                <a:solidFill>
                  <a:schemeClr val="dk1"/>
                </a:solidFill>
                <a:latin typeface="Arial"/>
                <a:ea typeface="Arial"/>
                <a:cs typeface="Arial"/>
                <a:sym typeface="Arial"/>
              </a:rPr>
              <a:pPr marL="0" marR="0" lvl="0" indent="0" algn="r" rtl="0">
                <a:spcBef>
                  <a:spcPts val="0"/>
                </a:spcBef>
                <a:spcAft>
                  <a:spcPts val="0"/>
                </a:spcAft>
                <a:buSzPct val="25000"/>
                <a:buNone/>
              </a:pPr>
              <a:t>9</a:t>
            </a:fld>
            <a:endParaRPr lang="en-US" sz="1200" dirty="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9009503F-4498-44BC-9D33-AF2CF91EA196}" type="datetimeFigureOut">
              <a:rPr lang="en-US" smtClean="0"/>
              <a:pPr/>
              <a:t>5/3/2023</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219295493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09503F-4498-44BC-9D33-AF2CF91EA196}"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1320433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09503F-4498-44BC-9D33-AF2CF91EA196}"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2650923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14574584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113514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8127117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82578F7-3936-45A8-8441-16EFD1FC8115}" type="datetimeFigureOut">
              <a:rPr lang="en-US" smtClean="0"/>
              <a:pPr/>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39595757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82578F7-3936-45A8-8441-16EFD1FC8115}" type="datetimeFigureOut">
              <a:rPr lang="en-US" smtClean="0"/>
              <a:pPr/>
              <a:t>5/3/2023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4433785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82578F7-3936-45A8-8441-16EFD1FC8115}" type="datetimeFigureOut">
              <a:rPr lang="en-US" smtClean="0"/>
              <a:pPr/>
              <a:t>5/3/2023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3957499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2578F7-3936-45A8-8441-16EFD1FC8115}" type="datetimeFigureOut">
              <a:rPr lang="en-US" smtClean="0"/>
              <a:pPr/>
              <a:t>5/3/2023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4114550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2578F7-3936-45A8-8441-16EFD1FC8115}" type="datetimeFigureOut">
              <a:rPr lang="en-US" smtClean="0"/>
              <a:pPr/>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33114887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009503F-4498-44BC-9D33-AF2CF91EA196}"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2446586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82578F7-3936-45A8-8441-16EFD1FC8115}" type="datetimeFigureOut">
              <a:rPr lang="en-US" smtClean="0"/>
              <a:pPr/>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42093590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3919689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1720788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85800" y="609600"/>
            <a:ext cx="7772400" cy="1143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5000" b="0" i="0" u="none" strike="noStrike" cap="none">
                <a:solidFill>
                  <a:schemeClr val="lt2"/>
                </a:solidFill>
                <a:latin typeface="Calibri"/>
                <a:ea typeface="Calibri"/>
                <a:cs typeface="Calibri"/>
                <a:sym typeface="Calibri"/>
              </a:defRPr>
            </a:lvl1pPr>
            <a:lvl2pPr marL="0" marR="0" lvl="1" indent="0" algn="l" rtl="0">
              <a:spcBef>
                <a:spcPts val="0"/>
              </a:spcBef>
              <a:spcAft>
                <a:spcPts val="0"/>
              </a:spcAft>
              <a:buNone/>
              <a:defRPr sz="5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None/>
              <a:defRPr sz="5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None/>
              <a:defRPr sz="5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None/>
              <a:defRPr sz="5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None/>
              <a:defRPr sz="50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None/>
              <a:defRPr sz="50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None/>
              <a:defRPr sz="50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None/>
              <a:defRPr sz="5000" b="0" i="0" u="none" strike="noStrike" cap="none">
                <a:solidFill>
                  <a:schemeClr val="lt2"/>
                </a:solidFill>
                <a:latin typeface="Calibri"/>
                <a:ea typeface="Calibri"/>
                <a:cs typeface="Calibri"/>
                <a:sym typeface="Calibri"/>
              </a:defRPr>
            </a:lvl9pPr>
          </a:lstStyle>
          <a:p>
            <a:r>
              <a:rPr lang="en-US"/>
              <a:t>Click to edit Master title style</a:t>
            </a:r>
            <a:endParaRPr/>
          </a:p>
        </p:txBody>
      </p:sp>
      <p:sp>
        <p:nvSpPr>
          <p:cNvPr id="47" name="Shape 47"/>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273050" marR="0" lvl="0" indent="-116204" algn="l" rtl="0">
              <a:spcBef>
                <a:spcPts val="520"/>
              </a:spcBef>
              <a:spcAft>
                <a:spcPts val="0"/>
              </a:spcAft>
              <a:buClr>
                <a:srgbClr val="0BD0D9"/>
              </a:buClr>
              <a:buSzPct val="95000"/>
              <a:buFont typeface="Noto Sans Symbols"/>
              <a:buChar char="●"/>
              <a:defRPr sz="2600" b="0" i="0" u="none" strike="noStrike" cap="none">
                <a:solidFill>
                  <a:schemeClr val="lt1"/>
                </a:solidFill>
                <a:latin typeface="Merriweather"/>
                <a:ea typeface="Merriweather"/>
                <a:cs typeface="Merriweather"/>
                <a:sym typeface="Merriweather"/>
              </a:defRPr>
            </a:lvl1pPr>
            <a:lvl2pPr marL="639763" marR="0" lvl="1" indent="-116522" algn="l" rtl="0">
              <a:spcBef>
                <a:spcPts val="480"/>
              </a:spcBef>
              <a:spcAft>
                <a:spcPts val="0"/>
              </a:spcAft>
              <a:buClr>
                <a:schemeClr val="accent1"/>
              </a:buClr>
              <a:buSzPct val="85000"/>
              <a:buFont typeface="Noto Sans Symbols"/>
              <a:buChar char="●"/>
              <a:defRPr sz="2400" b="0" i="0" u="none" strike="noStrike" cap="none">
                <a:solidFill>
                  <a:schemeClr val="lt1"/>
                </a:solidFill>
                <a:latin typeface="Merriweather"/>
                <a:ea typeface="Merriweather"/>
                <a:cs typeface="Merriweather"/>
                <a:sym typeface="Merriweather"/>
              </a:defRPr>
            </a:lvl2pPr>
            <a:lvl3pPr marL="914400" marR="0" lvl="2" indent="-160655" algn="l" rtl="0">
              <a:spcBef>
                <a:spcPts val="420"/>
              </a:spcBef>
              <a:spcAft>
                <a:spcPts val="0"/>
              </a:spcAft>
              <a:buClr>
                <a:schemeClr val="accent2"/>
              </a:buClr>
              <a:buSzPct val="70000"/>
              <a:buFont typeface="Noto Sans Symbols"/>
              <a:buChar char="●"/>
              <a:defRPr sz="2100" b="0" i="0" u="none" strike="noStrike" cap="none">
                <a:solidFill>
                  <a:schemeClr val="lt1"/>
                </a:solidFill>
                <a:latin typeface="Merriweather"/>
                <a:ea typeface="Merriweather"/>
                <a:cs typeface="Merriweather"/>
                <a:sym typeface="Merriweather"/>
              </a:defRPr>
            </a:lvl3pPr>
            <a:lvl4pPr marL="1187450" marR="0" lvl="3" indent="-127000" algn="l" rtl="0">
              <a:spcBef>
                <a:spcPts val="400"/>
              </a:spcBef>
              <a:spcAft>
                <a:spcPts val="0"/>
              </a:spcAft>
              <a:buClr>
                <a:srgbClr val="0BD0D9"/>
              </a:buClr>
              <a:buSzPct val="64999"/>
              <a:buFont typeface="Noto Sans Symbols"/>
              <a:buChar char="●"/>
              <a:defRPr sz="2000" b="0" i="0" u="none" strike="noStrike" cap="none">
                <a:solidFill>
                  <a:schemeClr val="lt1"/>
                </a:solidFill>
                <a:latin typeface="Merriweather"/>
                <a:ea typeface="Merriweather"/>
                <a:cs typeface="Merriweather"/>
                <a:sym typeface="Merriweather"/>
              </a:defRPr>
            </a:lvl4pPr>
            <a:lvl5pPr marL="1462088" marR="0" lvl="4" indent="-134937" algn="l" rtl="0">
              <a:spcBef>
                <a:spcPts val="400"/>
              </a:spcBef>
              <a:spcAft>
                <a:spcPts val="0"/>
              </a:spcAft>
              <a:buClr>
                <a:srgbClr val="10CF9B"/>
              </a:buClr>
              <a:buSzPct val="64999"/>
              <a:buFont typeface="Noto Sans Symbols"/>
              <a:buChar char="●"/>
              <a:defRPr sz="2000" b="0" i="0" u="none" strike="noStrike" cap="none">
                <a:solidFill>
                  <a:schemeClr val="lt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lt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lt1"/>
                </a:solidFill>
                <a:latin typeface="Merriweather"/>
                <a:ea typeface="Merriweather"/>
                <a:cs typeface="Merriweather"/>
                <a:sym typeface="Merriweather"/>
              </a:defRPr>
            </a:lvl7pPr>
            <a:lvl8pPr marL="2194560" marR="0" lvl="7" indent="-86360" algn="l" rtl="0">
              <a:spcBef>
                <a:spcPts val="320"/>
              </a:spcBef>
              <a:buClr>
                <a:schemeClr val="lt2"/>
              </a:buClr>
              <a:buSzPct val="100000"/>
              <a:buFont typeface="Merriweather"/>
              <a:buChar char="•"/>
              <a:defRPr sz="1600" b="0" i="0" u="none" strike="noStrike" cap="none">
                <a:solidFill>
                  <a:schemeClr val="lt1"/>
                </a:solidFill>
                <a:latin typeface="Merriweather"/>
                <a:ea typeface="Merriweather"/>
                <a:cs typeface="Merriweather"/>
                <a:sym typeface="Merriweather"/>
              </a:defRPr>
            </a:lvl8pPr>
            <a:lvl9pPr marL="2468880" marR="0" lvl="8" indent="-93979" algn="l" rtl="0">
              <a:spcBef>
                <a:spcPts val="280"/>
              </a:spcBef>
              <a:buClr>
                <a:schemeClr val="lt2"/>
              </a:buClr>
              <a:buSzPct val="100000"/>
              <a:buFont typeface="Merriweather"/>
              <a:buChar char="•"/>
              <a:defRPr sz="1400" b="0" i="0" u="none" strike="noStrike" cap="none">
                <a:solidFill>
                  <a:schemeClr val="lt1"/>
                </a:solidFill>
                <a:latin typeface="Merriweather"/>
                <a:ea typeface="Merriweather"/>
                <a:cs typeface="Merriweather"/>
                <a:sym typeface="Merriweather"/>
              </a:defRPr>
            </a:lvl9pPr>
          </a:lstStyle>
          <a:p>
            <a:pPr lvl="0"/>
            <a:r>
              <a:rPr lang="en-US"/>
              <a:t>Click to edit Master text styles</a:t>
            </a:r>
          </a:p>
        </p:txBody>
      </p:sp>
      <p:sp>
        <p:nvSpPr>
          <p:cNvPr id="48" name="Shape 48"/>
          <p:cNvSpPr txBox="1">
            <a:spLocks noGrp="1"/>
          </p:cNvSpPr>
          <p:nvPr>
            <p:ph type="body" idx="2"/>
          </p:nvPr>
        </p:nvSpPr>
        <p:spPr>
          <a:xfrm>
            <a:off x="4648200" y="1981200"/>
            <a:ext cx="3809999" cy="1981199"/>
          </a:xfrm>
          <a:prstGeom prst="rect">
            <a:avLst/>
          </a:prstGeom>
          <a:noFill/>
          <a:ln>
            <a:noFill/>
          </a:ln>
        </p:spPr>
        <p:txBody>
          <a:bodyPr lIns="91425" tIns="91425" rIns="91425" bIns="91425" anchor="t" anchorCtr="0"/>
          <a:lstStyle>
            <a:lvl1pPr marL="273050" marR="0" lvl="0" indent="-116204" algn="l" rtl="0">
              <a:spcBef>
                <a:spcPts val="520"/>
              </a:spcBef>
              <a:spcAft>
                <a:spcPts val="0"/>
              </a:spcAft>
              <a:buClr>
                <a:srgbClr val="0BD0D9"/>
              </a:buClr>
              <a:buSzPct val="95000"/>
              <a:buFont typeface="Noto Sans Symbols"/>
              <a:buChar char="●"/>
              <a:defRPr sz="2600" b="0" i="0" u="none" strike="noStrike" cap="none">
                <a:solidFill>
                  <a:schemeClr val="lt1"/>
                </a:solidFill>
                <a:latin typeface="Merriweather"/>
                <a:ea typeface="Merriweather"/>
                <a:cs typeface="Merriweather"/>
                <a:sym typeface="Merriweather"/>
              </a:defRPr>
            </a:lvl1pPr>
            <a:lvl2pPr marL="639763" marR="0" lvl="1" indent="-116522" algn="l" rtl="0">
              <a:spcBef>
                <a:spcPts val="480"/>
              </a:spcBef>
              <a:spcAft>
                <a:spcPts val="0"/>
              </a:spcAft>
              <a:buClr>
                <a:schemeClr val="accent1"/>
              </a:buClr>
              <a:buSzPct val="85000"/>
              <a:buFont typeface="Noto Sans Symbols"/>
              <a:buChar char="●"/>
              <a:defRPr sz="2400" b="0" i="0" u="none" strike="noStrike" cap="none">
                <a:solidFill>
                  <a:schemeClr val="lt1"/>
                </a:solidFill>
                <a:latin typeface="Merriweather"/>
                <a:ea typeface="Merriweather"/>
                <a:cs typeface="Merriweather"/>
                <a:sym typeface="Merriweather"/>
              </a:defRPr>
            </a:lvl2pPr>
            <a:lvl3pPr marL="914400" marR="0" lvl="2" indent="-160655" algn="l" rtl="0">
              <a:spcBef>
                <a:spcPts val="420"/>
              </a:spcBef>
              <a:spcAft>
                <a:spcPts val="0"/>
              </a:spcAft>
              <a:buClr>
                <a:schemeClr val="accent2"/>
              </a:buClr>
              <a:buSzPct val="70000"/>
              <a:buFont typeface="Noto Sans Symbols"/>
              <a:buChar char="●"/>
              <a:defRPr sz="2100" b="0" i="0" u="none" strike="noStrike" cap="none">
                <a:solidFill>
                  <a:schemeClr val="lt1"/>
                </a:solidFill>
                <a:latin typeface="Merriweather"/>
                <a:ea typeface="Merriweather"/>
                <a:cs typeface="Merriweather"/>
                <a:sym typeface="Merriweather"/>
              </a:defRPr>
            </a:lvl3pPr>
            <a:lvl4pPr marL="1187450" marR="0" lvl="3" indent="-127000" algn="l" rtl="0">
              <a:spcBef>
                <a:spcPts val="400"/>
              </a:spcBef>
              <a:spcAft>
                <a:spcPts val="0"/>
              </a:spcAft>
              <a:buClr>
                <a:srgbClr val="0BD0D9"/>
              </a:buClr>
              <a:buSzPct val="64999"/>
              <a:buFont typeface="Noto Sans Symbols"/>
              <a:buChar char="●"/>
              <a:defRPr sz="2000" b="0" i="0" u="none" strike="noStrike" cap="none">
                <a:solidFill>
                  <a:schemeClr val="lt1"/>
                </a:solidFill>
                <a:latin typeface="Merriweather"/>
                <a:ea typeface="Merriweather"/>
                <a:cs typeface="Merriweather"/>
                <a:sym typeface="Merriweather"/>
              </a:defRPr>
            </a:lvl4pPr>
            <a:lvl5pPr marL="1462088" marR="0" lvl="4" indent="-134937" algn="l" rtl="0">
              <a:spcBef>
                <a:spcPts val="400"/>
              </a:spcBef>
              <a:spcAft>
                <a:spcPts val="0"/>
              </a:spcAft>
              <a:buClr>
                <a:srgbClr val="10CF9B"/>
              </a:buClr>
              <a:buSzPct val="64999"/>
              <a:buFont typeface="Noto Sans Symbols"/>
              <a:buChar char="●"/>
              <a:defRPr sz="2000" b="0" i="0" u="none" strike="noStrike" cap="none">
                <a:solidFill>
                  <a:schemeClr val="lt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lt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lt1"/>
                </a:solidFill>
                <a:latin typeface="Merriweather"/>
                <a:ea typeface="Merriweather"/>
                <a:cs typeface="Merriweather"/>
                <a:sym typeface="Merriweather"/>
              </a:defRPr>
            </a:lvl7pPr>
            <a:lvl8pPr marL="2194560" marR="0" lvl="7" indent="-86360" algn="l" rtl="0">
              <a:spcBef>
                <a:spcPts val="320"/>
              </a:spcBef>
              <a:buClr>
                <a:schemeClr val="lt2"/>
              </a:buClr>
              <a:buSzPct val="100000"/>
              <a:buFont typeface="Merriweather"/>
              <a:buChar char="•"/>
              <a:defRPr sz="1600" b="0" i="0" u="none" strike="noStrike" cap="none">
                <a:solidFill>
                  <a:schemeClr val="lt1"/>
                </a:solidFill>
                <a:latin typeface="Merriweather"/>
                <a:ea typeface="Merriweather"/>
                <a:cs typeface="Merriweather"/>
                <a:sym typeface="Merriweather"/>
              </a:defRPr>
            </a:lvl8pPr>
            <a:lvl9pPr marL="2468880" marR="0" lvl="8" indent="-93979" algn="l" rtl="0">
              <a:spcBef>
                <a:spcPts val="280"/>
              </a:spcBef>
              <a:buClr>
                <a:schemeClr val="lt2"/>
              </a:buClr>
              <a:buSzPct val="100000"/>
              <a:buFont typeface="Merriweather"/>
              <a:buChar char="•"/>
              <a:defRPr sz="1400" b="0" i="0" u="none" strike="noStrike" cap="none">
                <a:solidFill>
                  <a:schemeClr val="lt1"/>
                </a:solidFill>
                <a:latin typeface="Merriweather"/>
                <a:ea typeface="Merriweather"/>
                <a:cs typeface="Merriweather"/>
                <a:sym typeface="Merriweather"/>
              </a:defRPr>
            </a:lvl9pPr>
          </a:lstStyle>
          <a:p>
            <a:pPr lvl="0"/>
            <a:r>
              <a:rPr lang="en-US"/>
              <a:t>Click to edit Master text styles</a:t>
            </a:r>
          </a:p>
        </p:txBody>
      </p:sp>
      <p:sp>
        <p:nvSpPr>
          <p:cNvPr id="49" name="Shape 49"/>
          <p:cNvSpPr txBox="1">
            <a:spLocks noGrp="1"/>
          </p:cNvSpPr>
          <p:nvPr>
            <p:ph type="body" idx="3"/>
          </p:nvPr>
        </p:nvSpPr>
        <p:spPr>
          <a:xfrm>
            <a:off x="4648200" y="4114800"/>
            <a:ext cx="3809999" cy="1981199"/>
          </a:xfrm>
          <a:prstGeom prst="rect">
            <a:avLst/>
          </a:prstGeom>
          <a:noFill/>
          <a:ln>
            <a:noFill/>
          </a:ln>
        </p:spPr>
        <p:txBody>
          <a:bodyPr lIns="91425" tIns="91425" rIns="91425" bIns="91425" anchor="t" anchorCtr="0"/>
          <a:lstStyle>
            <a:lvl1pPr marL="273050" marR="0" lvl="0" indent="-116204" algn="l" rtl="0">
              <a:spcBef>
                <a:spcPts val="520"/>
              </a:spcBef>
              <a:spcAft>
                <a:spcPts val="0"/>
              </a:spcAft>
              <a:buClr>
                <a:srgbClr val="0BD0D9"/>
              </a:buClr>
              <a:buSzPct val="95000"/>
              <a:buFont typeface="Noto Sans Symbols"/>
              <a:buChar char="●"/>
              <a:defRPr sz="2600" b="0" i="0" u="none" strike="noStrike" cap="none">
                <a:solidFill>
                  <a:schemeClr val="lt1"/>
                </a:solidFill>
                <a:latin typeface="Merriweather"/>
                <a:ea typeface="Merriweather"/>
                <a:cs typeface="Merriweather"/>
                <a:sym typeface="Merriweather"/>
              </a:defRPr>
            </a:lvl1pPr>
            <a:lvl2pPr marL="639763" marR="0" lvl="1" indent="-116522" algn="l" rtl="0">
              <a:spcBef>
                <a:spcPts val="480"/>
              </a:spcBef>
              <a:spcAft>
                <a:spcPts val="0"/>
              </a:spcAft>
              <a:buClr>
                <a:schemeClr val="accent1"/>
              </a:buClr>
              <a:buSzPct val="85000"/>
              <a:buFont typeface="Noto Sans Symbols"/>
              <a:buChar char="●"/>
              <a:defRPr sz="2400" b="0" i="0" u="none" strike="noStrike" cap="none">
                <a:solidFill>
                  <a:schemeClr val="lt1"/>
                </a:solidFill>
                <a:latin typeface="Merriweather"/>
                <a:ea typeface="Merriweather"/>
                <a:cs typeface="Merriweather"/>
                <a:sym typeface="Merriweather"/>
              </a:defRPr>
            </a:lvl2pPr>
            <a:lvl3pPr marL="914400" marR="0" lvl="2" indent="-160655" algn="l" rtl="0">
              <a:spcBef>
                <a:spcPts val="420"/>
              </a:spcBef>
              <a:spcAft>
                <a:spcPts val="0"/>
              </a:spcAft>
              <a:buClr>
                <a:schemeClr val="accent2"/>
              </a:buClr>
              <a:buSzPct val="70000"/>
              <a:buFont typeface="Noto Sans Symbols"/>
              <a:buChar char="●"/>
              <a:defRPr sz="2100" b="0" i="0" u="none" strike="noStrike" cap="none">
                <a:solidFill>
                  <a:schemeClr val="lt1"/>
                </a:solidFill>
                <a:latin typeface="Merriweather"/>
                <a:ea typeface="Merriweather"/>
                <a:cs typeface="Merriweather"/>
                <a:sym typeface="Merriweather"/>
              </a:defRPr>
            </a:lvl3pPr>
            <a:lvl4pPr marL="1187450" marR="0" lvl="3" indent="-127000" algn="l" rtl="0">
              <a:spcBef>
                <a:spcPts val="400"/>
              </a:spcBef>
              <a:spcAft>
                <a:spcPts val="0"/>
              </a:spcAft>
              <a:buClr>
                <a:srgbClr val="0BD0D9"/>
              </a:buClr>
              <a:buSzPct val="64999"/>
              <a:buFont typeface="Noto Sans Symbols"/>
              <a:buChar char="●"/>
              <a:defRPr sz="2000" b="0" i="0" u="none" strike="noStrike" cap="none">
                <a:solidFill>
                  <a:schemeClr val="lt1"/>
                </a:solidFill>
                <a:latin typeface="Merriweather"/>
                <a:ea typeface="Merriweather"/>
                <a:cs typeface="Merriweather"/>
                <a:sym typeface="Merriweather"/>
              </a:defRPr>
            </a:lvl4pPr>
            <a:lvl5pPr marL="1462088" marR="0" lvl="4" indent="-134937" algn="l" rtl="0">
              <a:spcBef>
                <a:spcPts val="400"/>
              </a:spcBef>
              <a:spcAft>
                <a:spcPts val="0"/>
              </a:spcAft>
              <a:buClr>
                <a:srgbClr val="10CF9B"/>
              </a:buClr>
              <a:buSzPct val="64999"/>
              <a:buFont typeface="Noto Sans Symbols"/>
              <a:buChar char="●"/>
              <a:defRPr sz="2000" b="0" i="0" u="none" strike="noStrike" cap="none">
                <a:solidFill>
                  <a:schemeClr val="lt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lt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lt1"/>
                </a:solidFill>
                <a:latin typeface="Merriweather"/>
                <a:ea typeface="Merriweather"/>
                <a:cs typeface="Merriweather"/>
                <a:sym typeface="Merriweather"/>
              </a:defRPr>
            </a:lvl7pPr>
            <a:lvl8pPr marL="2194560" marR="0" lvl="7" indent="-86360" algn="l" rtl="0">
              <a:spcBef>
                <a:spcPts val="320"/>
              </a:spcBef>
              <a:buClr>
                <a:schemeClr val="lt2"/>
              </a:buClr>
              <a:buSzPct val="100000"/>
              <a:buFont typeface="Merriweather"/>
              <a:buChar char="•"/>
              <a:defRPr sz="1600" b="0" i="0" u="none" strike="noStrike" cap="none">
                <a:solidFill>
                  <a:schemeClr val="lt1"/>
                </a:solidFill>
                <a:latin typeface="Merriweather"/>
                <a:ea typeface="Merriweather"/>
                <a:cs typeface="Merriweather"/>
                <a:sym typeface="Merriweather"/>
              </a:defRPr>
            </a:lvl8pPr>
            <a:lvl9pPr marL="2468880" marR="0" lvl="8" indent="-93979" algn="l" rtl="0">
              <a:spcBef>
                <a:spcPts val="280"/>
              </a:spcBef>
              <a:buClr>
                <a:schemeClr val="lt2"/>
              </a:buClr>
              <a:buSzPct val="100000"/>
              <a:buFont typeface="Merriweather"/>
              <a:buChar char="•"/>
              <a:defRPr sz="1400" b="0" i="0" u="none" strike="noStrike" cap="none">
                <a:solidFill>
                  <a:schemeClr val="lt1"/>
                </a:solidFill>
                <a:latin typeface="Merriweather"/>
                <a:ea typeface="Merriweather"/>
                <a:cs typeface="Merriweather"/>
                <a:sym typeface="Merriweather"/>
              </a:defRPr>
            </a:lvl9pPr>
          </a:lstStyle>
          <a:p>
            <a:pPr lvl="0"/>
            <a:r>
              <a:rPr lang="en-US"/>
              <a:t>Click to edit Master text styles</a:t>
            </a: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a:solidFill>
                  <a:srgbClr val="D0E9ED"/>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spcBef>
                <a:spcPts val="0"/>
              </a:spcBef>
              <a:buNone/>
              <a:defRPr sz="1800" b="0" i="0" u="none" strike="noStrike" cap="none">
                <a:solidFill>
                  <a:schemeClr val="lt1"/>
                </a:solidFill>
                <a:latin typeface="Arial"/>
                <a:ea typeface="Arial"/>
                <a:cs typeface="Arial"/>
                <a:sym typeface="Arial"/>
              </a:defRPr>
            </a:lvl6pPr>
            <a:lvl7pPr marL="2743200" marR="0" lvl="6" indent="0" algn="l" rtl="0">
              <a:spcBef>
                <a:spcPts val="0"/>
              </a:spcBef>
              <a:buNone/>
              <a:defRPr sz="1800" b="0" i="0" u="none" strike="noStrike" cap="none">
                <a:solidFill>
                  <a:schemeClr val="lt1"/>
                </a:solidFill>
                <a:latin typeface="Arial"/>
                <a:ea typeface="Arial"/>
                <a:cs typeface="Arial"/>
                <a:sym typeface="Arial"/>
              </a:defRPr>
            </a:lvl7pPr>
            <a:lvl8pPr marL="3200400" marR="0" lvl="7" indent="0" algn="l" rtl="0">
              <a:spcBef>
                <a:spcPts val="0"/>
              </a:spcBef>
              <a:buNone/>
              <a:defRPr sz="1800" b="0" i="0" u="none" strike="noStrike" cap="none">
                <a:solidFill>
                  <a:schemeClr val="lt1"/>
                </a:solidFill>
                <a:latin typeface="Arial"/>
                <a:ea typeface="Arial"/>
                <a:cs typeface="Arial"/>
                <a:sym typeface="Arial"/>
              </a:defRPr>
            </a:lvl8pPr>
            <a:lvl9pPr marL="3657600" marR="0" lvl="8" indent="0" algn="l" rtl="0">
              <a:spcBef>
                <a:spcPts val="0"/>
              </a:spcBef>
              <a:buNone/>
              <a:defRPr sz="1800" b="0" i="0" u="none" strike="noStrike" cap="none">
                <a:solidFill>
                  <a:schemeClr val="lt1"/>
                </a:solidFill>
                <a:latin typeface="Arial"/>
                <a:ea typeface="Arial"/>
                <a:cs typeface="Arial"/>
                <a:sym typeface="Arial"/>
              </a:defRPr>
            </a:lvl9pPr>
          </a:lstStyle>
          <a:p>
            <a:endParaRPr dirty="0"/>
          </a:p>
        </p:txBody>
      </p:sp>
      <p:sp>
        <p:nvSpPr>
          <p:cNvPr id="51" name="Shape 51"/>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a:solidFill>
                  <a:srgbClr val="D0E9ED"/>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spcBef>
                <a:spcPts val="0"/>
              </a:spcBef>
              <a:buNone/>
              <a:defRPr sz="1800" b="0" i="0" u="none" strike="noStrike" cap="none">
                <a:solidFill>
                  <a:schemeClr val="lt1"/>
                </a:solidFill>
                <a:latin typeface="Arial"/>
                <a:ea typeface="Arial"/>
                <a:cs typeface="Arial"/>
                <a:sym typeface="Arial"/>
              </a:defRPr>
            </a:lvl6pPr>
            <a:lvl7pPr marL="2743200" marR="0" lvl="6" indent="0" algn="l" rtl="0">
              <a:spcBef>
                <a:spcPts val="0"/>
              </a:spcBef>
              <a:buNone/>
              <a:defRPr sz="1800" b="0" i="0" u="none" strike="noStrike" cap="none">
                <a:solidFill>
                  <a:schemeClr val="lt1"/>
                </a:solidFill>
                <a:latin typeface="Arial"/>
                <a:ea typeface="Arial"/>
                <a:cs typeface="Arial"/>
                <a:sym typeface="Arial"/>
              </a:defRPr>
            </a:lvl7pPr>
            <a:lvl8pPr marL="3200400" marR="0" lvl="7" indent="0" algn="l" rtl="0">
              <a:spcBef>
                <a:spcPts val="0"/>
              </a:spcBef>
              <a:buNone/>
              <a:defRPr sz="1800" b="0" i="0" u="none" strike="noStrike" cap="none">
                <a:solidFill>
                  <a:schemeClr val="lt1"/>
                </a:solidFill>
                <a:latin typeface="Arial"/>
                <a:ea typeface="Arial"/>
                <a:cs typeface="Arial"/>
                <a:sym typeface="Arial"/>
              </a:defRPr>
            </a:lvl8pPr>
            <a:lvl9pPr marL="3657600" marR="0" lvl="8" indent="0" algn="l" rtl="0">
              <a:spcBef>
                <a:spcPts val="0"/>
              </a:spcBef>
              <a:buNone/>
              <a:defRPr sz="1800" b="0" i="0" u="none" strike="noStrike" cap="none">
                <a:solidFill>
                  <a:schemeClr val="lt1"/>
                </a:solidFill>
                <a:latin typeface="Arial"/>
                <a:ea typeface="Arial"/>
                <a:cs typeface="Arial"/>
                <a:sym typeface="Arial"/>
              </a:defRPr>
            </a:lvl9pPr>
          </a:lstStyle>
          <a:p>
            <a:endParaRPr dirty="0"/>
          </a:p>
        </p:txBody>
      </p:sp>
      <p:sp>
        <p:nvSpPr>
          <p:cNvPr id="52" name="Shape 52"/>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D0E9ED"/>
                </a:solidFill>
                <a:latin typeface="Arial"/>
                <a:ea typeface="Arial"/>
                <a:cs typeface="Arial"/>
                <a:sym typeface="Arial"/>
              </a:rPr>
              <a:pPr marL="0" marR="0" lvl="0" indent="0" algn="r" rtl="0">
                <a:spcBef>
                  <a:spcPts val="0"/>
                </a:spcBef>
                <a:spcAft>
                  <a:spcPts val="0"/>
                </a:spcAft>
                <a:buSzPct val="25000"/>
                <a:buNone/>
              </a:pPr>
              <a:t>‹#›</a:t>
            </a:fld>
            <a:endParaRPr lang="en-US" sz="1200" dirty="0">
              <a:solidFill>
                <a:srgbClr val="D0E9ED"/>
              </a:solidFill>
              <a:latin typeface="Arial"/>
              <a:ea typeface="Arial"/>
              <a:cs typeface="Arial"/>
              <a:sym typeface="Arial"/>
            </a:endParaRPr>
          </a:p>
        </p:txBody>
      </p:sp>
    </p:spTree>
    <p:extLst>
      <p:ext uri="{BB962C8B-B14F-4D97-AF65-F5344CB8AC3E}">
        <p14:creationId xmlns:p14="http://schemas.microsoft.com/office/powerpoint/2010/main" val="1381338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1"/>
            <a:ext cx="2057400" cy="365125"/>
          </a:xfrm>
          <a:prstGeom prst="rect">
            <a:avLst/>
          </a:prstGeom>
        </p:spPr>
        <p:txBody>
          <a:bodyPr/>
          <a:lstStyle/>
          <a:p>
            <a:fld id="{04D46662-971D-4A5C-96EF-943B56DBE665}" type="datetimeFigureOut">
              <a:rPr lang="en-US" smtClean="0"/>
              <a:pPr/>
              <a:t>5/3/2023</a:t>
            </a:fld>
            <a:endParaRPr lang="en-US"/>
          </a:p>
        </p:txBody>
      </p:sp>
      <p:sp>
        <p:nvSpPr>
          <p:cNvPr id="4" name="Footer Placeholder 3"/>
          <p:cNvSpPr>
            <a:spLocks noGrp="1"/>
          </p:cNvSpPr>
          <p:nvPr>
            <p:ph type="ftr" sz="quarter" idx="11"/>
          </p:nvPr>
        </p:nvSpPr>
        <p:spPr>
          <a:xfrm>
            <a:off x="3028950" y="6356351"/>
            <a:ext cx="30861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457950" y="6356351"/>
            <a:ext cx="2057400" cy="365125"/>
          </a:xfrm>
          <a:prstGeom prst="rect">
            <a:avLst/>
          </a:prstGeom>
        </p:spPr>
        <p:txBody>
          <a:bodyPr/>
          <a:lstStyle/>
          <a:p>
            <a:fld id="{ED549D9D-2A85-4F04-9177-4CA0F551B4AC}" type="slidenum">
              <a:rPr lang="en-US" smtClean="0"/>
              <a:pPr/>
              <a:t>‹#›</a:t>
            </a:fld>
            <a:endParaRPr lang="en-US"/>
          </a:p>
        </p:txBody>
      </p:sp>
    </p:spTree>
    <p:extLst>
      <p:ext uri="{BB962C8B-B14F-4D97-AF65-F5344CB8AC3E}">
        <p14:creationId xmlns:p14="http://schemas.microsoft.com/office/powerpoint/2010/main" val="25168578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7643F-FC30-6525-E510-098C30384E45}"/>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98ED581-E92D-A222-CA57-4FCEBFE773A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E668322C-5994-D60F-E794-A6F6AF4ED572}"/>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a:extLst>
              <a:ext uri="{FF2B5EF4-FFF2-40B4-BE49-F238E27FC236}">
                <a16:creationId xmlns:a16="http://schemas.microsoft.com/office/drawing/2014/main" id="{8798A115-B0A1-52DB-A8A6-37BFF7A62F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A143B2-3433-340F-7D3E-A8519A2BB16C}"/>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2957964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222E5-87F3-1559-40B6-E011A6AA14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3340BD-1774-E6DC-FB4A-D182A3F5AD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E23757-BF73-FB26-95D3-13CCBAF29850}"/>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a:extLst>
              <a:ext uri="{FF2B5EF4-FFF2-40B4-BE49-F238E27FC236}">
                <a16:creationId xmlns:a16="http://schemas.microsoft.com/office/drawing/2014/main" id="{666C7B76-FD7B-BB13-78F0-8F34208AFB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CE245-DB42-AD1B-F6B8-8E66B6F6FD02}"/>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31128634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CD195-AB19-31AD-4FDC-D4FD0AF3CDD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03233BD-2180-AB4F-D524-531E6420B7A7}"/>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3D65EA-40D0-B72D-D828-6106C38761E1}"/>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a:extLst>
              <a:ext uri="{FF2B5EF4-FFF2-40B4-BE49-F238E27FC236}">
                <a16:creationId xmlns:a16="http://schemas.microsoft.com/office/drawing/2014/main" id="{AEA838B6-20D2-2509-7F26-351F2EC7C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33FE75-178C-D7C9-35AE-E073CA898566}"/>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18446132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B2899-3C8F-71F9-58F7-5D08DE18A0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C903E7-79C7-184A-17EF-A5046AE8F54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68F23A-C18C-8180-890F-2A89A311A18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6D1630F-96F0-89F3-1C77-947C84757215}"/>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6" name="Footer Placeholder 5">
            <a:extLst>
              <a:ext uri="{FF2B5EF4-FFF2-40B4-BE49-F238E27FC236}">
                <a16:creationId xmlns:a16="http://schemas.microsoft.com/office/drawing/2014/main" id="{3DFC1A95-628A-DA02-5369-EE1B5ADD4E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5E5675-E50C-5E6D-A22E-6EBD3D03ED23}"/>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29430649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EB2D4-8D3F-45FE-59A5-E3A67D5CD44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3ECB17-5521-04EC-D8E6-0781F0360B01}"/>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4037BBA7-8470-D714-57DD-B81FF7890E0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8127E2-4BBB-DC26-7BA7-DA12F84974B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7D429C7-D6C0-6731-5EFF-5444BE8D4F5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623E732-11EB-AFF2-3C98-2B1AE71B090A}"/>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8" name="Footer Placeholder 7">
            <a:extLst>
              <a:ext uri="{FF2B5EF4-FFF2-40B4-BE49-F238E27FC236}">
                <a16:creationId xmlns:a16="http://schemas.microsoft.com/office/drawing/2014/main" id="{E4BECD71-AF8C-2A0D-2B49-950138E3C4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FFAFB29-7A01-EA72-1E05-711C4499BBEE}"/>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10842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9009503F-4498-44BC-9D33-AF2CF91EA196}" type="datetimeFigureOut">
              <a:rPr lang="en-US" smtClean="0"/>
              <a:pPr/>
              <a:t>5/3/2023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557935185"/>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CC5A9-7C58-8502-7F9C-3B99C6A980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FA9AEF3-0451-2446-BB51-E9558F8F5FC3}"/>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4" name="Footer Placeholder 3">
            <a:extLst>
              <a:ext uri="{FF2B5EF4-FFF2-40B4-BE49-F238E27FC236}">
                <a16:creationId xmlns:a16="http://schemas.microsoft.com/office/drawing/2014/main" id="{D030F448-5E50-022E-24A8-F11D76DF11D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33FB4CB-631D-08A9-130B-6FA146B76C26}"/>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19039124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4C3486-7FC5-9313-7C59-111966FE9C33}"/>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3" name="Footer Placeholder 2">
            <a:extLst>
              <a:ext uri="{FF2B5EF4-FFF2-40B4-BE49-F238E27FC236}">
                <a16:creationId xmlns:a16="http://schemas.microsoft.com/office/drawing/2014/main" id="{F93229B1-7608-D7C0-AE85-CF1ACBF59A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5202ECE-9037-FF16-AE35-23537A302FF7}"/>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1502702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90DF-E934-5EC4-985E-AFAAFB03498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55C54919-E656-7BA9-809B-633923C9FDAE}"/>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EC8750-89F6-0632-C97F-5BA91F899717}"/>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82B6AE2-11CD-CB90-90CC-336662400535}"/>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6" name="Footer Placeholder 5">
            <a:extLst>
              <a:ext uri="{FF2B5EF4-FFF2-40B4-BE49-F238E27FC236}">
                <a16:creationId xmlns:a16="http://schemas.microsoft.com/office/drawing/2014/main" id="{E9818FC2-08E0-EEAC-A857-6FCB0FF0DB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B8671B-C0BF-07BB-6B1C-A6A9B7DC2A27}"/>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5987397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0080-63A3-4CFA-353B-77DB18CC6C57}"/>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D9780D0-6F3E-22E8-3CB6-E1186569AA6E}"/>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E66EDDA1-AF20-B5F9-51E9-E95EABA2D9E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A7DA5E4-6776-39E3-6257-73624678EA0D}"/>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6" name="Footer Placeholder 5">
            <a:extLst>
              <a:ext uri="{FF2B5EF4-FFF2-40B4-BE49-F238E27FC236}">
                <a16:creationId xmlns:a16="http://schemas.microsoft.com/office/drawing/2014/main" id="{DFA351C6-305E-EA05-224F-3352198156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C64877-3140-9B12-3EF5-02FF3573050B}"/>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36073326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DE96F-5A0A-9D6F-01D9-846360260C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584C94-3F03-B608-336C-C42DE98938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9D6D7D-F355-6E15-5896-51B2260C8CF1}"/>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a:extLst>
              <a:ext uri="{FF2B5EF4-FFF2-40B4-BE49-F238E27FC236}">
                <a16:creationId xmlns:a16="http://schemas.microsoft.com/office/drawing/2014/main" id="{B04BAF82-B702-DBF0-D5B0-6311C36A71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507ABC-FDDC-F01D-0135-01C77E17F84B}"/>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257748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CE0887-3B5C-562F-5FDA-CD21F5B68CB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902696-1586-70CF-F2F0-FA83A32E534C}"/>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4AE996-DEBC-1E59-1F17-9AC5E873BAF6}"/>
              </a:ext>
            </a:extLst>
          </p:cNvPr>
          <p:cNvSpPr>
            <a:spLocks noGrp="1"/>
          </p:cNvSpPr>
          <p:nvPr>
            <p:ph type="dt" sz="half" idx="10"/>
          </p:nvPr>
        </p:nvSpPr>
        <p:spPr/>
        <p:txBody>
          <a:bodyPr/>
          <a:lstStyle/>
          <a:p>
            <a:fld id="{682578F7-3936-45A8-8441-16EFD1FC8115}" type="datetimeFigureOut">
              <a:rPr lang="en-US" smtClean="0"/>
              <a:pPr/>
              <a:t>5/3/2023</a:t>
            </a:fld>
            <a:endParaRPr lang="en-US"/>
          </a:p>
        </p:txBody>
      </p:sp>
      <p:sp>
        <p:nvSpPr>
          <p:cNvPr id="5" name="Footer Placeholder 4">
            <a:extLst>
              <a:ext uri="{FF2B5EF4-FFF2-40B4-BE49-F238E27FC236}">
                <a16:creationId xmlns:a16="http://schemas.microsoft.com/office/drawing/2014/main" id="{897EC587-7A4C-DE63-4F84-FD18ADF435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7FC4E5-03DC-6741-DCA4-DD7830BA6E0F}"/>
              </a:ext>
            </a:extLst>
          </p:cNvPr>
          <p:cNvSpPr>
            <a:spLocks noGrp="1"/>
          </p:cNvSpPr>
          <p:nvPr>
            <p:ph type="sldNum" sz="quarter" idx="12"/>
          </p:nvPr>
        </p:nvSpPr>
        <p:spPr/>
        <p:txBody>
          <a:bodyPr/>
          <a:lstStyle/>
          <a:p>
            <a:fld id="{7CB7ECBD-8600-4BE6-A926-C004043448DE}" type="slidenum">
              <a:rPr lang="en-US" smtClean="0"/>
              <a:pPr/>
              <a:t>‹#›</a:t>
            </a:fld>
            <a:endParaRPr lang="en-US"/>
          </a:p>
        </p:txBody>
      </p:sp>
    </p:spTree>
    <p:extLst>
      <p:ext uri="{BB962C8B-B14F-4D97-AF65-F5344CB8AC3E}">
        <p14:creationId xmlns:p14="http://schemas.microsoft.com/office/powerpoint/2010/main" val="1926660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85800" y="609600"/>
            <a:ext cx="7772400" cy="1143000"/>
          </a:xfrm>
          <a:prstGeom prst="rect">
            <a:avLst/>
          </a:prstGeom>
          <a:noFill/>
          <a:ln>
            <a:noFill/>
          </a:ln>
        </p:spPr>
        <p:txBody>
          <a:bodyPr lIns="91425" tIns="91425" rIns="91425" bIns="91425" anchor="b" anchorCtr="0"/>
          <a:lstStyle>
            <a:lvl1pPr marL="0" marR="0" lvl="0" indent="0" algn="l" rtl="0">
              <a:spcBef>
                <a:spcPts val="0"/>
              </a:spcBef>
              <a:spcAft>
                <a:spcPts val="0"/>
              </a:spcAft>
              <a:buNone/>
              <a:defRPr sz="5000" b="0" i="0" u="none" strike="noStrike" cap="none">
                <a:solidFill>
                  <a:schemeClr val="lt2"/>
                </a:solidFill>
                <a:latin typeface="Calibri"/>
                <a:ea typeface="Calibri"/>
                <a:cs typeface="Calibri"/>
                <a:sym typeface="Calibri"/>
              </a:defRPr>
            </a:lvl1pPr>
            <a:lvl2pPr marL="0" marR="0" lvl="1" indent="0" algn="l" rtl="0">
              <a:spcBef>
                <a:spcPts val="0"/>
              </a:spcBef>
              <a:spcAft>
                <a:spcPts val="0"/>
              </a:spcAft>
              <a:buNone/>
              <a:defRPr sz="5000" b="0" i="0" u="none" strike="noStrike" cap="none">
                <a:solidFill>
                  <a:schemeClr val="lt2"/>
                </a:solidFill>
                <a:latin typeface="Calibri"/>
                <a:ea typeface="Calibri"/>
                <a:cs typeface="Calibri"/>
                <a:sym typeface="Calibri"/>
              </a:defRPr>
            </a:lvl2pPr>
            <a:lvl3pPr marL="0" marR="0" lvl="2" indent="0" algn="l" rtl="0">
              <a:spcBef>
                <a:spcPts val="0"/>
              </a:spcBef>
              <a:spcAft>
                <a:spcPts val="0"/>
              </a:spcAft>
              <a:buNone/>
              <a:defRPr sz="5000" b="0" i="0" u="none" strike="noStrike" cap="none">
                <a:solidFill>
                  <a:schemeClr val="lt2"/>
                </a:solidFill>
                <a:latin typeface="Calibri"/>
                <a:ea typeface="Calibri"/>
                <a:cs typeface="Calibri"/>
                <a:sym typeface="Calibri"/>
              </a:defRPr>
            </a:lvl3pPr>
            <a:lvl4pPr marL="0" marR="0" lvl="3" indent="0" algn="l" rtl="0">
              <a:spcBef>
                <a:spcPts val="0"/>
              </a:spcBef>
              <a:spcAft>
                <a:spcPts val="0"/>
              </a:spcAft>
              <a:buNone/>
              <a:defRPr sz="5000" b="0" i="0" u="none" strike="noStrike" cap="none">
                <a:solidFill>
                  <a:schemeClr val="lt2"/>
                </a:solidFill>
                <a:latin typeface="Calibri"/>
                <a:ea typeface="Calibri"/>
                <a:cs typeface="Calibri"/>
                <a:sym typeface="Calibri"/>
              </a:defRPr>
            </a:lvl4pPr>
            <a:lvl5pPr marL="0" marR="0" lvl="4" indent="0" algn="l" rtl="0">
              <a:spcBef>
                <a:spcPts val="0"/>
              </a:spcBef>
              <a:spcAft>
                <a:spcPts val="0"/>
              </a:spcAft>
              <a:buNone/>
              <a:defRPr sz="5000" b="0" i="0" u="none" strike="noStrike" cap="none">
                <a:solidFill>
                  <a:schemeClr val="lt2"/>
                </a:solidFill>
                <a:latin typeface="Calibri"/>
                <a:ea typeface="Calibri"/>
                <a:cs typeface="Calibri"/>
                <a:sym typeface="Calibri"/>
              </a:defRPr>
            </a:lvl5pPr>
            <a:lvl6pPr marL="457200" marR="0" lvl="5" indent="0" algn="l" rtl="0">
              <a:spcBef>
                <a:spcPts val="0"/>
              </a:spcBef>
              <a:spcAft>
                <a:spcPts val="0"/>
              </a:spcAft>
              <a:buNone/>
              <a:defRPr sz="5000" b="0" i="0" u="none" strike="noStrike" cap="none">
                <a:solidFill>
                  <a:schemeClr val="lt2"/>
                </a:solidFill>
                <a:latin typeface="Calibri"/>
                <a:ea typeface="Calibri"/>
                <a:cs typeface="Calibri"/>
                <a:sym typeface="Calibri"/>
              </a:defRPr>
            </a:lvl6pPr>
            <a:lvl7pPr marL="914400" marR="0" lvl="6" indent="0" algn="l" rtl="0">
              <a:spcBef>
                <a:spcPts val="0"/>
              </a:spcBef>
              <a:spcAft>
                <a:spcPts val="0"/>
              </a:spcAft>
              <a:buNone/>
              <a:defRPr sz="5000" b="0" i="0" u="none" strike="noStrike" cap="none">
                <a:solidFill>
                  <a:schemeClr val="lt2"/>
                </a:solidFill>
                <a:latin typeface="Calibri"/>
                <a:ea typeface="Calibri"/>
                <a:cs typeface="Calibri"/>
                <a:sym typeface="Calibri"/>
              </a:defRPr>
            </a:lvl7pPr>
            <a:lvl8pPr marL="1371600" marR="0" lvl="7" indent="0" algn="l" rtl="0">
              <a:spcBef>
                <a:spcPts val="0"/>
              </a:spcBef>
              <a:spcAft>
                <a:spcPts val="0"/>
              </a:spcAft>
              <a:buNone/>
              <a:defRPr sz="5000" b="0" i="0" u="none" strike="noStrike" cap="none">
                <a:solidFill>
                  <a:schemeClr val="lt2"/>
                </a:solidFill>
                <a:latin typeface="Calibri"/>
                <a:ea typeface="Calibri"/>
                <a:cs typeface="Calibri"/>
                <a:sym typeface="Calibri"/>
              </a:defRPr>
            </a:lvl8pPr>
            <a:lvl9pPr marL="1828800" marR="0" lvl="8" indent="0" algn="l" rtl="0">
              <a:spcBef>
                <a:spcPts val="0"/>
              </a:spcBef>
              <a:spcAft>
                <a:spcPts val="0"/>
              </a:spcAft>
              <a:buNone/>
              <a:defRPr sz="5000" b="0" i="0" u="none" strike="noStrike" cap="none">
                <a:solidFill>
                  <a:schemeClr val="lt2"/>
                </a:solidFill>
                <a:latin typeface="Calibri"/>
                <a:ea typeface="Calibri"/>
                <a:cs typeface="Calibri"/>
                <a:sym typeface="Calibri"/>
              </a:defRPr>
            </a:lvl9pPr>
          </a:lstStyle>
          <a:p>
            <a:r>
              <a:rPr lang="en-US"/>
              <a:t>Click to edit Master title style</a:t>
            </a:r>
            <a:endParaRPr/>
          </a:p>
        </p:txBody>
      </p:sp>
      <p:sp>
        <p:nvSpPr>
          <p:cNvPr id="47" name="Shape 47"/>
          <p:cNvSpPr txBox="1">
            <a:spLocks noGrp="1"/>
          </p:cNvSpPr>
          <p:nvPr>
            <p:ph type="body" idx="1"/>
          </p:nvPr>
        </p:nvSpPr>
        <p:spPr>
          <a:xfrm>
            <a:off x="685800" y="1981200"/>
            <a:ext cx="3809999" cy="4114800"/>
          </a:xfrm>
          <a:prstGeom prst="rect">
            <a:avLst/>
          </a:prstGeom>
          <a:noFill/>
          <a:ln>
            <a:noFill/>
          </a:ln>
        </p:spPr>
        <p:txBody>
          <a:bodyPr lIns="91425" tIns="91425" rIns="91425" bIns="91425" anchor="t" anchorCtr="0"/>
          <a:lstStyle>
            <a:lvl1pPr marL="273050" marR="0" lvl="0" indent="-116204" algn="l" rtl="0">
              <a:spcBef>
                <a:spcPts val="520"/>
              </a:spcBef>
              <a:spcAft>
                <a:spcPts val="0"/>
              </a:spcAft>
              <a:buClr>
                <a:srgbClr val="0BD0D9"/>
              </a:buClr>
              <a:buSzPct val="95000"/>
              <a:buFont typeface="Noto Sans Symbols"/>
              <a:buChar char="●"/>
              <a:defRPr sz="2600" b="0" i="0" u="none" strike="noStrike" cap="none">
                <a:solidFill>
                  <a:schemeClr val="lt1"/>
                </a:solidFill>
                <a:latin typeface="Merriweather"/>
                <a:ea typeface="Merriweather"/>
                <a:cs typeface="Merriweather"/>
                <a:sym typeface="Merriweather"/>
              </a:defRPr>
            </a:lvl1pPr>
            <a:lvl2pPr marL="639763" marR="0" lvl="1" indent="-116522" algn="l" rtl="0">
              <a:spcBef>
                <a:spcPts val="480"/>
              </a:spcBef>
              <a:spcAft>
                <a:spcPts val="0"/>
              </a:spcAft>
              <a:buClr>
                <a:schemeClr val="accent1"/>
              </a:buClr>
              <a:buSzPct val="85000"/>
              <a:buFont typeface="Noto Sans Symbols"/>
              <a:buChar char="●"/>
              <a:defRPr sz="2400" b="0" i="0" u="none" strike="noStrike" cap="none">
                <a:solidFill>
                  <a:schemeClr val="lt1"/>
                </a:solidFill>
                <a:latin typeface="Merriweather"/>
                <a:ea typeface="Merriweather"/>
                <a:cs typeface="Merriweather"/>
                <a:sym typeface="Merriweather"/>
              </a:defRPr>
            </a:lvl2pPr>
            <a:lvl3pPr marL="914400" marR="0" lvl="2" indent="-160655" algn="l" rtl="0">
              <a:spcBef>
                <a:spcPts val="420"/>
              </a:spcBef>
              <a:spcAft>
                <a:spcPts val="0"/>
              </a:spcAft>
              <a:buClr>
                <a:schemeClr val="accent2"/>
              </a:buClr>
              <a:buSzPct val="70000"/>
              <a:buFont typeface="Noto Sans Symbols"/>
              <a:buChar char="●"/>
              <a:defRPr sz="2100" b="0" i="0" u="none" strike="noStrike" cap="none">
                <a:solidFill>
                  <a:schemeClr val="lt1"/>
                </a:solidFill>
                <a:latin typeface="Merriweather"/>
                <a:ea typeface="Merriweather"/>
                <a:cs typeface="Merriweather"/>
                <a:sym typeface="Merriweather"/>
              </a:defRPr>
            </a:lvl3pPr>
            <a:lvl4pPr marL="1187450" marR="0" lvl="3" indent="-127000" algn="l" rtl="0">
              <a:spcBef>
                <a:spcPts val="400"/>
              </a:spcBef>
              <a:spcAft>
                <a:spcPts val="0"/>
              </a:spcAft>
              <a:buClr>
                <a:srgbClr val="0BD0D9"/>
              </a:buClr>
              <a:buSzPct val="64999"/>
              <a:buFont typeface="Noto Sans Symbols"/>
              <a:buChar char="●"/>
              <a:defRPr sz="2000" b="0" i="0" u="none" strike="noStrike" cap="none">
                <a:solidFill>
                  <a:schemeClr val="lt1"/>
                </a:solidFill>
                <a:latin typeface="Merriweather"/>
                <a:ea typeface="Merriweather"/>
                <a:cs typeface="Merriweather"/>
                <a:sym typeface="Merriweather"/>
              </a:defRPr>
            </a:lvl4pPr>
            <a:lvl5pPr marL="1462088" marR="0" lvl="4" indent="-134937" algn="l" rtl="0">
              <a:spcBef>
                <a:spcPts val="400"/>
              </a:spcBef>
              <a:spcAft>
                <a:spcPts val="0"/>
              </a:spcAft>
              <a:buClr>
                <a:srgbClr val="10CF9B"/>
              </a:buClr>
              <a:buSzPct val="64999"/>
              <a:buFont typeface="Noto Sans Symbols"/>
              <a:buChar char="●"/>
              <a:defRPr sz="2000" b="0" i="0" u="none" strike="noStrike" cap="none">
                <a:solidFill>
                  <a:schemeClr val="lt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lt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lt1"/>
                </a:solidFill>
                <a:latin typeface="Merriweather"/>
                <a:ea typeface="Merriweather"/>
                <a:cs typeface="Merriweather"/>
                <a:sym typeface="Merriweather"/>
              </a:defRPr>
            </a:lvl7pPr>
            <a:lvl8pPr marL="2194560" marR="0" lvl="7" indent="-86360" algn="l" rtl="0">
              <a:spcBef>
                <a:spcPts val="320"/>
              </a:spcBef>
              <a:buClr>
                <a:schemeClr val="lt2"/>
              </a:buClr>
              <a:buSzPct val="100000"/>
              <a:buFont typeface="Merriweather"/>
              <a:buChar char="•"/>
              <a:defRPr sz="1600" b="0" i="0" u="none" strike="noStrike" cap="none">
                <a:solidFill>
                  <a:schemeClr val="lt1"/>
                </a:solidFill>
                <a:latin typeface="Merriweather"/>
                <a:ea typeface="Merriweather"/>
                <a:cs typeface="Merriweather"/>
                <a:sym typeface="Merriweather"/>
              </a:defRPr>
            </a:lvl8pPr>
            <a:lvl9pPr marL="2468880" marR="0" lvl="8" indent="-93979" algn="l" rtl="0">
              <a:spcBef>
                <a:spcPts val="280"/>
              </a:spcBef>
              <a:buClr>
                <a:schemeClr val="lt2"/>
              </a:buClr>
              <a:buSzPct val="100000"/>
              <a:buFont typeface="Merriweather"/>
              <a:buChar char="•"/>
              <a:defRPr sz="1400" b="0" i="0" u="none" strike="noStrike" cap="none">
                <a:solidFill>
                  <a:schemeClr val="lt1"/>
                </a:solidFill>
                <a:latin typeface="Merriweather"/>
                <a:ea typeface="Merriweather"/>
                <a:cs typeface="Merriweather"/>
                <a:sym typeface="Merriweather"/>
              </a:defRPr>
            </a:lvl9pPr>
          </a:lstStyle>
          <a:p>
            <a:pPr lvl="0"/>
            <a:r>
              <a:rPr lang="en-US"/>
              <a:t>Click to edit Master text styles</a:t>
            </a:r>
          </a:p>
        </p:txBody>
      </p:sp>
      <p:sp>
        <p:nvSpPr>
          <p:cNvPr id="48" name="Shape 48"/>
          <p:cNvSpPr txBox="1">
            <a:spLocks noGrp="1"/>
          </p:cNvSpPr>
          <p:nvPr>
            <p:ph type="body" idx="2"/>
          </p:nvPr>
        </p:nvSpPr>
        <p:spPr>
          <a:xfrm>
            <a:off x="4648200" y="1981200"/>
            <a:ext cx="3809999" cy="1981199"/>
          </a:xfrm>
          <a:prstGeom prst="rect">
            <a:avLst/>
          </a:prstGeom>
          <a:noFill/>
          <a:ln>
            <a:noFill/>
          </a:ln>
        </p:spPr>
        <p:txBody>
          <a:bodyPr lIns="91425" tIns="91425" rIns="91425" bIns="91425" anchor="t" anchorCtr="0"/>
          <a:lstStyle>
            <a:lvl1pPr marL="273050" marR="0" lvl="0" indent="-116204" algn="l" rtl="0">
              <a:spcBef>
                <a:spcPts val="520"/>
              </a:spcBef>
              <a:spcAft>
                <a:spcPts val="0"/>
              </a:spcAft>
              <a:buClr>
                <a:srgbClr val="0BD0D9"/>
              </a:buClr>
              <a:buSzPct val="95000"/>
              <a:buFont typeface="Noto Sans Symbols"/>
              <a:buChar char="●"/>
              <a:defRPr sz="2600" b="0" i="0" u="none" strike="noStrike" cap="none">
                <a:solidFill>
                  <a:schemeClr val="lt1"/>
                </a:solidFill>
                <a:latin typeface="Merriweather"/>
                <a:ea typeface="Merriweather"/>
                <a:cs typeface="Merriweather"/>
                <a:sym typeface="Merriweather"/>
              </a:defRPr>
            </a:lvl1pPr>
            <a:lvl2pPr marL="639763" marR="0" lvl="1" indent="-116522" algn="l" rtl="0">
              <a:spcBef>
                <a:spcPts val="480"/>
              </a:spcBef>
              <a:spcAft>
                <a:spcPts val="0"/>
              </a:spcAft>
              <a:buClr>
                <a:schemeClr val="accent1"/>
              </a:buClr>
              <a:buSzPct val="85000"/>
              <a:buFont typeface="Noto Sans Symbols"/>
              <a:buChar char="●"/>
              <a:defRPr sz="2400" b="0" i="0" u="none" strike="noStrike" cap="none">
                <a:solidFill>
                  <a:schemeClr val="lt1"/>
                </a:solidFill>
                <a:latin typeface="Merriweather"/>
                <a:ea typeface="Merriweather"/>
                <a:cs typeface="Merriweather"/>
                <a:sym typeface="Merriweather"/>
              </a:defRPr>
            </a:lvl2pPr>
            <a:lvl3pPr marL="914400" marR="0" lvl="2" indent="-160655" algn="l" rtl="0">
              <a:spcBef>
                <a:spcPts val="420"/>
              </a:spcBef>
              <a:spcAft>
                <a:spcPts val="0"/>
              </a:spcAft>
              <a:buClr>
                <a:schemeClr val="accent2"/>
              </a:buClr>
              <a:buSzPct val="70000"/>
              <a:buFont typeface="Noto Sans Symbols"/>
              <a:buChar char="●"/>
              <a:defRPr sz="2100" b="0" i="0" u="none" strike="noStrike" cap="none">
                <a:solidFill>
                  <a:schemeClr val="lt1"/>
                </a:solidFill>
                <a:latin typeface="Merriweather"/>
                <a:ea typeface="Merriweather"/>
                <a:cs typeface="Merriweather"/>
                <a:sym typeface="Merriweather"/>
              </a:defRPr>
            </a:lvl3pPr>
            <a:lvl4pPr marL="1187450" marR="0" lvl="3" indent="-127000" algn="l" rtl="0">
              <a:spcBef>
                <a:spcPts val="400"/>
              </a:spcBef>
              <a:spcAft>
                <a:spcPts val="0"/>
              </a:spcAft>
              <a:buClr>
                <a:srgbClr val="0BD0D9"/>
              </a:buClr>
              <a:buSzPct val="64999"/>
              <a:buFont typeface="Noto Sans Symbols"/>
              <a:buChar char="●"/>
              <a:defRPr sz="2000" b="0" i="0" u="none" strike="noStrike" cap="none">
                <a:solidFill>
                  <a:schemeClr val="lt1"/>
                </a:solidFill>
                <a:latin typeface="Merriweather"/>
                <a:ea typeface="Merriweather"/>
                <a:cs typeface="Merriweather"/>
                <a:sym typeface="Merriweather"/>
              </a:defRPr>
            </a:lvl4pPr>
            <a:lvl5pPr marL="1462088" marR="0" lvl="4" indent="-134937" algn="l" rtl="0">
              <a:spcBef>
                <a:spcPts val="400"/>
              </a:spcBef>
              <a:spcAft>
                <a:spcPts val="0"/>
              </a:spcAft>
              <a:buClr>
                <a:srgbClr val="10CF9B"/>
              </a:buClr>
              <a:buSzPct val="64999"/>
              <a:buFont typeface="Noto Sans Symbols"/>
              <a:buChar char="●"/>
              <a:defRPr sz="2000" b="0" i="0" u="none" strike="noStrike" cap="none">
                <a:solidFill>
                  <a:schemeClr val="lt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lt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lt1"/>
                </a:solidFill>
                <a:latin typeface="Merriweather"/>
                <a:ea typeface="Merriweather"/>
                <a:cs typeface="Merriweather"/>
                <a:sym typeface="Merriweather"/>
              </a:defRPr>
            </a:lvl7pPr>
            <a:lvl8pPr marL="2194560" marR="0" lvl="7" indent="-86360" algn="l" rtl="0">
              <a:spcBef>
                <a:spcPts val="320"/>
              </a:spcBef>
              <a:buClr>
                <a:schemeClr val="lt2"/>
              </a:buClr>
              <a:buSzPct val="100000"/>
              <a:buFont typeface="Merriweather"/>
              <a:buChar char="•"/>
              <a:defRPr sz="1600" b="0" i="0" u="none" strike="noStrike" cap="none">
                <a:solidFill>
                  <a:schemeClr val="lt1"/>
                </a:solidFill>
                <a:latin typeface="Merriweather"/>
                <a:ea typeface="Merriweather"/>
                <a:cs typeface="Merriweather"/>
                <a:sym typeface="Merriweather"/>
              </a:defRPr>
            </a:lvl8pPr>
            <a:lvl9pPr marL="2468880" marR="0" lvl="8" indent="-93979" algn="l" rtl="0">
              <a:spcBef>
                <a:spcPts val="280"/>
              </a:spcBef>
              <a:buClr>
                <a:schemeClr val="lt2"/>
              </a:buClr>
              <a:buSzPct val="100000"/>
              <a:buFont typeface="Merriweather"/>
              <a:buChar char="•"/>
              <a:defRPr sz="1400" b="0" i="0" u="none" strike="noStrike" cap="none">
                <a:solidFill>
                  <a:schemeClr val="lt1"/>
                </a:solidFill>
                <a:latin typeface="Merriweather"/>
                <a:ea typeface="Merriweather"/>
                <a:cs typeface="Merriweather"/>
                <a:sym typeface="Merriweather"/>
              </a:defRPr>
            </a:lvl9pPr>
          </a:lstStyle>
          <a:p>
            <a:pPr lvl="0"/>
            <a:r>
              <a:rPr lang="en-US"/>
              <a:t>Click to edit Master text styles</a:t>
            </a:r>
          </a:p>
        </p:txBody>
      </p:sp>
      <p:sp>
        <p:nvSpPr>
          <p:cNvPr id="49" name="Shape 49"/>
          <p:cNvSpPr txBox="1">
            <a:spLocks noGrp="1"/>
          </p:cNvSpPr>
          <p:nvPr>
            <p:ph type="body" idx="3"/>
          </p:nvPr>
        </p:nvSpPr>
        <p:spPr>
          <a:xfrm>
            <a:off x="4648200" y="4114800"/>
            <a:ext cx="3809999" cy="1981199"/>
          </a:xfrm>
          <a:prstGeom prst="rect">
            <a:avLst/>
          </a:prstGeom>
          <a:noFill/>
          <a:ln>
            <a:noFill/>
          </a:ln>
        </p:spPr>
        <p:txBody>
          <a:bodyPr lIns="91425" tIns="91425" rIns="91425" bIns="91425" anchor="t" anchorCtr="0"/>
          <a:lstStyle>
            <a:lvl1pPr marL="273050" marR="0" lvl="0" indent="-116204" algn="l" rtl="0">
              <a:spcBef>
                <a:spcPts val="520"/>
              </a:spcBef>
              <a:spcAft>
                <a:spcPts val="0"/>
              </a:spcAft>
              <a:buClr>
                <a:srgbClr val="0BD0D9"/>
              </a:buClr>
              <a:buSzPct val="95000"/>
              <a:buFont typeface="Noto Sans Symbols"/>
              <a:buChar char="●"/>
              <a:defRPr sz="2600" b="0" i="0" u="none" strike="noStrike" cap="none">
                <a:solidFill>
                  <a:schemeClr val="lt1"/>
                </a:solidFill>
                <a:latin typeface="Merriweather"/>
                <a:ea typeface="Merriweather"/>
                <a:cs typeface="Merriweather"/>
                <a:sym typeface="Merriweather"/>
              </a:defRPr>
            </a:lvl1pPr>
            <a:lvl2pPr marL="639763" marR="0" lvl="1" indent="-116522" algn="l" rtl="0">
              <a:spcBef>
                <a:spcPts val="480"/>
              </a:spcBef>
              <a:spcAft>
                <a:spcPts val="0"/>
              </a:spcAft>
              <a:buClr>
                <a:schemeClr val="accent1"/>
              </a:buClr>
              <a:buSzPct val="85000"/>
              <a:buFont typeface="Noto Sans Symbols"/>
              <a:buChar char="●"/>
              <a:defRPr sz="2400" b="0" i="0" u="none" strike="noStrike" cap="none">
                <a:solidFill>
                  <a:schemeClr val="lt1"/>
                </a:solidFill>
                <a:latin typeface="Merriweather"/>
                <a:ea typeface="Merriweather"/>
                <a:cs typeface="Merriweather"/>
                <a:sym typeface="Merriweather"/>
              </a:defRPr>
            </a:lvl2pPr>
            <a:lvl3pPr marL="914400" marR="0" lvl="2" indent="-160655" algn="l" rtl="0">
              <a:spcBef>
                <a:spcPts val="420"/>
              </a:spcBef>
              <a:spcAft>
                <a:spcPts val="0"/>
              </a:spcAft>
              <a:buClr>
                <a:schemeClr val="accent2"/>
              </a:buClr>
              <a:buSzPct val="70000"/>
              <a:buFont typeface="Noto Sans Symbols"/>
              <a:buChar char="●"/>
              <a:defRPr sz="2100" b="0" i="0" u="none" strike="noStrike" cap="none">
                <a:solidFill>
                  <a:schemeClr val="lt1"/>
                </a:solidFill>
                <a:latin typeface="Merriweather"/>
                <a:ea typeface="Merriweather"/>
                <a:cs typeface="Merriweather"/>
                <a:sym typeface="Merriweather"/>
              </a:defRPr>
            </a:lvl3pPr>
            <a:lvl4pPr marL="1187450" marR="0" lvl="3" indent="-127000" algn="l" rtl="0">
              <a:spcBef>
                <a:spcPts val="400"/>
              </a:spcBef>
              <a:spcAft>
                <a:spcPts val="0"/>
              </a:spcAft>
              <a:buClr>
                <a:srgbClr val="0BD0D9"/>
              </a:buClr>
              <a:buSzPct val="64999"/>
              <a:buFont typeface="Noto Sans Symbols"/>
              <a:buChar char="●"/>
              <a:defRPr sz="2000" b="0" i="0" u="none" strike="noStrike" cap="none">
                <a:solidFill>
                  <a:schemeClr val="lt1"/>
                </a:solidFill>
                <a:latin typeface="Merriweather"/>
                <a:ea typeface="Merriweather"/>
                <a:cs typeface="Merriweather"/>
                <a:sym typeface="Merriweather"/>
              </a:defRPr>
            </a:lvl4pPr>
            <a:lvl5pPr marL="1462088" marR="0" lvl="4" indent="-134937" algn="l" rtl="0">
              <a:spcBef>
                <a:spcPts val="400"/>
              </a:spcBef>
              <a:spcAft>
                <a:spcPts val="0"/>
              </a:spcAft>
              <a:buClr>
                <a:srgbClr val="10CF9B"/>
              </a:buClr>
              <a:buSzPct val="64999"/>
              <a:buFont typeface="Noto Sans Symbols"/>
              <a:buChar char="●"/>
              <a:defRPr sz="2000" b="0" i="0" u="none" strike="noStrike" cap="none">
                <a:solidFill>
                  <a:schemeClr val="lt1"/>
                </a:solidFill>
                <a:latin typeface="Merriweather"/>
                <a:ea typeface="Merriweather"/>
                <a:cs typeface="Merriweather"/>
                <a:sym typeface="Merriweather"/>
              </a:defRPr>
            </a:lvl5pPr>
            <a:lvl6pPr marL="1737360" marR="0" lvl="5" indent="-121920" algn="l" rtl="0">
              <a:spcBef>
                <a:spcPts val="360"/>
              </a:spcBef>
              <a:buClr>
                <a:schemeClr val="accent5"/>
              </a:buClr>
              <a:buSzPct val="79999"/>
              <a:buFont typeface="Noto Sans Symbols"/>
              <a:buChar char="●"/>
              <a:defRPr sz="1800" b="0" i="0" u="none" strike="noStrike" cap="none">
                <a:solidFill>
                  <a:schemeClr val="lt1"/>
                </a:solidFill>
                <a:latin typeface="Merriweather"/>
                <a:ea typeface="Merriweather"/>
                <a:cs typeface="Merriweather"/>
                <a:sym typeface="Merriweather"/>
              </a:defRPr>
            </a:lvl6pPr>
            <a:lvl7pPr marL="1920240" marR="0" lvl="6" indent="-111760" algn="l" rtl="0">
              <a:spcBef>
                <a:spcPts val="320"/>
              </a:spcBef>
              <a:buClr>
                <a:schemeClr val="accent6"/>
              </a:buClr>
              <a:buSzPct val="80000"/>
              <a:buFont typeface="Noto Sans Symbols"/>
              <a:buChar char="●"/>
              <a:defRPr sz="1600" b="0" i="0" u="none" strike="noStrike" cap="none">
                <a:solidFill>
                  <a:schemeClr val="lt1"/>
                </a:solidFill>
                <a:latin typeface="Merriweather"/>
                <a:ea typeface="Merriweather"/>
                <a:cs typeface="Merriweather"/>
                <a:sym typeface="Merriweather"/>
              </a:defRPr>
            </a:lvl7pPr>
            <a:lvl8pPr marL="2194560" marR="0" lvl="7" indent="-86360" algn="l" rtl="0">
              <a:spcBef>
                <a:spcPts val="320"/>
              </a:spcBef>
              <a:buClr>
                <a:schemeClr val="lt2"/>
              </a:buClr>
              <a:buSzPct val="100000"/>
              <a:buFont typeface="Merriweather"/>
              <a:buChar char="•"/>
              <a:defRPr sz="1600" b="0" i="0" u="none" strike="noStrike" cap="none">
                <a:solidFill>
                  <a:schemeClr val="lt1"/>
                </a:solidFill>
                <a:latin typeface="Merriweather"/>
                <a:ea typeface="Merriweather"/>
                <a:cs typeface="Merriweather"/>
                <a:sym typeface="Merriweather"/>
              </a:defRPr>
            </a:lvl8pPr>
            <a:lvl9pPr marL="2468880" marR="0" lvl="8" indent="-93979" algn="l" rtl="0">
              <a:spcBef>
                <a:spcPts val="280"/>
              </a:spcBef>
              <a:buClr>
                <a:schemeClr val="lt2"/>
              </a:buClr>
              <a:buSzPct val="100000"/>
              <a:buFont typeface="Merriweather"/>
              <a:buChar char="•"/>
              <a:defRPr sz="1400" b="0" i="0" u="none" strike="noStrike" cap="none">
                <a:solidFill>
                  <a:schemeClr val="lt1"/>
                </a:solidFill>
                <a:latin typeface="Merriweather"/>
                <a:ea typeface="Merriweather"/>
                <a:cs typeface="Merriweather"/>
                <a:sym typeface="Merriweather"/>
              </a:defRPr>
            </a:lvl9pPr>
          </a:lstStyle>
          <a:p>
            <a:pPr lvl="0"/>
            <a:r>
              <a:rPr lang="en-US"/>
              <a:t>Click to edit Master text styles</a:t>
            </a:r>
          </a:p>
        </p:txBody>
      </p:sp>
      <p:sp>
        <p:nvSpPr>
          <p:cNvPr id="50" name="Shape 50"/>
          <p:cNvSpPr txBox="1">
            <a:spLocks noGrp="1"/>
          </p:cNvSpPr>
          <p:nvPr>
            <p:ph type="dt" idx="10"/>
          </p:nvPr>
        </p:nvSpPr>
        <p:spPr>
          <a:xfrm>
            <a:off x="457200" y="6356350"/>
            <a:ext cx="2133599" cy="36512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a:solidFill>
                  <a:srgbClr val="D0E9ED"/>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spcBef>
                <a:spcPts val="0"/>
              </a:spcBef>
              <a:buNone/>
              <a:defRPr sz="1800" b="0" i="0" u="none" strike="noStrike" cap="none">
                <a:solidFill>
                  <a:schemeClr val="lt1"/>
                </a:solidFill>
                <a:latin typeface="Arial"/>
                <a:ea typeface="Arial"/>
                <a:cs typeface="Arial"/>
                <a:sym typeface="Arial"/>
              </a:defRPr>
            </a:lvl6pPr>
            <a:lvl7pPr marL="2743200" marR="0" lvl="6" indent="0" algn="l" rtl="0">
              <a:spcBef>
                <a:spcPts val="0"/>
              </a:spcBef>
              <a:buNone/>
              <a:defRPr sz="1800" b="0" i="0" u="none" strike="noStrike" cap="none">
                <a:solidFill>
                  <a:schemeClr val="lt1"/>
                </a:solidFill>
                <a:latin typeface="Arial"/>
                <a:ea typeface="Arial"/>
                <a:cs typeface="Arial"/>
                <a:sym typeface="Arial"/>
              </a:defRPr>
            </a:lvl7pPr>
            <a:lvl8pPr marL="3200400" marR="0" lvl="7" indent="0" algn="l" rtl="0">
              <a:spcBef>
                <a:spcPts val="0"/>
              </a:spcBef>
              <a:buNone/>
              <a:defRPr sz="1800" b="0" i="0" u="none" strike="noStrike" cap="none">
                <a:solidFill>
                  <a:schemeClr val="lt1"/>
                </a:solidFill>
                <a:latin typeface="Arial"/>
                <a:ea typeface="Arial"/>
                <a:cs typeface="Arial"/>
                <a:sym typeface="Arial"/>
              </a:defRPr>
            </a:lvl8pPr>
            <a:lvl9pPr marL="3657600" marR="0" lvl="8" indent="0" algn="l" rtl="0">
              <a:spcBef>
                <a:spcPts val="0"/>
              </a:spcBef>
              <a:buNone/>
              <a:defRPr sz="1800" b="0" i="0" u="none" strike="noStrike" cap="none">
                <a:solidFill>
                  <a:schemeClr val="lt1"/>
                </a:solidFill>
                <a:latin typeface="Arial"/>
                <a:ea typeface="Arial"/>
                <a:cs typeface="Arial"/>
                <a:sym typeface="Arial"/>
              </a:defRPr>
            </a:lvl9pPr>
          </a:lstStyle>
          <a:p>
            <a:endParaRPr dirty="0"/>
          </a:p>
        </p:txBody>
      </p:sp>
      <p:sp>
        <p:nvSpPr>
          <p:cNvPr id="51" name="Shape 51"/>
          <p:cNvSpPr txBox="1">
            <a:spLocks noGrp="1"/>
          </p:cNvSpPr>
          <p:nvPr>
            <p:ph type="ftr" idx="11"/>
          </p:nvPr>
        </p:nvSpPr>
        <p:spPr>
          <a:xfrm>
            <a:off x="2667000" y="6356350"/>
            <a:ext cx="3352799" cy="365125"/>
          </a:xfrm>
          <a:prstGeom prst="rect">
            <a:avLst/>
          </a:prstGeom>
          <a:noFill/>
          <a:ln>
            <a:noFill/>
          </a:ln>
        </p:spPr>
        <p:txBody>
          <a:bodyPr lIns="91425" tIns="91425" rIns="91425" bIns="91425" anchor="b" anchorCtr="0"/>
          <a:lstStyle>
            <a:lvl1pPr marL="0" marR="0" lvl="0" indent="0" algn="l" rtl="0">
              <a:spcBef>
                <a:spcPts val="0"/>
              </a:spcBef>
              <a:spcAft>
                <a:spcPts val="0"/>
              </a:spcAft>
              <a:buNone/>
              <a:defRPr sz="1200">
                <a:solidFill>
                  <a:srgbClr val="D0E9ED"/>
                </a:solidFill>
                <a:latin typeface="Arial"/>
                <a:ea typeface="Arial"/>
                <a:cs typeface="Arial"/>
                <a:sym typeface="Arial"/>
              </a:defRPr>
            </a:lvl1pPr>
            <a:lvl2pPr marL="457200" marR="0" lvl="1" indent="0" algn="l" rtl="0">
              <a:spcBef>
                <a:spcPts val="0"/>
              </a:spcBef>
              <a:spcAft>
                <a:spcPts val="0"/>
              </a:spcAft>
              <a:buNone/>
              <a:defRPr sz="1800" b="0" i="0" u="none" strike="noStrike" cap="none">
                <a:solidFill>
                  <a:schemeClr val="lt1"/>
                </a:solidFill>
                <a:latin typeface="Arial"/>
                <a:ea typeface="Arial"/>
                <a:cs typeface="Arial"/>
                <a:sym typeface="Arial"/>
              </a:defRPr>
            </a:lvl2pPr>
            <a:lvl3pPr marL="914400" marR="0" lvl="2" indent="0" algn="l" rtl="0">
              <a:spcBef>
                <a:spcPts val="0"/>
              </a:spcBef>
              <a:spcAft>
                <a:spcPts val="0"/>
              </a:spcAft>
              <a:buNone/>
              <a:defRPr sz="1800" b="0" i="0" u="none" strike="noStrike" cap="none">
                <a:solidFill>
                  <a:schemeClr val="lt1"/>
                </a:solidFill>
                <a:latin typeface="Arial"/>
                <a:ea typeface="Arial"/>
                <a:cs typeface="Arial"/>
                <a:sym typeface="Arial"/>
              </a:defRPr>
            </a:lvl3pPr>
            <a:lvl4pPr marL="1371600" marR="0" lvl="3" indent="0" algn="l" rtl="0">
              <a:spcBef>
                <a:spcPts val="0"/>
              </a:spcBef>
              <a:spcAft>
                <a:spcPts val="0"/>
              </a:spcAft>
              <a:buNone/>
              <a:defRPr sz="1800" b="0" i="0" u="none" strike="noStrike" cap="none">
                <a:solidFill>
                  <a:schemeClr val="lt1"/>
                </a:solidFill>
                <a:latin typeface="Arial"/>
                <a:ea typeface="Arial"/>
                <a:cs typeface="Arial"/>
                <a:sym typeface="Arial"/>
              </a:defRPr>
            </a:lvl4pPr>
            <a:lvl5pPr marL="1828800" marR="0" lvl="4" indent="0" algn="l" rtl="0">
              <a:spcBef>
                <a:spcPts val="0"/>
              </a:spcBef>
              <a:spcAft>
                <a:spcPts val="0"/>
              </a:spcAft>
              <a:buNone/>
              <a:defRPr sz="1800" b="0" i="0" u="none" strike="noStrike" cap="none">
                <a:solidFill>
                  <a:schemeClr val="lt1"/>
                </a:solidFill>
                <a:latin typeface="Arial"/>
                <a:ea typeface="Arial"/>
                <a:cs typeface="Arial"/>
                <a:sym typeface="Arial"/>
              </a:defRPr>
            </a:lvl5pPr>
            <a:lvl6pPr marL="2286000" marR="0" lvl="5" indent="0" algn="l" rtl="0">
              <a:spcBef>
                <a:spcPts val="0"/>
              </a:spcBef>
              <a:buNone/>
              <a:defRPr sz="1800" b="0" i="0" u="none" strike="noStrike" cap="none">
                <a:solidFill>
                  <a:schemeClr val="lt1"/>
                </a:solidFill>
                <a:latin typeface="Arial"/>
                <a:ea typeface="Arial"/>
                <a:cs typeface="Arial"/>
                <a:sym typeface="Arial"/>
              </a:defRPr>
            </a:lvl6pPr>
            <a:lvl7pPr marL="2743200" marR="0" lvl="6" indent="0" algn="l" rtl="0">
              <a:spcBef>
                <a:spcPts val="0"/>
              </a:spcBef>
              <a:buNone/>
              <a:defRPr sz="1800" b="0" i="0" u="none" strike="noStrike" cap="none">
                <a:solidFill>
                  <a:schemeClr val="lt1"/>
                </a:solidFill>
                <a:latin typeface="Arial"/>
                <a:ea typeface="Arial"/>
                <a:cs typeface="Arial"/>
                <a:sym typeface="Arial"/>
              </a:defRPr>
            </a:lvl7pPr>
            <a:lvl8pPr marL="3200400" marR="0" lvl="7" indent="0" algn="l" rtl="0">
              <a:spcBef>
                <a:spcPts val="0"/>
              </a:spcBef>
              <a:buNone/>
              <a:defRPr sz="1800" b="0" i="0" u="none" strike="noStrike" cap="none">
                <a:solidFill>
                  <a:schemeClr val="lt1"/>
                </a:solidFill>
                <a:latin typeface="Arial"/>
                <a:ea typeface="Arial"/>
                <a:cs typeface="Arial"/>
                <a:sym typeface="Arial"/>
              </a:defRPr>
            </a:lvl8pPr>
            <a:lvl9pPr marL="3657600" marR="0" lvl="8" indent="0" algn="l" rtl="0">
              <a:spcBef>
                <a:spcPts val="0"/>
              </a:spcBef>
              <a:buNone/>
              <a:defRPr sz="1800" b="0" i="0" u="none" strike="noStrike" cap="none">
                <a:solidFill>
                  <a:schemeClr val="lt1"/>
                </a:solidFill>
                <a:latin typeface="Arial"/>
                <a:ea typeface="Arial"/>
                <a:cs typeface="Arial"/>
                <a:sym typeface="Arial"/>
              </a:defRPr>
            </a:lvl9pPr>
          </a:lstStyle>
          <a:p>
            <a:endParaRPr dirty="0"/>
          </a:p>
        </p:txBody>
      </p:sp>
      <p:sp>
        <p:nvSpPr>
          <p:cNvPr id="52" name="Shape 52"/>
          <p:cNvSpPr txBox="1">
            <a:spLocks noGrp="1"/>
          </p:cNvSpPr>
          <p:nvPr>
            <p:ph type="sldNum" idx="12"/>
          </p:nvPr>
        </p:nvSpPr>
        <p:spPr>
          <a:xfrm>
            <a:off x="7924800" y="6356350"/>
            <a:ext cx="762000" cy="365125"/>
          </a:xfrm>
          <a:prstGeom prst="rect">
            <a:avLst/>
          </a:prstGeom>
          <a:noFill/>
          <a:ln>
            <a:noFill/>
          </a:ln>
        </p:spPr>
        <p:txBody>
          <a:bodyPr lIns="0" tIns="0" rIns="0" bIns="0" anchor="b" anchorCtr="0">
            <a:noAutofit/>
          </a:bodyPr>
          <a:lstStyle/>
          <a:p>
            <a:pPr marL="0" marR="0" lvl="0" indent="0" algn="r" rtl="0">
              <a:spcBef>
                <a:spcPts val="0"/>
              </a:spcBef>
              <a:spcAft>
                <a:spcPts val="0"/>
              </a:spcAft>
              <a:buSzPct val="25000"/>
              <a:buNone/>
            </a:pPr>
            <a:fld id="{00000000-1234-1234-1234-123412341234}" type="slidenum">
              <a:rPr lang="en-US" sz="1200">
                <a:solidFill>
                  <a:srgbClr val="D0E9ED"/>
                </a:solidFill>
                <a:latin typeface="Arial"/>
                <a:ea typeface="Arial"/>
                <a:cs typeface="Arial"/>
                <a:sym typeface="Arial"/>
              </a:rPr>
              <a:pPr marL="0" marR="0" lvl="0" indent="0" algn="r" rtl="0">
                <a:spcBef>
                  <a:spcPts val="0"/>
                </a:spcBef>
                <a:spcAft>
                  <a:spcPts val="0"/>
                </a:spcAft>
                <a:buSzPct val="25000"/>
                <a:buNone/>
              </a:pPr>
              <a:t>‹#›</a:t>
            </a:fld>
            <a:endParaRPr lang="en-US" sz="1200" dirty="0">
              <a:solidFill>
                <a:srgbClr val="D0E9ED"/>
              </a:solidFill>
              <a:latin typeface="Arial"/>
              <a:ea typeface="Arial"/>
              <a:cs typeface="Arial"/>
              <a:sym typeface="Arial"/>
            </a:endParaRPr>
          </a:p>
        </p:txBody>
      </p:sp>
    </p:spTree>
    <p:extLst>
      <p:ext uri="{BB962C8B-B14F-4D97-AF65-F5344CB8AC3E}">
        <p14:creationId xmlns:p14="http://schemas.microsoft.com/office/powerpoint/2010/main" val="2485254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009503F-4498-44BC-9D33-AF2CF91EA196}" type="datetimeFigureOut">
              <a:rPr lang="en-US" smtClean="0"/>
              <a:pPr/>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513522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009503F-4498-44BC-9D33-AF2CF91EA196}" type="datetimeFigureOut">
              <a:rPr lang="en-US" smtClean="0"/>
              <a:pPr/>
              <a:t>5/3/2023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32885514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9009503F-4498-44BC-9D33-AF2CF91EA196}" type="datetimeFigureOut">
              <a:rPr lang="en-US" smtClean="0"/>
              <a:pPr/>
              <a:t>5/3/2023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735220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09503F-4498-44BC-9D33-AF2CF91EA196}" type="datetimeFigureOut">
              <a:rPr lang="en-US" smtClean="0"/>
              <a:pPr/>
              <a:t>5/3/2023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282887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009503F-4498-44BC-9D33-AF2CF91EA196}" type="datetimeFigureOut">
              <a:rPr lang="en-US" smtClean="0"/>
              <a:pPr/>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68BCB6-BB83-45E7-A9C4-D5378E7EF8D3}" type="slidenum">
              <a:rPr lang="en-US" smtClean="0"/>
              <a:pPr/>
              <a:t>‹#›</a:t>
            </a:fld>
            <a:endParaRPr lang="en-US"/>
          </a:p>
        </p:txBody>
      </p:sp>
    </p:spTree>
    <p:extLst>
      <p:ext uri="{BB962C8B-B14F-4D97-AF65-F5344CB8AC3E}">
        <p14:creationId xmlns:p14="http://schemas.microsoft.com/office/powerpoint/2010/main" val="2336068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9009503F-4498-44BC-9D33-AF2CF91EA196}" type="datetimeFigureOut">
              <a:rPr lang="en-US" smtClean="0"/>
              <a:pPr/>
              <a:t>5/3/2023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8768BCB6-BB83-45E7-A9C4-D5378E7EF8D3}"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19869100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009503F-4498-44BC-9D33-AF2CF91EA196}" type="datetimeFigureOut">
              <a:rPr lang="en-US" smtClean="0"/>
              <a:pPr/>
              <a:t>5/3/2023</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768BCB6-BB83-45E7-A9C4-D5378E7EF8D3}"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198306260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b="-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2578F7-3936-45A8-8441-16EFD1FC8115}" type="datetimeFigureOut">
              <a:rPr lang="en-US" smtClean="0"/>
              <a:pPr/>
              <a:t>5/3/2023</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B7ECBD-8600-4BE6-A926-C004043448DE}" type="slidenum">
              <a:rPr lang="en-US" smtClean="0"/>
              <a:pPr/>
              <a:t>‹#›</a:t>
            </a:fld>
            <a:endParaRPr lang="en-US"/>
          </a:p>
        </p:txBody>
      </p:sp>
    </p:spTree>
    <p:extLst>
      <p:ext uri="{BB962C8B-B14F-4D97-AF65-F5344CB8AC3E}">
        <p14:creationId xmlns:p14="http://schemas.microsoft.com/office/powerpoint/2010/main" val="86432693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56" r:id="rId12"/>
    <p:sldLayoutId id="214748370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65550F-044C-7C7E-9204-A25A7A2599C6}"/>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0EB4FB0-9D9F-336F-D74C-156BC340B99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C3BE5C-E55B-C6D4-6A4D-61DD0D647E5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09503F-4498-44BC-9D33-AF2CF91EA196}" type="datetimeFigureOut">
              <a:rPr lang="en-US" smtClean="0"/>
              <a:pPr/>
              <a:t>5/3/2023</a:t>
            </a:fld>
            <a:endParaRPr lang="en-US"/>
          </a:p>
        </p:txBody>
      </p:sp>
      <p:sp>
        <p:nvSpPr>
          <p:cNvPr id="5" name="Footer Placeholder 4">
            <a:extLst>
              <a:ext uri="{FF2B5EF4-FFF2-40B4-BE49-F238E27FC236}">
                <a16:creationId xmlns:a16="http://schemas.microsoft.com/office/drawing/2014/main" id="{CA14BF63-3712-7AB8-8BB3-5A52CA12E8F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70E68F-8504-5E96-5066-2E0C38752FE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68BCB6-BB83-45E7-A9C4-D5378E7EF8D3}" type="slidenum">
              <a:rPr lang="en-US" smtClean="0"/>
              <a:pPr/>
              <a:t>‹#›</a:t>
            </a:fld>
            <a:endParaRPr lang="en-US"/>
          </a:p>
        </p:txBody>
      </p:sp>
    </p:spTree>
    <p:extLst>
      <p:ext uri="{BB962C8B-B14F-4D97-AF65-F5344CB8AC3E}">
        <p14:creationId xmlns:p14="http://schemas.microsoft.com/office/powerpoint/2010/main" val="1721698314"/>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6.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6.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6.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1.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8.png"/></Relationships>
</file>

<file path=ppt/slides/_rels/slide4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2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26.xml"/></Relationships>
</file>

<file path=ppt/slides/_rels/slide53.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jpe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26.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26.xml"/><Relationship Id="rId5" Type="http://schemas.openxmlformats.org/officeDocument/2006/relationships/image" Target="../media/image35.jpeg"/><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26.xml"/><Relationship Id="rId4" Type="http://schemas.openxmlformats.org/officeDocument/2006/relationships/image" Target="../media/image37.png"/></Relationships>
</file>

<file path=ppt/slides/_rels/slide5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26.xml"/><Relationship Id="rId4" Type="http://schemas.openxmlformats.org/officeDocument/2006/relationships/image" Target="../media/image39.pn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6.xml"/><Relationship Id="rId4" Type="http://schemas.openxmlformats.org/officeDocument/2006/relationships/image" Target="../media/image41.jpeg"/></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6.xml"/><Relationship Id="rId4" Type="http://schemas.openxmlformats.org/officeDocument/2006/relationships/image" Target="../media/image43.jpeg"/></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1.xml"/><Relationship Id="rId1" Type="http://schemas.openxmlformats.org/officeDocument/2006/relationships/slideLayout" Target="../slideLayouts/slideLayout26.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1.xml"/></Relationships>
</file>

<file path=ppt/slides/_rels/slide6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6.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6.xml"/><Relationship Id="rId4" Type="http://schemas.openxmlformats.org/officeDocument/2006/relationships/image" Target="../media/image49.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oleObject" Target="../embeddings/oleObject1.bin"/><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2.bin"/><Relationship Id="rId1" Type="http://schemas.openxmlformats.org/officeDocument/2006/relationships/slideLayout" Target="../slideLayouts/slideLayout26.xml"/><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0.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4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notesSlide" Target="../notesSlides/notesSlide49.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6.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6.xml"/></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9.xml"/><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Shape 114"/>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9F69BE-B0D9-4EB9-A43D-04688B2EEC31}"/>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a:t>
            </a:fld>
            <a:endParaRPr lang="en-US" b="0" i="0" u="none" strike="noStrike" cap="none" dirty="0">
              <a:latin typeface="Arial"/>
              <a:ea typeface="Arial"/>
              <a:cs typeface="Arial"/>
              <a:sym typeface="Arial"/>
            </a:endParaRPr>
          </a:p>
        </p:txBody>
      </p:sp>
      <p:sp>
        <p:nvSpPr>
          <p:cNvPr id="115" name="Shape 115"/>
          <p:cNvSpPr txBox="1">
            <a:spLocks noGrp="1"/>
          </p:cNvSpPr>
          <p:nvPr>
            <p:ph type="subTitle" idx="4294967295"/>
          </p:nvPr>
        </p:nvSpPr>
        <p:spPr>
          <a:xfrm>
            <a:off x="1066800" y="2057400"/>
            <a:ext cx="8077200" cy="2743200"/>
          </a:xfrm>
          <a:prstGeom prst="rect">
            <a:avLst/>
          </a:prstGeom>
          <a:noFill/>
          <a:ln>
            <a:noFill/>
          </a:ln>
        </p:spPr>
        <p:txBody>
          <a:bodyPr lIns="0" tIns="45700" rIns="18275" bIns="45700" anchor="t" anchorCtr="0">
            <a:noAutofit/>
          </a:bodyPr>
          <a:lstStyle/>
          <a:p>
            <a:pPr marL="0" marR="0" lvl="0" indent="0" algn="l" rtl="0">
              <a:spcBef>
                <a:spcPts val="0"/>
              </a:spcBef>
              <a:spcAft>
                <a:spcPts val="0"/>
              </a:spcAft>
              <a:buClr>
                <a:srgbClr val="0BD0D9"/>
              </a:buClr>
              <a:buSzPct val="25000"/>
              <a:buFont typeface="Noto Sans Symbols"/>
              <a:buNone/>
            </a:pPr>
            <a:r>
              <a:rPr lang="en-US" sz="6600" b="1" i="0" u="none" strike="noStrike" cap="none" dirty="0">
                <a:latin typeface="Arial"/>
                <a:ea typeface="Arial"/>
                <a:cs typeface="Arial"/>
                <a:sym typeface="Arial"/>
              </a:rPr>
              <a:t>Inspector Discussion Groups</a:t>
            </a:r>
            <a:endParaRPr lang="en-US" sz="6600" b="1" i="0" u="none" strike="noStrike" cap="none" dirty="0">
              <a:solidFill>
                <a:schemeClr val="lt1"/>
              </a:solidFill>
              <a:latin typeface="Arial"/>
              <a:ea typeface="Arial"/>
              <a:cs typeface="Arial"/>
              <a:sym typeface="Arial"/>
            </a:endParaRPr>
          </a:p>
        </p:txBody>
      </p:sp>
      <p:sp>
        <p:nvSpPr>
          <p:cNvPr id="3" name="TextBox 2"/>
          <p:cNvSpPr txBox="1"/>
          <p:nvPr/>
        </p:nvSpPr>
        <p:spPr>
          <a:xfrm>
            <a:off x="1524000" y="762000"/>
            <a:ext cx="1887055" cy="923330"/>
          </a:xfrm>
          <a:prstGeom prst="rect">
            <a:avLst/>
          </a:prstGeom>
          <a:noFill/>
        </p:spPr>
        <p:txBody>
          <a:bodyPr wrap="none" rtlCol="0">
            <a:spAutoFit/>
          </a:bodyPr>
          <a:lstStyle/>
          <a:p>
            <a:r>
              <a:rPr lang="en-US" sz="5400" dirty="0"/>
              <a:t>Day 3</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26"/>
        <p:cNvGrpSpPr/>
        <p:nvPr/>
      </p:nvGrpSpPr>
      <p:grpSpPr>
        <a:xfrm>
          <a:off x="0" y="0"/>
          <a:ext cx="0" cy="0"/>
          <a:chOff x="0" y="0"/>
          <a:chExt cx="0" cy="0"/>
        </a:xfrm>
      </p:grpSpPr>
      <p:sp>
        <p:nvSpPr>
          <p:cNvPr id="227" name="Shape 227"/>
          <p:cNvSpPr/>
          <p:nvPr/>
        </p:nvSpPr>
        <p:spPr>
          <a:xfrm>
            <a:off x="304800" y="1447800"/>
            <a:ext cx="8839199" cy="5181600"/>
          </a:xfrm>
          <a:prstGeom prst="triangle">
            <a:avLst>
              <a:gd name="adj" fmla="val 50000"/>
            </a:avLst>
          </a:prstGeom>
          <a:solidFill>
            <a:srgbClr val="5BFFFF"/>
          </a:solidFill>
          <a:ln w="5715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800" b="1" i="1" u="sng" dirty="0">
              <a:solidFill>
                <a:schemeClr val="lt2"/>
              </a:solidFill>
              <a:latin typeface="Times New Roman"/>
              <a:ea typeface="Times New Roman"/>
              <a:cs typeface="Times New Roman"/>
              <a:sym typeface="Times New Roman"/>
            </a:endParaRPr>
          </a:p>
        </p:txBody>
      </p:sp>
      <p:cxnSp>
        <p:nvCxnSpPr>
          <p:cNvPr id="228" name="Shape 228"/>
          <p:cNvCxnSpPr/>
          <p:nvPr/>
        </p:nvCxnSpPr>
        <p:spPr>
          <a:xfrm>
            <a:off x="3048000" y="3505200"/>
            <a:ext cx="3352799" cy="0"/>
          </a:xfrm>
          <a:prstGeom prst="straightConnector1">
            <a:avLst/>
          </a:prstGeom>
          <a:noFill/>
          <a:ln w="57150" cap="flat" cmpd="sng">
            <a:solidFill>
              <a:schemeClr val="lt1"/>
            </a:solidFill>
            <a:prstDash val="solid"/>
            <a:round/>
            <a:headEnd type="none" w="med" len="med"/>
            <a:tailEnd type="none" w="med" len="med"/>
          </a:ln>
        </p:spPr>
      </p:cxnSp>
      <p:cxnSp>
        <p:nvCxnSpPr>
          <p:cNvPr id="229" name="Shape 229"/>
          <p:cNvCxnSpPr/>
          <p:nvPr/>
        </p:nvCxnSpPr>
        <p:spPr>
          <a:xfrm>
            <a:off x="3657600" y="2590800"/>
            <a:ext cx="2057400" cy="0"/>
          </a:xfrm>
          <a:prstGeom prst="straightConnector1">
            <a:avLst/>
          </a:prstGeom>
          <a:noFill/>
          <a:ln w="57150" cap="flat" cmpd="sng">
            <a:solidFill>
              <a:schemeClr val="lt1"/>
            </a:solidFill>
            <a:prstDash val="solid"/>
            <a:round/>
            <a:headEnd type="none" w="med" len="med"/>
            <a:tailEnd type="none" w="med" len="med"/>
          </a:ln>
        </p:spPr>
      </p:cxnSp>
      <p:cxnSp>
        <p:nvCxnSpPr>
          <p:cNvPr id="230" name="Shape 230"/>
          <p:cNvCxnSpPr/>
          <p:nvPr/>
        </p:nvCxnSpPr>
        <p:spPr>
          <a:xfrm>
            <a:off x="4419600" y="1752600"/>
            <a:ext cx="533399" cy="0"/>
          </a:xfrm>
          <a:prstGeom prst="straightConnector1">
            <a:avLst/>
          </a:prstGeom>
          <a:noFill/>
          <a:ln w="57150" cap="flat" cmpd="sng">
            <a:solidFill>
              <a:schemeClr val="lt1"/>
            </a:solidFill>
            <a:prstDash val="solid"/>
            <a:round/>
            <a:headEnd type="none" w="med" len="med"/>
            <a:tailEnd type="none" w="med" len="med"/>
          </a:ln>
        </p:spPr>
      </p:cxnSp>
      <p:sp>
        <p:nvSpPr>
          <p:cNvPr id="231" name="Shape 231"/>
          <p:cNvSpPr txBox="1"/>
          <p:nvPr/>
        </p:nvSpPr>
        <p:spPr>
          <a:xfrm>
            <a:off x="2466975" y="4876800"/>
            <a:ext cx="4554537" cy="95408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dirty="0">
                <a:solidFill>
                  <a:schemeClr val="dk2"/>
                </a:solidFill>
                <a:latin typeface="Times New Roman"/>
                <a:ea typeface="Times New Roman"/>
                <a:cs typeface="Times New Roman"/>
                <a:sym typeface="Times New Roman"/>
              </a:rPr>
              <a:t>State/Territorial  Civil and Administrative Enforcement</a:t>
            </a:r>
          </a:p>
          <a:p>
            <a:pPr marL="0" marR="0" lvl="0" indent="0" algn="ctr" rtl="0">
              <a:spcBef>
                <a:spcPts val="0"/>
              </a:spcBef>
              <a:spcAft>
                <a:spcPts val="0"/>
              </a:spcAft>
              <a:buSzPct val="25000"/>
              <a:buNone/>
            </a:pPr>
            <a:r>
              <a:rPr lang="en-US" sz="2800" b="1" i="1" dirty="0">
                <a:solidFill>
                  <a:schemeClr val="dk2"/>
                </a:solidFill>
                <a:latin typeface="Times New Roman"/>
                <a:ea typeface="Times New Roman"/>
                <a:cs typeface="Times New Roman"/>
                <a:sym typeface="Times New Roman"/>
              </a:rPr>
              <a:t>Actions</a:t>
            </a:r>
          </a:p>
        </p:txBody>
      </p:sp>
      <p:sp>
        <p:nvSpPr>
          <p:cNvPr id="232" name="Shape 232"/>
          <p:cNvSpPr txBox="1"/>
          <p:nvPr/>
        </p:nvSpPr>
        <p:spPr>
          <a:xfrm>
            <a:off x="2895600" y="2590800"/>
            <a:ext cx="3886199" cy="95408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dirty="0">
                <a:solidFill>
                  <a:schemeClr val="dk2"/>
                </a:solidFill>
                <a:latin typeface="Times New Roman"/>
                <a:ea typeface="Times New Roman"/>
                <a:cs typeface="Times New Roman"/>
                <a:sym typeface="Times New Roman"/>
              </a:rPr>
              <a:t>EPA</a:t>
            </a:r>
          </a:p>
          <a:p>
            <a:pPr marL="0" marR="0" lvl="0" indent="0" algn="ctr" rtl="0">
              <a:spcBef>
                <a:spcPts val="0"/>
              </a:spcBef>
              <a:spcAft>
                <a:spcPts val="0"/>
              </a:spcAft>
              <a:buSzPct val="25000"/>
              <a:buNone/>
            </a:pPr>
            <a:r>
              <a:rPr lang="en-US" sz="2800" b="1" i="1" dirty="0">
                <a:solidFill>
                  <a:schemeClr val="dk2"/>
                </a:solidFill>
                <a:latin typeface="Times New Roman"/>
                <a:ea typeface="Times New Roman"/>
                <a:cs typeface="Times New Roman"/>
                <a:sym typeface="Times New Roman"/>
              </a:rPr>
              <a:t>Civil &amp; Administrative </a:t>
            </a:r>
          </a:p>
        </p:txBody>
      </p:sp>
      <p:sp>
        <p:nvSpPr>
          <p:cNvPr id="233" name="Shape 233"/>
          <p:cNvSpPr txBox="1"/>
          <p:nvPr/>
        </p:nvSpPr>
        <p:spPr>
          <a:xfrm>
            <a:off x="3962400" y="1676400"/>
            <a:ext cx="1770062" cy="954088"/>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2800" b="1" i="1" dirty="0">
              <a:solidFill>
                <a:schemeClr val="dk2"/>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800" b="1" i="1" dirty="0">
                <a:solidFill>
                  <a:schemeClr val="dk2"/>
                </a:solidFill>
                <a:latin typeface="Times New Roman"/>
                <a:ea typeface="Times New Roman"/>
                <a:cs typeface="Times New Roman"/>
                <a:sym typeface="Times New Roman"/>
              </a:rPr>
              <a:t>Criminal</a:t>
            </a:r>
          </a:p>
        </p:txBody>
      </p:sp>
      <p:sp>
        <p:nvSpPr>
          <p:cNvPr id="234" name="Shape 234"/>
          <p:cNvSpPr txBox="1"/>
          <p:nvPr/>
        </p:nvSpPr>
        <p:spPr>
          <a:xfrm>
            <a:off x="990600" y="1676400"/>
            <a:ext cx="1506537" cy="95408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2800" b="1" i="1" dirty="0">
                <a:solidFill>
                  <a:schemeClr val="lt1"/>
                </a:solidFill>
                <a:latin typeface="Times New Roman"/>
                <a:ea typeface="Times New Roman"/>
                <a:cs typeface="Times New Roman"/>
                <a:sym typeface="Times New Roman"/>
              </a:rPr>
              <a:t>Criminal</a:t>
            </a:r>
          </a:p>
        </p:txBody>
      </p:sp>
      <p:cxnSp>
        <p:nvCxnSpPr>
          <p:cNvPr id="235" name="Shape 235"/>
          <p:cNvCxnSpPr/>
          <p:nvPr/>
        </p:nvCxnSpPr>
        <p:spPr>
          <a:xfrm rot="10800000" flipH="1">
            <a:off x="2514600" y="1600199"/>
            <a:ext cx="2133599" cy="381000"/>
          </a:xfrm>
          <a:prstGeom prst="straightConnector1">
            <a:avLst/>
          </a:prstGeom>
          <a:noFill/>
          <a:ln w="57150" cap="flat" cmpd="sng">
            <a:solidFill>
              <a:schemeClr val="lt1"/>
            </a:solidFill>
            <a:prstDash val="solid"/>
            <a:round/>
            <a:headEnd type="none" w="med" len="med"/>
            <a:tailEnd type="triangle" w="lg" len="lg"/>
          </a:ln>
        </p:spPr>
      </p:cxnSp>
      <p:sp>
        <p:nvSpPr>
          <p:cNvPr id="236" name="Shape 236"/>
          <p:cNvSpPr txBox="1"/>
          <p:nvPr/>
        </p:nvSpPr>
        <p:spPr>
          <a:xfrm>
            <a:off x="990600" y="228600"/>
            <a:ext cx="7791450" cy="119062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b="1" dirty="0">
                <a:latin typeface="Calibri" pitchFamily="34" charset="0"/>
                <a:ea typeface="Times New Roman"/>
                <a:cs typeface="Times New Roman"/>
                <a:sym typeface="Times New Roman"/>
              </a:rPr>
              <a:t>Environmental Enforcement</a:t>
            </a:r>
          </a:p>
          <a:p>
            <a:pPr marL="0" marR="0" lvl="0" indent="0" algn="ctr" rtl="0">
              <a:spcBef>
                <a:spcPts val="0"/>
              </a:spcBef>
              <a:spcAft>
                <a:spcPts val="0"/>
              </a:spcAft>
              <a:buSzPct val="25000"/>
              <a:buNone/>
            </a:pPr>
            <a:r>
              <a:rPr lang="en-US" sz="3600" b="1" dirty="0">
                <a:latin typeface="Calibri" pitchFamily="34" charset="0"/>
                <a:ea typeface="Times New Roman"/>
                <a:cs typeface="Times New Roman"/>
                <a:sym typeface="Times New Roman"/>
              </a:rPr>
              <a:t>In the  United States</a:t>
            </a:r>
          </a:p>
        </p:txBody>
      </p:sp>
      <p:sp>
        <p:nvSpPr>
          <p:cNvPr id="2" name="Slide Number Placeholder 1">
            <a:extLst>
              <a:ext uri="{FF2B5EF4-FFF2-40B4-BE49-F238E27FC236}">
                <a16:creationId xmlns:a16="http://schemas.microsoft.com/office/drawing/2014/main" id="{FEC75E20-5F50-4C18-A66A-234CB1BDEFE6}"/>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10</a:t>
            </a:fld>
            <a:endParaRPr lang="en-US" b="0" i="0" u="none" strike="noStrike" cap="none" dirty="0">
              <a:latin typeface="Arial"/>
              <a:ea typeface="Arial"/>
              <a:cs typeface="Arial"/>
              <a:sym typeface="Arial"/>
            </a:endParaRP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7C602-66B1-4777-98EB-8BDEC7A1F519}"/>
              </a:ext>
            </a:extLst>
          </p:cNvPr>
          <p:cNvSpPr>
            <a:spLocks noGrp="1"/>
          </p:cNvSpPr>
          <p:nvPr>
            <p:ph type="ctrTitle"/>
          </p:nvPr>
        </p:nvSpPr>
        <p:spPr>
          <a:xfrm>
            <a:off x="1143000" y="1546265"/>
            <a:ext cx="6858000" cy="584948"/>
          </a:xfrm>
        </p:spPr>
        <p:txBody>
          <a:bodyPr>
            <a:normAutofit fontScale="90000"/>
          </a:bodyPr>
          <a:lstStyle/>
          <a:p>
            <a:r>
              <a:rPr lang="en-US" b="1" dirty="0"/>
              <a:t>Knowledge Check – Timing  </a:t>
            </a:r>
          </a:p>
        </p:txBody>
      </p:sp>
      <p:sp>
        <p:nvSpPr>
          <p:cNvPr id="3" name="Subtitle 2">
            <a:extLst>
              <a:ext uri="{FF2B5EF4-FFF2-40B4-BE49-F238E27FC236}">
                <a16:creationId xmlns:a16="http://schemas.microsoft.com/office/drawing/2014/main" id="{D1D3C454-0E84-4082-950B-955BCF364EE6}"/>
              </a:ext>
            </a:extLst>
          </p:cNvPr>
          <p:cNvSpPr>
            <a:spLocks noGrp="1"/>
          </p:cNvSpPr>
          <p:nvPr>
            <p:ph type="subTitle" idx="1"/>
          </p:nvPr>
        </p:nvSpPr>
        <p:spPr>
          <a:xfrm>
            <a:off x="710738" y="2719449"/>
            <a:ext cx="7593677" cy="2927818"/>
          </a:xfrm>
        </p:spPr>
        <p:txBody>
          <a:bodyPr>
            <a:normAutofit/>
          </a:bodyPr>
          <a:lstStyle/>
          <a:p>
            <a:pPr algn="l"/>
            <a:r>
              <a:rPr lang="en-US" sz="2400" b="1" dirty="0">
                <a:solidFill>
                  <a:schemeClr val="tx1"/>
                </a:solidFill>
              </a:rPr>
              <a:t>Question</a:t>
            </a:r>
            <a:r>
              <a:rPr lang="en-US" sz="2400" dirty="0">
                <a:solidFill>
                  <a:schemeClr val="tx1"/>
                </a:solidFill>
              </a:rPr>
              <a:t> – An inspector thought to save time upfront on an inspection by deciding to wait to mention the CBI topic during the exit conference. Do you think the inspector made a </a:t>
            </a:r>
            <a:r>
              <a:rPr lang="en-US" sz="2400" dirty="0"/>
              <a:t>wise and </a:t>
            </a:r>
            <a:r>
              <a:rPr lang="en-US" sz="2400" dirty="0">
                <a:solidFill>
                  <a:schemeClr val="tx1"/>
                </a:solidFill>
              </a:rPr>
              <a:t>efficient decision? </a:t>
            </a:r>
          </a:p>
          <a:p>
            <a:pPr algn="l"/>
            <a:r>
              <a:rPr lang="en-US" sz="2400" dirty="0">
                <a:solidFill>
                  <a:schemeClr val="tx1"/>
                </a:solidFill>
              </a:rPr>
              <a:t>If Yes/No, Why?</a:t>
            </a:r>
          </a:p>
        </p:txBody>
      </p:sp>
    </p:spTree>
    <p:extLst>
      <p:ext uri="{BB962C8B-B14F-4D97-AF65-F5344CB8AC3E}">
        <p14:creationId xmlns:p14="http://schemas.microsoft.com/office/powerpoint/2010/main" val="13048200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B90B9-D101-4FA8-8EE5-98A4317CFA7B}"/>
              </a:ext>
            </a:extLst>
          </p:cNvPr>
          <p:cNvSpPr>
            <a:spLocks noGrp="1"/>
          </p:cNvSpPr>
          <p:nvPr>
            <p:ph type="title"/>
          </p:nvPr>
        </p:nvSpPr>
        <p:spPr>
          <a:xfrm>
            <a:off x="628650" y="1138915"/>
            <a:ext cx="8229600" cy="1143000"/>
          </a:xfrm>
        </p:spPr>
        <p:txBody>
          <a:bodyPr/>
          <a:lstStyle/>
          <a:p>
            <a:pPr algn="ctr"/>
            <a:r>
              <a:rPr lang="en-US" b="1" dirty="0"/>
              <a:t>Knowledge Check - Timing</a:t>
            </a:r>
            <a:endParaRPr lang="en-US" dirty="0"/>
          </a:p>
        </p:txBody>
      </p:sp>
      <p:sp>
        <p:nvSpPr>
          <p:cNvPr id="3" name="Content Placeholder 2">
            <a:extLst>
              <a:ext uri="{FF2B5EF4-FFF2-40B4-BE49-F238E27FC236}">
                <a16:creationId xmlns:a16="http://schemas.microsoft.com/office/drawing/2014/main" id="{4264205C-E79C-4A74-B4C0-B1A7003A4947}"/>
              </a:ext>
            </a:extLst>
          </p:cNvPr>
          <p:cNvSpPr>
            <a:spLocks noGrp="1"/>
          </p:cNvSpPr>
          <p:nvPr>
            <p:ph idx="1"/>
          </p:nvPr>
        </p:nvSpPr>
        <p:spPr>
          <a:xfrm>
            <a:off x="628650" y="1981200"/>
            <a:ext cx="7886700" cy="4728358"/>
          </a:xfrm>
        </p:spPr>
        <p:txBody>
          <a:bodyPr>
            <a:normAutofit/>
          </a:bodyPr>
          <a:lstStyle/>
          <a:p>
            <a:pPr marL="0" indent="0">
              <a:buNone/>
            </a:pPr>
            <a:r>
              <a:rPr lang="en-US" sz="2400" b="1" dirty="0"/>
              <a:t>Answer</a:t>
            </a:r>
            <a:r>
              <a:rPr lang="en-US" sz="2400" dirty="0"/>
              <a:t> – The Workgroup does not recommend this approach.</a:t>
            </a:r>
          </a:p>
          <a:p>
            <a:pPr lvl="1">
              <a:buFont typeface="Wingdings" panose="05000000000000000000" pitchFamily="2" charset="2"/>
              <a:buChar char="§"/>
            </a:pPr>
            <a:r>
              <a:rPr lang="en-US" sz="2400" dirty="0"/>
              <a:t>You should provide the CBI Notice Form at the opening conference—this allows the facility rep to make the inspector aware throughout the inspection of any CBI the inspector is collecting. </a:t>
            </a:r>
          </a:p>
          <a:p>
            <a:pPr marL="457200" lvl="1" indent="0">
              <a:buNone/>
            </a:pPr>
            <a:endParaRPr lang="en-US" sz="2400" dirty="0"/>
          </a:p>
          <a:p>
            <a:pPr marL="0" indent="0">
              <a:buNone/>
            </a:pPr>
            <a:r>
              <a:rPr lang="en-US" sz="2400" u="sng" dirty="0"/>
              <a:t>Waiting to the end can cause confusion and delay</a:t>
            </a:r>
            <a:r>
              <a:rPr lang="en-US" sz="2400" dirty="0"/>
              <a:t>:</a:t>
            </a:r>
          </a:p>
          <a:p>
            <a:pPr marL="0" indent="0">
              <a:buNone/>
            </a:pPr>
            <a:endParaRPr lang="en-US" sz="2400" u="sng" dirty="0"/>
          </a:p>
          <a:p>
            <a:pPr lvl="1"/>
            <a:r>
              <a:rPr lang="en-US" sz="2400" dirty="0"/>
              <a:t>The facility rep will have to try and recall all that was stated and photographed during the inspection and may request to review your inspection notes and the documents they provided to you</a:t>
            </a:r>
          </a:p>
          <a:p>
            <a:pPr marL="457200" lvl="1" indent="0">
              <a:buNone/>
            </a:pPr>
            <a:endParaRPr lang="en-US" dirty="0"/>
          </a:p>
        </p:txBody>
      </p:sp>
    </p:spTree>
    <p:extLst>
      <p:ext uri="{BB962C8B-B14F-4D97-AF65-F5344CB8AC3E}">
        <p14:creationId xmlns:p14="http://schemas.microsoft.com/office/powerpoint/2010/main" val="3106694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E9FE-52DF-4AEE-9C4A-9B4A5A6A4EF9}"/>
              </a:ext>
            </a:extLst>
          </p:cNvPr>
          <p:cNvSpPr>
            <a:spLocks noGrp="1"/>
          </p:cNvSpPr>
          <p:nvPr>
            <p:ph type="title"/>
          </p:nvPr>
        </p:nvSpPr>
        <p:spPr>
          <a:xfrm>
            <a:off x="457200" y="830356"/>
            <a:ext cx="8229600" cy="1143000"/>
          </a:xfrm>
        </p:spPr>
        <p:txBody>
          <a:bodyPr/>
          <a:lstStyle/>
          <a:p>
            <a:pPr algn="ctr"/>
            <a:r>
              <a:rPr lang="en-US" b="1"/>
              <a:t>Knowledge Check (cont.)</a:t>
            </a:r>
            <a:endParaRPr lang="en-US"/>
          </a:p>
        </p:txBody>
      </p:sp>
      <p:sp>
        <p:nvSpPr>
          <p:cNvPr id="3" name="Content Placeholder 2">
            <a:extLst>
              <a:ext uri="{FF2B5EF4-FFF2-40B4-BE49-F238E27FC236}">
                <a16:creationId xmlns:a16="http://schemas.microsoft.com/office/drawing/2014/main" id="{DBDDFFD6-F7B7-4D9E-B14A-2550EF0A02DF}"/>
              </a:ext>
            </a:extLst>
          </p:cNvPr>
          <p:cNvSpPr>
            <a:spLocks noGrp="1"/>
          </p:cNvSpPr>
          <p:nvPr>
            <p:ph idx="1"/>
          </p:nvPr>
        </p:nvSpPr>
        <p:spPr>
          <a:xfrm>
            <a:off x="628650" y="1973356"/>
            <a:ext cx="7886700" cy="4344317"/>
          </a:xfrm>
        </p:spPr>
        <p:txBody>
          <a:bodyPr>
            <a:normAutofit fontScale="62500" lnSpcReduction="20000"/>
          </a:bodyPr>
          <a:lstStyle/>
          <a:p>
            <a:pPr marL="0" indent="0">
              <a:buNone/>
            </a:pPr>
            <a:r>
              <a:rPr lang="en-US" sz="4000" u="sng" dirty="0"/>
              <a:t>Practice Tip</a:t>
            </a:r>
            <a:r>
              <a:rPr lang="en-US" sz="4000" dirty="0"/>
              <a:t>:  If you have a good rapport with the facility representative you could discuss the reasons for the CBI claim as you go through the inspection, for example:</a:t>
            </a:r>
          </a:p>
          <a:p>
            <a:pPr marL="0" indent="0">
              <a:buNone/>
            </a:pPr>
            <a:endParaRPr lang="en-US" sz="4000" dirty="0"/>
          </a:p>
          <a:p>
            <a:pPr lvl="1"/>
            <a:r>
              <a:rPr lang="en-US" sz="4000" dirty="0"/>
              <a:t>Any stated information obtained during discussions (e.g., those ingredients I just told you are CBI);</a:t>
            </a:r>
          </a:p>
          <a:p>
            <a:pPr lvl="1"/>
            <a:r>
              <a:rPr lang="en-US" sz="4000" dirty="0"/>
              <a:t>Documents the inspector asked for (e.g., this document contains my pricing information which is CBI); and/or </a:t>
            </a:r>
          </a:p>
          <a:p>
            <a:pPr lvl="1"/>
            <a:r>
              <a:rPr lang="en-US" sz="4000" dirty="0"/>
              <a:t>Photos (e.g., that container you are taking a photo of contains my customer’s names which is CBI).</a:t>
            </a:r>
          </a:p>
          <a:p>
            <a:pPr marL="0" indent="0">
              <a:buNone/>
            </a:pPr>
            <a:endParaRPr lang="en-US" dirty="0"/>
          </a:p>
        </p:txBody>
      </p:sp>
    </p:spTree>
    <p:extLst>
      <p:ext uri="{BB962C8B-B14F-4D97-AF65-F5344CB8AC3E}">
        <p14:creationId xmlns:p14="http://schemas.microsoft.com/office/powerpoint/2010/main" val="343531079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639B0-378C-436B-879F-55EFBD81A6A9}"/>
              </a:ext>
            </a:extLst>
          </p:cNvPr>
          <p:cNvSpPr>
            <a:spLocks noGrp="1"/>
          </p:cNvSpPr>
          <p:nvPr>
            <p:ph type="title"/>
          </p:nvPr>
        </p:nvSpPr>
        <p:spPr>
          <a:xfrm>
            <a:off x="457200" y="1158026"/>
            <a:ext cx="8229600" cy="1143000"/>
          </a:xfrm>
        </p:spPr>
        <p:txBody>
          <a:bodyPr>
            <a:normAutofit/>
          </a:bodyPr>
          <a:lstStyle/>
          <a:p>
            <a:r>
              <a:rPr lang="en-US" b="1" dirty="0"/>
              <a:t>Scenarios for Assertion of CBI Claims</a:t>
            </a:r>
          </a:p>
        </p:txBody>
      </p:sp>
      <p:sp>
        <p:nvSpPr>
          <p:cNvPr id="3" name="Content Placeholder 2">
            <a:extLst>
              <a:ext uri="{FF2B5EF4-FFF2-40B4-BE49-F238E27FC236}">
                <a16:creationId xmlns:a16="http://schemas.microsoft.com/office/drawing/2014/main" id="{C77DF089-6B66-49D5-AC8E-E317C658D90C}"/>
              </a:ext>
            </a:extLst>
          </p:cNvPr>
          <p:cNvSpPr>
            <a:spLocks noGrp="1"/>
          </p:cNvSpPr>
          <p:nvPr>
            <p:ph idx="1"/>
          </p:nvPr>
        </p:nvSpPr>
        <p:spPr>
          <a:xfrm>
            <a:off x="457200" y="2584173"/>
            <a:ext cx="8229600" cy="3869636"/>
          </a:xfrm>
        </p:spPr>
        <p:txBody>
          <a:bodyPr vert="horz" lIns="91440" tIns="45720" rIns="91440" bIns="45720" rtlCol="0" anchor="t">
            <a:normAutofit fontScale="92500" lnSpcReduction="20000"/>
          </a:bodyPr>
          <a:lstStyle/>
          <a:p>
            <a:pPr lvl="1">
              <a:buFont typeface="Arial" panose="020B0604020202020204" pitchFamily="34" charset="0"/>
              <a:buChar char="•"/>
            </a:pPr>
            <a:r>
              <a:rPr lang="en-US" sz="3600" b="1" dirty="0"/>
              <a:t>No CBI claims asserted</a:t>
            </a:r>
            <a:endParaRPr lang="en-US" sz="3600" b="1" dirty="0">
              <a:cs typeface="Calibri"/>
            </a:endParaRPr>
          </a:p>
          <a:p>
            <a:pPr lvl="2">
              <a:buFont typeface="Courier New" panose="02070309020205020404" pitchFamily="49" charset="0"/>
              <a:buChar char="o"/>
            </a:pPr>
            <a:r>
              <a:rPr lang="en-US" sz="3600" dirty="0"/>
              <a:t>Check “do not make any CBI claims” box.</a:t>
            </a:r>
            <a:endParaRPr lang="en-US" sz="3600" dirty="0">
              <a:cs typeface="Calibri"/>
            </a:endParaRPr>
          </a:p>
          <a:p>
            <a:pPr lvl="2">
              <a:buFont typeface="Courier New" panose="02070309020205020404" pitchFamily="49" charset="0"/>
              <a:buChar char="o"/>
            </a:pPr>
            <a:r>
              <a:rPr lang="en-US" sz="3600" dirty="0"/>
              <a:t>No response.</a:t>
            </a:r>
            <a:endParaRPr lang="en-US" sz="3600" dirty="0">
              <a:cs typeface="Calibri"/>
            </a:endParaRPr>
          </a:p>
          <a:p>
            <a:pPr lvl="1">
              <a:buFont typeface="Arial" panose="020B0604020202020204" pitchFamily="34" charset="0"/>
              <a:buChar char="•"/>
            </a:pPr>
            <a:r>
              <a:rPr lang="en-US" sz="3600" b="1" dirty="0"/>
              <a:t>CBI claims asserted</a:t>
            </a:r>
            <a:endParaRPr lang="en-US" sz="3600" b="1" dirty="0">
              <a:cs typeface="Calibri"/>
            </a:endParaRPr>
          </a:p>
          <a:p>
            <a:pPr lvl="2">
              <a:buFont typeface="Courier New" panose="02070309020205020404" pitchFamily="49" charset="0"/>
              <a:buChar char="o"/>
            </a:pPr>
            <a:r>
              <a:rPr lang="en-US" sz="3600" dirty="0"/>
              <a:t>Authorized Representative completes the form with the inspector.</a:t>
            </a:r>
            <a:endParaRPr lang="en-US" sz="3600" dirty="0">
              <a:cs typeface="Calibri"/>
            </a:endParaRPr>
          </a:p>
          <a:p>
            <a:pPr lvl="2">
              <a:buFont typeface="Courier New" panose="02070309020205020404" pitchFamily="49" charset="0"/>
              <a:buChar char="o"/>
            </a:pPr>
            <a:r>
              <a:rPr lang="en-US" sz="3600" dirty="0"/>
              <a:t>Authorized Representative does not complete the form but promises to send it within 10 days.</a:t>
            </a:r>
            <a:endParaRPr lang="en-US" sz="3600" dirty="0">
              <a:cs typeface="Calibri"/>
            </a:endParaRPr>
          </a:p>
          <a:p>
            <a:pPr lvl="1">
              <a:buFont typeface="Arial" panose="020B0604020202020204" pitchFamily="34" charset="0"/>
              <a:buChar char="•"/>
            </a:pPr>
            <a:endParaRPr lang="en-US" b="1" dirty="0"/>
          </a:p>
        </p:txBody>
      </p:sp>
    </p:spTree>
    <p:extLst>
      <p:ext uri="{BB962C8B-B14F-4D97-AF65-F5344CB8AC3E}">
        <p14:creationId xmlns:p14="http://schemas.microsoft.com/office/powerpoint/2010/main" val="207896767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9002D-E4B9-4A37-9A6C-04BDB1066553}"/>
              </a:ext>
            </a:extLst>
          </p:cNvPr>
          <p:cNvSpPr>
            <a:spLocks noGrp="1"/>
          </p:cNvSpPr>
          <p:nvPr>
            <p:ph type="title"/>
          </p:nvPr>
        </p:nvSpPr>
        <p:spPr>
          <a:xfrm>
            <a:off x="457200" y="1063570"/>
            <a:ext cx="8229600" cy="1035170"/>
          </a:xfrm>
        </p:spPr>
        <p:txBody>
          <a:bodyPr>
            <a:normAutofit/>
          </a:bodyPr>
          <a:lstStyle/>
          <a:p>
            <a:r>
              <a:rPr lang="en-US" b="1"/>
              <a:t>Handling CBI or Potential CBI</a:t>
            </a:r>
            <a:endParaRPr lang="en-US" b="1">
              <a:cs typeface="Calibri"/>
            </a:endParaRPr>
          </a:p>
        </p:txBody>
      </p:sp>
      <p:sp>
        <p:nvSpPr>
          <p:cNvPr id="3" name="Content Placeholder 2">
            <a:extLst>
              <a:ext uri="{FF2B5EF4-FFF2-40B4-BE49-F238E27FC236}">
                <a16:creationId xmlns:a16="http://schemas.microsoft.com/office/drawing/2014/main" id="{7A9662B0-70FD-4D00-B352-54A25A03482F}"/>
              </a:ext>
            </a:extLst>
          </p:cNvPr>
          <p:cNvSpPr>
            <a:spLocks noGrp="1"/>
          </p:cNvSpPr>
          <p:nvPr>
            <p:ph idx="1"/>
          </p:nvPr>
        </p:nvSpPr>
        <p:spPr>
          <a:xfrm>
            <a:off x="457200" y="1995054"/>
            <a:ext cx="8229600" cy="4862945"/>
          </a:xfrm>
        </p:spPr>
        <p:txBody>
          <a:bodyPr vert="horz" lIns="91440" tIns="45720" rIns="91440" bIns="45720" rtlCol="0" anchor="t">
            <a:normAutofit/>
          </a:bodyPr>
          <a:lstStyle/>
          <a:p>
            <a:r>
              <a:rPr lang="en-US" sz="2400" b="1" dirty="0">
                <a:cs typeface="Calibri"/>
              </a:rPr>
              <a:t>When a CBI claim is asserted on the Notice Form</a:t>
            </a:r>
            <a:endParaRPr lang="en-US" sz="2400" b="1" i="1" dirty="0">
              <a:cs typeface="Calibri"/>
            </a:endParaRPr>
          </a:p>
          <a:p>
            <a:pPr lvl="1"/>
            <a:r>
              <a:rPr lang="en-US" sz="2400" b="1" dirty="0"/>
              <a:t>While onsite:  </a:t>
            </a:r>
            <a:r>
              <a:rPr lang="en-US" sz="2400" dirty="0"/>
              <a:t>Identify, safeguard, and follow existing procedures.</a:t>
            </a:r>
            <a:endParaRPr lang="en-US" sz="2400" dirty="0">
              <a:cs typeface="Calibri"/>
            </a:endParaRPr>
          </a:p>
          <a:p>
            <a:pPr lvl="1"/>
            <a:r>
              <a:rPr lang="en-US" sz="2400" b="1" dirty="0"/>
              <a:t>When back in the office</a:t>
            </a:r>
            <a:endParaRPr lang="en-US" sz="2400" b="1" dirty="0">
              <a:cs typeface="Calibri"/>
            </a:endParaRPr>
          </a:p>
          <a:p>
            <a:pPr lvl="2"/>
            <a:r>
              <a:rPr lang="en-US" sz="2400" dirty="0"/>
              <a:t>Follow existing document control procedures for your program.</a:t>
            </a:r>
            <a:endParaRPr lang="en-US" sz="2400" dirty="0">
              <a:cs typeface="Calibri"/>
            </a:endParaRPr>
          </a:p>
          <a:p>
            <a:pPr lvl="2"/>
            <a:r>
              <a:rPr lang="en-US" sz="2400" dirty="0">
                <a:cs typeface="Calibri"/>
              </a:rPr>
              <a:t>Do not include CBI (or Personally Identifiable Information-PII) in the public version of the inspection report.</a:t>
            </a:r>
            <a:endParaRPr lang="en-US" sz="2400" dirty="0"/>
          </a:p>
          <a:p>
            <a:pPr lvl="2"/>
            <a:r>
              <a:rPr lang="en-US" sz="2400" dirty="0">
                <a:cs typeface="Calibri"/>
              </a:rPr>
              <a:t>Consider whether any or part of the information needs to undergo a confidentiality determination. </a:t>
            </a:r>
          </a:p>
          <a:p>
            <a:r>
              <a:rPr lang="en-US" sz="2400" b="1" dirty="0"/>
              <a:t> Within the initial 10-days</a:t>
            </a:r>
            <a:endParaRPr lang="en-US" sz="2400" b="1" dirty="0">
              <a:cs typeface="Calibri"/>
            </a:endParaRPr>
          </a:p>
          <a:p>
            <a:pPr lvl="1"/>
            <a:r>
              <a:rPr lang="en-US" sz="2400" dirty="0"/>
              <a:t>Note the file as containing information that may be entitled to a confidentiality claim and track the 10-day time frame</a:t>
            </a:r>
            <a:endParaRPr lang="en-US" sz="2400" dirty="0">
              <a:cs typeface="Calibri"/>
            </a:endParaRPr>
          </a:p>
          <a:p>
            <a:endParaRPr lang="en-US" dirty="0"/>
          </a:p>
        </p:txBody>
      </p:sp>
    </p:spTree>
    <p:extLst>
      <p:ext uri="{BB962C8B-B14F-4D97-AF65-F5344CB8AC3E}">
        <p14:creationId xmlns:p14="http://schemas.microsoft.com/office/powerpoint/2010/main" val="3404633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62D93-F6E1-460A-807F-FF97A1F65E6D}"/>
              </a:ext>
            </a:extLst>
          </p:cNvPr>
          <p:cNvSpPr>
            <a:spLocks noGrp="1"/>
          </p:cNvSpPr>
          <p:nvPr>
            <p:ph type="title"/>
          </p:nvPr>
        </p:nvSpPr>
        <p:spPr>
          <a:xfrm>
            <a:off x="457200" y="1077405"/>
            <a:ext cx="8229600" cy="990600"/>
          </a:xfrm>
        </p:spPr>
        <p:txBody>
          <a:bodyPr>
            <a:normAutofit/>
          </a:bodyPr>
          <a:lstStyle/>
          <a:p>
            <a:r>
              <a:rPr lang="en-US" b="1" dirty="0"/>
              <a:t>How to Respond to Questions </a:t>
            </a:r>
          </a:p>
        </p:txBody>
      </p:sp>
      <p:sp>
        <p:nvSpPr>
          <p:cNvPr id="3" name="Content Placeholder 2">
            <a:extLst>
              <a:ext uri="{FF2B5EF4-FFF2-40B4-BE49-F238E27FC236}">
                <a16:creationId xmlns:a16="http://schemas.microsoft.com/office/drawing/2014/main" id="{0513D820-339C-4B5D-BF9C-AA75B6F64885}"/>
              </a:ext>
            </a:extLst>
          </p:cNvPr>
          <p:cNvSpPr>
            <a:spLocks noGrp="1"/>
          </p:cNvSpPr>
          <p:nvPr>
            <p:ph idx="1"/>
          </p:nvPr>
        </p:nvSpPr>
        <p:spPr>
          <a:xfrm>
            <a:off x="457200" y="2159746"/>
            <a:ext cx="8229600" cy="4525963"/>
          </a:xfrm>
        </p:spPr>
        <p:txBody>
          <a:bodyPr>
            <a:normAutofit/>
          </a:bodyPr>
          <a:lstStyle/>
          <a:p>
            <a:r>
              <a:rPr lang="en-US" sz="3200" dirty="0"/>
              <a:t>Related to CBI Claims</a:t>
            </a:r>
          </a:p>
          <a:p>
            <a:pPr lvl="1"/>
            <a:r>
              <a:rPr lang="en-US" sz="3200" dirty="0"/>
              <a:t> Notice and Q&amp;A describe generally what type of information is entitled to a confidential treatment and what is clearly not entitled to confidential treatment</a:t>
            </a:r>
          </a:p>
          <a:p>
            <a:r>
              <a:rPr lang="en-US" sz="3200" dirty="0"/>
              <a:t>Related to Notice Form and/or Q&amp;A</a:t>
            </a:r>
          </a:p>
          <a:p>
            <a:pPr lvl="1"/>
            <a:r>
              <a:rPr lang="en-US" sz="3200" dirty="0"/>
              <a:t>Familiarize yourself with both documents</a:t>
            </a:r>
          </a:p>
          <a:p>
            <a:r>
              <a:rPr lang="en-US" sz="3200" dirty="0"/>
              <a:t>Provide point of contact information</a:t>
            </a:r>
          </a:p>
          <a:p>
            <a:pPr marL="457200" lvl="1" indent="0">
              <a:buNone/>
            </a:pPr>
            <a:r>
              <a:rPr lang="en-US" sz="3200" dirty="0"/>
              <a:t> </a:t>
            </a:r>
          </a:p>
          <a:p>
            <a:endParaRPr lang="en-US" dirty="0"/>
          </a:p>
        </p:txBody>
      </p:sp>
    </p:spTree>
    <p:extLst>
      <p:ext uri="{BB962C8B-B14F-4D97-AF65-F5344CB8AC3E}">
        <p14:creationId xmlns:p14="http://schemas.microsoft.com/office/powerpoint/2010/main" val="359118717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01BAC-FE94-42C1-B5B1-001F147024ED}"/>
              </a:ext>
            </a:extLst>
          </p:cNvPr>
          <p:cNvSpPr>
            <a:spLocks noGrp="1"/>
          </p:cNvSpPr>
          <p:nvPr>
            <p:ph type="title"/>
          </p:nvPr>
        </p:nvSpPr>
        <p:spPr>
          <a:xfrm>
            <a:off x="597859" y="381000"/>
            <a:ext cx="7883269" cy="914400"/>
          </a:xfrm>
        </p:spPr>
        <p:txBody>
          <a:bodyPr>
            <a:normAutofit/>
          </a:bodyPr>
          <a:lstStyle/>
          <a:p>
            <a:r>
              <a:rPr lang="en-US" b="1" dirty="0"/>
              <a:t>Unanticipated Issues or Questions</a:t>
            </a:r>
          </a:p>
        </p:txBody>
      </p:sp>
      <p:sp>
        <p:nvSpPr>
          <p:cNvPr id="3" name="Content Placeholder 2">
            <a:extLst>
              <a:ext uri="{FF2B5EF4-FFF2-40B4-BE49-F238E27FC236}">
                <a16:creationId xmlns:a16="http://schemas.microsoft.com/office/drawing/2014/main" id="{D36C7E2C-2681-4148-B35F-75FFA37566F7}"/>
              </a:ext>
            </a:extLst>
          </p:cNvPr>
          <p:cNvSpPr>
            <a:spLocks noGrp="1"/>
          </p:cNvSpPr>
          <p:nvPr>
            <p:ph idx="1"/>
          </p:nvPr>
        </p:nvSpPr>
        <p:spPr>
          <a:xfrm>
            <a:off x="457200" y="1676400"/>
            <a:ext cx="8229600" cy="4449763"/>
          </a:xfrm>
        </p:spPr>
        <p:txBody>
          <a:bodyPr>
            <a:noAutofit/>
          </a:bodyPr>
          <a:lstStyle/>
          <a:p>
            <a:pPr marL="0" indent="0">
              <a:buNone/>
            </a:pPr>
            <a:r>
              <a:rPr lang="en-US" sz="3600" b="1" dirty="0"/>
              <a:t>QUESTION:  </a:t>
            </a:r>
            <a:r>
              <a:rPr lang="en-US" sz="3600" dirty="0"/>
              <a:t>What do you do if you encounter an issue or question that is not addressed in the Q&amp;A Document or Implementation Questions?</a:t>
            </a:r>
          </a:p>
          <a:p>
            <a:pPr marL="0" indent="0">
              <a:buNone/>
            </a:pPr>
            <a:endParaRPr lang="en-US" sz="3600" dirty="0"/>
          </a:p>
          <a:p>
            <a:pPr marL="0" indent="0">
              <a:buNone/>
            </a:pPr>
            <a:r>
              <a:rPr lang="en-US" sz="3600" b="1" dirty="0"/>
              <a:t>ANSWER:  </a:t>
            </a:r>
            <a:r>
              <a:rPr lang="en-US" sz="3600" dirty="0"/>
              <a:t>Contact your Agency point of contact or attorney.</a:t>
            </a:r>
            <a:endParaRPr lang="en-US" sz="3600" b="1" dirty="0"/>
          </a:p>
        </p:txBody>
      </p:sp>
    </p:spTree>
    <p:extLst>
      <p:ext uri="{BB962C8B-B14F-4D97-AF65-F5344CB8AC3E}">
        <p14:creationId xmlns:p14="http://schemas.microsoft.com/office/powerpoint/2010/main" val="343142898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67BC6-EB74-42D3-9633-CDE83B9FF903}"/>
              </a:ext>
            </a:extLst>
          </p:cNvPr>
          <p:cNvSpPr>
            <a:spLocks noGrp="1"/>
          </p:cNvSpPr>
          <p:nvPr>
            <p:ph type="title"/>
          </p:nvPr>
        </p:nvSpPr>
        <p:spPr>
          <a:xfrm>
            <a:off x="457200" y="457202"/>
            <a:ext cx="8229600" cy="1066798"/>
          </a:xfrm>
        </p:spPr>
        <p:txBody>
          <a:bodyPr>
            <a:normAutofit/>
          </a:bodyPr>
          <a:lstStyle/>
          <a:p>
            <a:r>
              <a:rPr lang="en-US" b="1" dirty="0"/>
              <a:t>Knowledge Check – Identifying </a:t>
            </a:r>
            <a:br>
              <a:rPr lang="en-US" b="1" dirty="0"/>
            </a:br>
            <a:r>
              <a:rPr lang="en-US" b="1" dirty="0"/>
              <a:t>CBI for Proper Handling</a:t>
            </a:r>
            <a:endParaRPr lang="en-US" dirty="0"/>
          </a:p>
        </p:txBody>
      </p:sp>
      <p:sp>
        <p:nvSpPr>
          <p:cNvPr id="3" name="Content Placeholder 2">
            <a:extLst>
              <a:ext uri="{FF2B5EF4-FFF2-40B4-BE49-F238E27FC236}">
                <a16:creationId xmlns:a16="http://schemas.microsoft.com/office/drawing/2014/main" id="{BA005E81-A8F8-49B1-AFD0-FC972337EEFC}"/>
              </a:ext>
            </a:extLst>
          </p:cNvPr>
          <p:cNvSpPr>
            <a:spLocks noGrp="1"/>
          </p:cNvSpPr>
          <p:nvPr>
            <p:ph idx="1"/>
          </p:nvPr>
        </p:nvSpPr>
        <p:spPr>
          <a:xfrm>
            <a:off x="457200" y="1752600"/>
            <a:ext cx="8229600" cy="4648199"/>
          </a:xfrm>
        </p:spPr>
        <p:txBody>
          <a:bodyPr>
            <a:normAutofit lnSpcReduction="10000"/>
          </a:bodyPr>
          <a:lstStyle/>
          <a:p>
            <a:r>
              <a:rPr lang="en-US" sz="2400" b="1" dirty="0"/>
              <a:t>Scenario</a:t>
            </a:r>
          </a:p>
          <a:p>
            <a:r>
              <a:rPr lang="en-US" sz="2400" dirty="0"/>
              <a:t>The facility rep explains the facility’s manufacturing process including the raw materials used and a general description of the process steps used. </a:t>
            </a:r>
          </a:p>
          <a:p>
            <a:r>
              <a:rPr lang="en-US" sz="2400" dirty="0"/>
              <a:t>The inspector took notes in his/her logbook of what was stated and took some photos inside the warehouse where the raw materials are stored. </a:t>
            </a:r>
          </a:p>
          <a:p>
            <a:r>
              <a:rPr lang="en-US" sz="2400" dirty="0"/>
              <a:t>Later during the inspection, the inspector was provided a document that contained a brief description of the process and a list of the raw materials used and their concentrations. The facility rep listed this document on the CBI Notice as CBI. </a:t>
            </a:r>
          </a:p>
          <a:p>
            <a:pPr marL="0" indent="0">
              <a:buNone/>
            </a:pPr>
            <a:r>
              <a:rPr lang="en-US" sz="2400" dirty="0"/>
              <a:t> </a:t>
            </a:r>
          </a:p>
          <a:p>
            <a:pPr marL="0" indent="0">
              <a:buNone/>
            </a:pPr>
            <a:r>
              <a:rPr lang="en-US" sz="2400" b="1" dirty="0"/>
              <a:t>Question:  </a:t>
            </a:r>
            <a:r>
              <a:rPr lang="en-US" sz="2400" dirty="0"/>
              <a:t>What will the inspector have to handle as CBI?</a:t>
            </a:r>
          </a:p>
        </p:txBody>
      </p:sp>
    </p:spTree>
    <p:extLst>
      <p:ext uri="{BB962C8B-B14F-4D97-AF65-F5344CB8AC3E}">
        <p14:creationId xmlns:p14="http://schemas.microsoft.com/office/powerpoint/2010/main" val="18720665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8521B-73BB-49FC-A749-0B03B25D747F}"/>
              </a:ext>
            </a:extLst>
          </p:cNvPr>
          <p:cNvSpPr>
            <a:spLocks noGrp="1"/>
          </p:cNvSpPr>
          <p:nvPr>
            <p:ph type="title"/>
          </p:nvPr>
        </p:nvSpPr>
        <p:spPr>
          <a:xfrm>
            <a:off x="628650" y="1058077"/>
            <a:ext cx="7886700" cy="1434650"/>
          </a:xfrm>
        </p:spPr>
        <p:txBody>
          <a:bodyPr/>
          <a:lstStyle/>
          <a:p>
            <a:r>
              <a:rPr lang="en-US" b="1"/>
              <a:t>Knowledge Check – Identifying CBI </a:t>
            </a:r>
            <a:r>
              <a:rPr lang="en-US" b="1" dirty="0"/>
              <a:t>for Proper Handling</a:t>
            </a:r>
            <a:endParaRPr lang="en-US" dirty="0"/>
          </a:p>
        </p:txBody>
      </p:sp>
      <p:sp>
        <p:nvSpPr>
          <p:cNvPr id="3" name="Content Placeholder 2">
            <a:extLst>
              <a:ext uri="{FF2B5EF4-FFF2-40B4-BE49-F238E27FC236}">
                <a16:creationId xmlns:a16="http://schemas.microsoft.com/office/drawing/2014/main" id="{86493775-D5D6-4B84-9244-0D81D361B1CA}"/>
              </a:ext>
            </a:extLst>
          </p:cNvPr>
          <p:cNvSpPr>
            <a:spLocks noGrp="1"/>
          </p:cNvSpPr>
          <p:nvPr>
            <p:ph idx="1"/>
          </p:nvPr>
        </p:nvSpPr>
        <p:spPr>
          <a:xfrm>
            <a:off x="628650" y="2492727"/>
            <a:ext cx="7886700" cy="4026826"/>
          </a:xfrm>
        </p:spPr>
        <p:txBody>
          <a:bodyPr>
            <a:normAutofit lnSpcReduction="10000"/>
          </a:bodyPr>
          <a:lstStyle/>
          <a:p>
            <a:pPr marL="0" indent="0">
              <a:buNone/>
            </a:pPr>
            <a:r>
              <a:rPr lang="en-US" sz="2000" b="1" dirty="0"/>
              <a:t>Answer</a:t>
            </a:r>
            <a:r>
              <a:rPr lang="en-US" sz="2000" dirty="0"/>
              <a:t> – Anything stated/shown on a document that was claimed CBI would have to be handled as CBI in EPA’s notes and/or photos.</a:t>
            </a:r>
          </a:p>
          <a:p>
            <a:pPr marL="0" indent="0">
              <a:buNone/>
            </a:pPr>
            <a:endParaRPr lang="en-US" sz="2000" dirty="0"/>
          </a:p>
          <a:p>
            <a:pPr marL="0" indent="0">
              <a:buNone/>
            </a:pPr>
            <a:r>
              <a:rPr lang="en-US" sz="2000" u="sng" dirty="0"/>
              <a:t>Practice Tips</a:t>
            </a:r>
            <a:r>
              <a:rPr lang="en-US" sz="2000" dirty="0"/>
              <a:t>:</a:t>
            </a:r>
            <a:endParaRPr lang="en-US" sz="2000" u="sng" dirty="0"/>
          </a:p>
          <a:p>
            <a:pPr marL="342900" lvl="1" indent="0">
              <a:buNone/>
            </a:pPr>
            <a:endParaRPr lang="en-US" sz="2000" dirty="0"/>
          </a:p>
          <a:p>
            <a:pPr lvl="1"/>
            <a:r>
              <a:rPr lang="en-US" sz="2000" dirty="0"/>
              <a:t>When a specific document that was claimed as CBI contains information that you noted or photographed, mark your notes and photos with a CBI claim </a:t>
            </a:r>
          </a:p>
          <a:p>
            <a:pPr marL="342900" lvl="1" indent="0">
              <a:buNone/>
            </a:pPr>
            <a:endParaRPr lang="en-US" sz="2000" dirty="0"/>
          </a:p>
          <a:p>
            <a:pPr lvl="1"/>
            <a:r>
              <a:rPr lang="en-US" sz="2000" dirty="0"/>
              <a:t>Ask the facility rep to include your notes and photos documenting the information on the Notice Form that they sign and use the opportunity to get specifics on the scope of the claim. </a:t>
            </a:r>
            <a:r>
              <a:rPr lang="en-US" sz="2000" b="1" i="1" dirty="0"/>
              <a:t>For example, maybe it is not the name of the raw materials that is CBI but their concentrations</a:t>
            </a:r>
            <a:r>
              <a:rPr lang="en-US" sz="2000" dirty="0"/>
              <a:t>. </a:t>
            </a:r>
          </a:p>
          <a:p>
            <a:endParaRPr lang="en-US" dirty="0"/>
          </a:p>
        </p:txBody>
      </p:sp>
    </p:spTree>
    <p:extLst>
      <p:ext uri="{BB962C8B-B14F-4D97-AF65-F5344CB8AC3E}">
        <p14:creationId xmlns:p14="http://schemas.microsoft.com/office/powerpoint/2010/main" val="11438719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7F412-E2DF-49A2-8F6E-291612F918BA}"/>
              </a:ext>
            </a:extLst>
          </p:cNvPr>
          <p:cNvSpPr>
            <a:spLocks noGrp="1"/>
          </p:cNvSpPr>
          <p:nvPr>
            <p:ph type="title"/>
          </p:nvPr>
        </p:nvSpPr>
        <p:spPr>
          <a:xfrm>
            <a:off x="457200" y="1253759"/>
            <a:ext cx="8229600" cy="1143000"/>
          </a:xfrm>
        </p:spPr>
        <p:txBody>
          <a:bodyPr>
            <a:normAutofit/>
          </a:bodyPr>
          <a:lstStyle/>
          <a:p>
            <a:r>
              <a:rPr lang="en-US" b="1" dirty="0"/>
              <a:t>How do you handle the information during the 10-day period?</a:t>
            </a:r>
          </a:p>
        </p:txBody>
      </p:sp>
      <p:sp>
        <p:nvSpPr>
          <p:cNvPr id="3" name="Content Placeholder 2">
            <a:extLst>
              <a:ext uri="{FF2B5EF4-FFF2-40B4-BE49-F238E27FC236}">
                <a16:creationId xmlns:a16="http://schemas.microsoft.com/office/drawing/2014/main" id="{2627AFE5-4081-42CE-886F-3ED582833622}"/>
              </a:ext>
            </a:extLst>
          </p:cNvPr>
          <p:cNvSpPr>
            <a:spLocks noGrp="1"/>
          </p:cNvSpPr>
          <p:nvPr>
            <p:ph idx="1"/>
          </p:nvPr>
        </p:nvSpPr>
        <p:spPr>
          <a:xfrm>
            <a:off x="457200" y="2514600"/>
            <a:ext cx="8229600" cy="3814948"/>
          </a:xfrm>
        </p:spPr>
        <p:txBody>
          <a:bodyPr>
            <a:normAutofit lnSpcReduction="10000"/>
          </a:bodyPr>
          <a:lstStyle/>
          <a:p>
            <a:pPr marL="0" indent="0">
              <a:buNone/>
            </a:pPr>
            <a:r>
              <a:rPr lang="en-US" b="1" dirty="0"/>
              <a:t>If no form has been received and the authorized representative has not checked the no CBI box:</a:t>
            </a:r>
          </a:p>
          <a:p>
            <a:r>
              <a:rPr lang="en-US" dirty="0"/>
              <a:t>Then you have a 10-day embargo period.  </a:t>
            </a:r>
          </a:p>
          <a:p>
            <a:pPr lvl="1"/>
            <a:r>
              <a:rPr lang="en-US" dirty="0"/>
              <a:t>MEANING:  </a:t>
            </a:r>
            <a:r>
              <a:rPr lang="en-US" u="sng" dirty="0"/>
              <a:t>Do not disclose any information or the inspection report during this time</a:t>
            </a:r>
            <a:r>
              <a:rPr lang="en-US" dirty="0"/>
              <a:t>. This includes not disclosing to anyone at EPA who does not have a need to know the information, and take appropriate steps to prevent the disclosure.</a:t>
            </a:r>
            <a:endParaRPr lang="en-US" b="1" dirty="0"/>
          </a:p>
          <a:p>
            <a:pPr marL="0" indent="0">
              <a:buNone/>
            </a:pPr>
            <a:endParaRPr lang="en-US" b="1" dirty="0"/>
          </a:p>
          <a:p>
            <a:pPr marL="0" indent="0">
              <a:buNone/>
            </a:pPr>
            <a:r>
              <a:rPr lang="en-US" b="1" dirty="0"/>
              <a:t>What can you do during the 10-day embargo period?</a:t>
            </a:r>
          </a:p>
          <a:p>
            <a:pPr>
              <a:buFont typeface="Wingdings" panose="05000000000000000000" pitchFamily="2" charset="2"/>
              <a:buChar char="§"/>
            </a:pPr>
            <a:r>
              <a:rPr lang="en-US" dirty="0"/>
              <a:t>You can write your inspection report and proceed to getting it finalized.  </a:t>
            </a:r>
          </a:p>
          <a:p>
            <a:pPr marL="0" indent="0">
              <a:buNone/>
            </a:pPr>
            <a:r>
              <a:rPr lang="en-US" dirty="0"/>
              <a:t>	NOTE: Please do not disclose this information to anyone without a need to know the information, but especially the public.  </a:t>
            </a:r>
          </a:p>
          <a:p>
            <a:pPr>
              <a:buFont typeface="Wingdings" panose="05000000000000000000" pitchFamily="2" charset="2"/>
              <a:buChar char="§"/>
            </a:pPr>
            <a:r>
              <a:rPr lang="en-US" dirty="0"/>
              <a:t>Check or confirm whether the facility has any CBI claims.</a:t>
            </a:r>
          </a:p>
          <a:p>
            <a:pPr marL="0" indent="0">
              <a:buNone/>
            </a:pPr>
            <a:endParaRPr lang="en-US" dirty="0"/>
          </a:p>
        </p:txBody>
      </p:sp>
    </p:spTree>
    <p:extLst>
      <p:ext uri="{BB962C8B-B14F-4D97-AF65-F5344CB8AC3E}">
        <p14:creationId xmlns:p14="http://schemas.microsoft.com/office/powerpoint/2010/main" val="1307671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248"/>
        <p:cNvGrpSpPr/>
        <p:nvPr/>
      </p:nvGrpSpPr>
      <p:grpSpPr>
        <a:xfrm>
          <a:off x="0" y="0"/>
          <a:ext cx="0" cy="0"/>
          <a:chOff x="0" y="0"/>
          <a:chExt cx="0" cy="0"/>
        </a:xfrm>
      </p:grpSpPr>
      <p:sp>
        <p:nvSpPr>
          <p:cNvPr id="249" name="Shape 249"/>
          <p:cNvSpPr txBox="1">
            <a:spLocks noGrp="1"/>
          </p:cNvSpPr>
          <p:nvPr>
            <p:ph type="title"/>
          </p:nvPr>
        </p:nvSpPr>
        <p:spPr>
          <a:xfrm>
            <a:off x="457200" y="228600"/>
            <a:ext cx="8305799" cy="1143000"/>
          </a:xfrm>
          <a:prstGeom prst="rect">
            <a:avLst/>
          </a:prstGeom>
          <a:noFill/>
          <a:ln>
            <a:noFill/>
          </a:ln>
        </p:spPr>
        <p:txBody>
          <a:bodyPr lIns="0" tIns="45700" rIns="0" bIns="0" anchor="b" anchorCtr="0">
            <a:noAutofit/>
          </a:bodyPr>
          <a:lstStyle/>
          <a:p>
            <a:pPr marL="0" marR="0" lvl="0" indent="0" algn="l" rtl="0">
              <a:spcBef>
                <a:spcPts val="0"/>
              </a:spcBef>
              <a:spcAft>
                <a:spcPts val="0"/>
              </a:spcAft>
              <a:buClr>
                <a:schemeClr val="lt1"/>
              </a:buClr>
              <a:buSzPct val="25000"/>
              <a:buFont typeface="Calibri"/>
              <a:buNone/>
            </a:pPr>
            <a:r>
              <a:rPr lang="en-US" sz="5000" b="0" u="none" strike="noStrike" cap="none" dirty="0">
                <a:latin typeface="Calibri"/>
                <a:ea typeface="Calibri"/>
                <a:cs typeface="Calibri"/>
                <a:sym typeface="Calibri"/>
              </a:rPr>
              <a:t>What Makes a Case Criminal?</a:t>
            </a:r>
          </a:p>
        </p:txBody>
      </p:sp>
      <p:sp>
        <p:nvSpPr>
          <p:cNvPr id="2" name="Slide Number Placeholder 1">
            <a:extLst>
              <a:ext uri="{FF2B5EF4-FFF2-40B4-BE49-F238E27FC236}">
                <a16:creationId xmlns:a16="http://schemas.microsoft.com/office/drawing/2014/main" id="{99386DE5-E052-4580-8DD0-E164D0C7E5CC}"/>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smtClean="0">
                <a:solidFill>
                  <a:srgbClr val="D0E9ED"/>
                </a:solidFill>
                <a:latin typeface="Arial"/>
                <a:ea typeface="Arial"/>
                <a:cs typeface="Arial"/>
                <a:sym typeface="Arial"/>
              </a:rPr>
              <a:pPr marL="0" marR="0" lvl="0" indent="0" algn="r" rtl="0">
                <a:spcBef>
                  <a:spcPts val="0"/>
                </a:spcBef>
                <a:spcAft>
                  <a:spcPts val="0"/>
                </a:spcAft>
                <a:buSzPct val="25000"/>
                <a:buNone/>
              </a:pPr>
              <a:t>11</a:t>
            </a:fld>
            <a:endParaRPr lang="en-US" dirty="0">
              <a:solidFill>
                <a:srgbClr val="D0E9ED"/>
              </a:solidFill>
              <a:latin typeface="Arial"/>
              <a:ea typeface="Arial"/>
              <a:cs typeface="Arial"/>
              <a:sym typeface="Arial"/>
            </a:endParaRPr>
          </a:p>
        </p:txBody>
      </p:sp>
      <p:sp>
        <p:nvSpPr>
          <p:cNvPr id="250" name="Shape 250"/>
          <p:cNvSpPr/>
          <p:nvPr/>
        </p:nvSpPr>
        <p:spPr>
          <a:xfrm>
            <a:off x="2971800" y="3124200"/>
            <a:ext cx="2895599" cy="1600200"/>
          </a:xfrm>
          <a:prstGeom prst="rect">
            <a:avLst/>
          </a:prstGeom>
        </p:spPr>
        <p:txBody>
          <a:bodyPr>
            <a:prstTxWarp prst="textPlain">
              <a:avLst/>
            </a:prstTxWarp>
          </a:bodyPr>
          <a:lstStyle/>
          <a:p>
            <a:pPr lvl="0" algn="ctr"/>
            <a:r>
              <a:rPr b="0" i="0" dirty="0">
                <a:ln>
                  <a:noFill/>
                </a:ln>
                <a:gradFill>
                  <a:gsLst>
                    <a:gs pos="0">
                      <a:srgbClr val="FFE701"/>
                    </a:gs>
                    <a:gs pos="100000">
                      <a:srgbClr val="FE3E02"/>
                    </a:gs>
                  </a:gsLst>
                  <a:lin ang="5400000" scaled="0"/>
                </a:gradFill>
                <a:latin typeface="Impact"/>
              </a:rPr>
              <a:t>STEALING</a:t>
            </a:r>
          </a:p>
        </p:txBody>
      </p:sp>
      <p:sp>
        <p:nvSpPr>
          <p:cNvPr id="251" name="Shape 251"/>
          <p:cNvSpPr/>
          <p:nvPr/>
        </p:nvSpPr>
        <p:spPr>
          <a:xfrm>
            <a:off x="914400" y="1981200"/>
            <a:ext cx="1600200" cy="1016000"/>
          </a:xfrm>
          <a:prstGeom prst="rect">
            <a:avLst/>
          </a:prstGeom>
        </p:spPr>
        <p:txBody>
          <a:bodyPr>
            <a:prstTxWarp prst="textPlain">
              <a:avLst/>
            </a:prstTxWarp>
          </a:bodyPr>
          <a:lstStyle/>
          <a:p>
            <a:pPr lvl="0" algn="ctr"/>
            <a:r>
              <a:rPr b="0" i="0" dirty="0">
                <a:ln w="12700" cap="flat" cmpd="sng">
                  <a:solidFill>
                    <a:srgbClr val="000099"/>
                  </a:solidFill>
                  <a:prstDash val="solid"/>
                  <a:round/>
                  <a:headEnd type="none" w="med" len="med"/>
                  <a:tailEnd type="none" w="med" len="med"/>
                </a:ln>
                <a:solidFill>
                  <a:srgbClr val="33CCFF"/>
                </a:solidFill>
                <a:latin typeface="Impact"/>
              </a:rPr>
              <a:t>LYING</a:t>
            </a:r>
          </a:p>
        </p:txBody>
      </p:sp>
      <p:sp>
        <p:nvSpPr>
          <p:cNvPr id="252" name="Shape 252"/>
          <p:cNvSpPr/>
          <p:nvPr/>
        </p:nvSpPr>
        <p:spPr>
          <a:xfrm>
            <a:off x="5867400" y="1676400"/>
            <a:ext cx="2438400" cy="1176338"/>
          </a:xfrm>
          <a:prstGeom prst="rect">
            <a:avLst/>
          </a:prstGeom>
        </p:spPr>
        <p:txBody>
          <a:bodyPr>
            <a:prstTxWarp prst="textPlain">
              <a:avLst/>
            </a:prstTxWarp>
          </a:bodyPr>
          <a:lstStyle/>
          <a:p>
            <a:pPr lvl="0" algn="ctr"/>
            <a:r>
              <a:rPr b="0" i="0" dirty="0">
                <a:ln w="12700" cap="flat" cmpd="sng">
                  <a:solidFill>
                    <a:srgbClr val="B2B2B2"/>
                  </a:solidFill>
                  <a:prstDash val="solid"/>
                  <a:round/>
                  <a:headEnd type="none" w="med" len="med"/>
                  <a:tailEnd type="none" w="med" len="med"/>
                </a:ln>
                <a:gradFill>
                  <a:gsLst>
                    <a:gs pos="0">
                      <a:srgbClr val="520402"/>
                    </a:gs>
                    <a:gs pos="100000">
                      <a:srgbClr val="FFCC00"/>
                    </a:gs>
                  </a:gsLst>
                  <a:lin ang="5400000" scaled="0"/>
                </a:gradFill>
                <a:latin typeface="Arial Black"/>
              </a:rPr>
              <a:t>CHEATING</a:t>
            </a:r>
          </a:p>
        </p:txBody>
      </p:sp>
      <p:sp>
        <p:nvSpPr>
          <p:cNvPr id="253" name="Shape 253"/>
          <p:cNvSpPr/>
          <p:nvPr/>
        </p:nvSpPr>
        <p:spPr>
          <a:xfrm>
            <a:off x="3810001" y="1981200"/>
            <a:ext cx="685800" cy="827087"/>
          </a:xfrm>
          <a:prstGeom prst="rect">
            <a:avLst/>
          </a:prstGeom>
        </p:spPr>
        <p:txBody>
          <a:bodyPr>
            <a:prstTxWarp prst="textPlain">
              <a:avLst/>
            </a:prstTxWarp>
          </a:bodyPr>
          <a:lstStyle/>
          <a:p>
            <a:pPr lvl="0" algn="ctr"/>
            <a:r>
              <a:rPr b="0" i="0" dirty="0">
                <a:ln>
                  <a:noFill/>
                </a:ln>
                <a:gradFill>
                  <a:gsLst>
                    <a:gs pos="0">
                      <a:srgbClr val="FFE701"/>
                    </a:gs>
                    <a:gs pos="100000">
                      <a:srgbClr val="FE3E02"/>
                    </a:gs>
                  </a:gsLst>
                  <a:lin ang="5400000" scaled="0"/>
                </a:gradFill>
                <a:latin typeface="Impact"/>
              </a:rPr>
              <a:t>$$$</a:t>
            </a:r>
          </a:p>
        </p:txBody>
      </p:sp>
      <p:sp>
        <p:nvSpPr>
          <p:cNvPr id="7" name="TextBox 6"/>
          <p:cNvSpPr txBox="1"/>
          <p:nvPr/>
        </p:nvSpPr>
        <p:spPr>
          <a:xfrm>
            <a:off x="762000" y="4724400"/>
            <a:ext cx="8077200" cy="1754326"/>
          </a:xfrm>
          <a:prstGeom prst="rect">
            <a:avLst/>
          </a:prstGeom>
          <a:noFill/>
        </p:spPr>
        <p:txBody>
          <a:bodyPr wrap="square" rtlCol="0">
            <a:spAutoFit/>
          </a:bodyPr>
          <a:lstStyle/>
          <a:p>
            <a:r>
              <a:rPr lang="en-US" sz="3600" dirty="0"/>
              <a:t>It is the decision of the federal, state and/or local prosecutor whether to file a criminal case</a:t>
            </a: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1398-C524-445C-AAA4-AC4C87973294}"/>
              </a:ext>
            </a:extLst>
          </p:cNvPr>
          <p:cNvSpPr>
            <a:spLocks noGrp="1"/>
          </p:cNvSpPr>
          <p:nvPr>
            <p:ph type="title"/>
          </p:nvPr>
        </p:nvSpPr>
        <p:spPr>
          <a:xfrm>
            <a:off x="457200" y="1327068"/>
            <a:ext cx="8229600" cy="1143000"/>
          </a:xfrm>
        </p:spPr>
        <p:txBody>
          <a:bodyPr>
            <a:normAutofit/>
          </a:bodyPr>
          <a:lstStyle/>
          <a:p>
            <a:pPr algn="ctr"/>
            <a:r>
              <a:rPr lang="en-US" b="1"/>
              <a:t>Knowledge Check – Late Claims</a:t>
            </a:r>
            <a:endParaRPr lang="en-US"/>
          </a:p>
        </p:txBody>
      </p:sp>
      <p:sp>
        <p:nvSpPr>
          <p:cNvPr id="3" name="Content Placeholder 2">
            <a:extLst>
              <a:ext uri="{FF2B5EF4-FFF2-40B4-BE49-F238E27FC236}">
                <a16:creationId xmlns:a16="http://schemas.microsoft.com/office/drawing/2014/main" id="{09DCF6D5-7B36-4E82-9E78-4A338F47B8F7}"/>
              </a:ext>
            </a:extLst>
          </p:cNvPr>
          <p:cNvSpPr>
            <a:spLocks noGrp="1"/>
          </p:cNvSpPr>
          <p:nvPr>
            <p:ph idx="1"/>
          </p:nvPr>
        </p:nvSpPr>
        <p:spPr>
          <a:xfrm>
            <a:off x="457200" y="2470068"/>
            <a:ext cx="8229600" cy="4298867"/>
          </a:xfrm>
        </p:spPr>
        <p:txBody>
          <a:bodyPr>
            <a:normAutofit/>
          </a:bodyPr>
          <a:lstStyle/>
          <a:p>
            <a:pPr marL="0" indent="0">
              <a:buNone/>
            </a:pPr>
            <a:r>
              <a:rPr lang="en-US" sz="2800" b="1" dirty="0"/>
              <a:t>Scenario: </a:t>
            </a:r>
            <a:r>
              <a:rPr lang="en-US" sz="2800" dirty="0"/>
              <a:t> The facility rep marked form to indicate they were not making CBI claim. Five days after the inspection, the facility rep calls the inspector and states that management has decided they wanted to claim one of the documents as CBI. </a:t>
            </a:r>
          </a:p>
          <a:p>
            <a:pPr marL="0" indent="0">
              <a:buNone/>
            </a:pPr>
            <a:r>
              <a:rPr lang="en-US" sz="2800" b="1" dirty="0"/>
              <a:t>Question:  </a:t>
            </a:r>
            <a:r>
              <a:rPr lang="en-US" sz="2800" dirty="0"/>
              <a:t>What should the inspector do?</a:t>
            </a:r>
          </a:p>
          <a:p>
            <a:endParaRPr lang="en-US" dirty="0"/>
          </a:p>
          <a:p>
            <a:endParaRPr lang="en-US" dirty="0"/>
          </a:p>
        </p:txBody>
      </p:sp>
    </p:spTree>
    <p:extLst>
      <p:ext uri="{BB962C8B-B14F-4D97-AF65-F5344CB8AC3E}">
        <p14:creationId xmlns:p14="http://schemas.microsoft.com/office/powerpoint/2010/main" val="37074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24582-8950-4B16-A277-DCEBB89E26C8}"/>
              </a:ext>
            </a:extLst>
          </p:cNvPr>
          <p:cNvSpPr>
            <a:spLocks noGrp="1"/>
          </p:cNvSpPr>
          <p:nvPr>
            <p:ph type="title"/>
          </p:nvPr>
        </p:nvSpPr>
        <p:spPr>
          <a:xfrm>
            <a:off x="457200" y="457200"/>
            <a:ext cx="8229600" cy="914400"/>
          </a:xfrm>
        </p:spPr>
        <p:txBody>
          <a:bodyPr>
            <a:normAutofit/>
          </a:bodyPr>
          <a:lstStyle/>
          <a:p>
            <a:pPr algn="ctr"/>
            <a:r>
              <a:rPr lang="en-US" b="1" dirty="0"/>
              <a:t>Knowledge Check – Late Claims</a:t>
            </a:r>
            <a:endParaRPr lang="en-US" dirty="0"/>
          </a:p>
        </p:txBody>
      </p:sp>
      <p:sp>
        <p:nvSpPr>
          <p:cNvPr id="3" name="Content Placeholder 2">
            <a:extLst>
              <a:ext uri="{FF2B5EF4-FFF2-40B4-BE49-F238E27FC236}">
                <a16:creationId xmlns:a16="http://schemas.microsoft.com/office/drawing/2014/main" id="{65D43349-328B-4F27-8631-22B801939020}"/>
              </a:ext>
            </a:extLst>
          </p:cNvPr>
          <p:cNvSpPr>
            <a:spLocks noGrp="1"/>
          </p:cNvSpPr>
          <p:nvPr>
            <p:ph idx="1"/>
          </p:nvPr>
        </p:nvSpPr>
        <p:spPr>
          <a:xfrm>
            <a:off x="457200" y="1447800"/>
            <a:ext cx="8229600" cy="5220127"/>
          </a:xfrm>
        </p:spPr>
        <p:txBody>
          <a:bodyPr>
            <a:normAutofit fontScale="70000" lnSpcReduction="20000"/>
          </a:bodyPr>
          <a:lstStyle/>
          <a:p>
            <a:pPr marL="0" indent="0">
              <a:buNone/>
            </a:pPr>
            <a:r>
              <a:rPr lang="en-US" sz="3300" b="1" dirty="0"/>
              <a:t>Answer</a:t>
            </a:r>
            <a:r>
              <a:rPr lang="en-US" sz="3300" dirty="0"/>
              <a:t> – This is a late claim, and a regulation that applies, 40 CFR 2.203(c) says: </a:t>
            </a:r>
          </a:p>
          <a:p>
            <a:pPr marL="400050" lvl="1" indent="0">
              <a:buNone/>
            </a:pPr>
            <a:r>
              <a:rPr lang="en-US" sz="3300" dirty="0"/>
              <a:t>“If a claim covering the information is received after the information itself is received, EPA will make such efforts as are </a:t>
            </a:r>
            <a:r>
              <a:rPr lang="en-US" sz="3300" b="1" dirty="0"/>
              <a:t>administratively practicable</a:t>
            </a:r>
            <a:r>
              <a:rPr lang="en-US" sz="3300" dirty="0"/>
              <a:t> to associate the late claim with copies of the previously-submitted information in EPA files (see § 2.204(c)(1)). However, EPA cannot assure that such efforts will be effective, in light of the possibility of prior disclosure or widespread prior dissemination of the information.”</a:t>
            </a:r>
          </a:p>
          <a:p>
            <a:pPr marL="0" indent="0">
              <a:buNone/>
            </a:pPr>
            <a:endParaRPr lang="en-US" sz="3300" dirty="0"/>
          </a:p>
          <a:p>
            <a:pPr marL="0" indent="0">
              <a:buNone/>
            </a:pPr>
            <a:r>
              <a:rPr lang="en-US" sz="3300" b="1" dirty="0"/>
              <a:t>Steps:  </a:t>
            </a:r>
          </a:p>
          <a:p>
            <a:pPr marL="514350" indent="-514350">
              <a:buAutoNum type="arabicParenR"/>
            </a:pPr>
            <a:r>
              <a:rPr lang="en-US" sz="3300" dirty="0"/>
              <a:t>Inform the rep that this is a late claim and request they send an email asserting the CBI claim. </a:t>
            </a:r>
          </a:p>
          <a:p>
            <a:pPr marL="514350" indent="-514350">
              <a:buAutoNum type="arabicParenR"/>
            </a:pPr>
            <a:r>
              <a:rPr lang="en-US" sz="3300" dirty="0"/>
              <a:t>Start handling the info as CBI and get the contact info for the correct person and send the form to them for signature.  </a:t>
            </a:r>
          </a:p>
          <a:p>
            <a:pPr marL="514350" indent="-514350">
              <a:buAutoNum type="arabicParenR"/>
            </a:pPr>
            <a:r>
              <a:rPr lang="en-US" sz="3300" dirty="0"/>
              <a:t>Advise that EPA will take “administratively practicable” efforts, but we cannot assure they will be effective.</a:t>
            </a:r>
          </a:p>
          <a:p>
            <a:pPr marL="0" indent="0">
              <a:buNone/>
            </a:pPr>
            <a:endParaRPr lang="en-US" dirty="0"/>
          </a:p>
        </p:txBody>
      </p:sp>
    </p:spTree>
    <p:extLst>
      <p:ext uri="{BB962C8B-B14F-4D97-AF65-F5344CB8AC3E}">
        <p14:creationId xmlns:p14="http://schemas.microsoft.com/office/powerpoint/2010/main" val="13937087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DB2C5-1087-418B-9A22-9546315BA171}"/>
              </a:ext>
            </a:extLst>
          </p:cNvPr>
          <p:cNvSpPr>
            <a:spLocks noGrp="1"/>
          </p:cNvSpPr>
          <p:nvPr>
            <p:ph type="title"/>
          </p:nvPr>
        </p:nvSpPr>
        <p:spPr>
          <a:xfrm>
            <a:off x="457200" y="533400"/>
            <a:ext cx="8229600" cy="1295400"/>
          </a:xfrm>
        </p:spPr>
        <p:txBody>
          <a:bodyPr>
            <a:normAutofit/>
          </a:bodyPr>
          <a:lstStyle/>
          <a:p>
            <a:r>
              <a:rPr lang="en-US" b="1" dirty="0"/>
              <a:t>LATE CBI CLAIMS:</a:t>
            </a:r>
            <a:br>
              <a:rPr lang="en-US" b="1" dirty="0"/>
            </a:br>
            <a:r>
              <a:rPr lang="en-US" b="1" dirty="0"/>
              <a:t>What is administratively practicable?</a:t>
            </a:r>
          </a:p>
        </p:txBody>
      </p:sp>
      <p:sp>
        <p:nvSpPr>
          <p:cNvPr id="3" name="Content Placeholder 2">
            <a:extLst>
              <a:ext uri="{FF2B5EF4-FFF2-40B4-BE49-F238E27FC236}">
                <a16:creationId xmlns:a16="http://schemas.microsoft.com/office/drawing/2014/main" id="{C1BAFD8B-BD3E-458B-81E8-EC0D4F463ADF}"/>
              </a:ext>
            </a:extLst>
          </p:cNvPr>
          <p:cNvSpPr>
            <a:spLocks noGrp="1"/>
          </p:cNvSpPr>
          <p:nvPr>
            <p:ph idx="1"/>
          </p:nvPr>
        </p:nvSpPr>
        <p:spPr>
          <a:xfrm>
            <a:off x="457200" y="1828801"/>
            <a:ext cx="8229600" cy="4267200"/>
          </a:xfrm>
        </p:spPr>
        <p:txBody>
          <a:bodyPr>
            <a:normAutofit/>
          </a:bodyPr>
          <a:lstStyle/>
          <a:p>
            <a:r>
              <a:rPr lang="en-US" sz="2400" dirty="0"/>
              <a:t>Within or close to 10 days?</a:t>
            </a:r>
          </a:p>
          <a:p>
            <a:r>
              <a:rPr lang="en-US" sz="2400" dirty="0"/>
              <a:t>Prior notice of late submittal?</a:t>
            </a:r>
          </a:p>
          <a:p>
            <a:r>
              <a:rPr lang="en-US" sz="2400" dirty="0"/>
              <a:t>Inspection report already finalized?</a:t>
            </a:r>
          </a:p>
          <a:p>
            <a:r>
              <a:rPr lang="en-US" sz="2400" dirty="0"/>
              <a:t>Included in the final inspection report?</a:t>
            </a:r>
          </a:p>
          <a:p>
            <a:r>
              <a:rPr lang="en-US" sz="2400" dirty="0"/>
              <a:t>Large/complex claim or minor/insignificant?</a:t>
            </a:r>
          </a:p>
          <a:p>
            <a:r>
              <a:rPr lang="en-US" sz="2400" dirty="0"/>
              <a:t>Made before uploading?</a:t>
            </a:r>
          </a:p>
          <a:p>
            <a:r>
              <a:rPr lang="en-US" sz="2400" dirty="0"/>
              <a:t>Associated workload/availability of the inspector?</a:t>
            </a:r>
          </a:p>
          <a:p>
            <a:r>
              <a:rPr lang="en-US" sz="2400" dirty="0"/>
              <a:t>Clearly not entitled to confidential treatment?</a:t>
            </a:r>
          </a:p>
          <a:p>
            <a:r>
              <a:rPr lang="en-US" sz="2400" dirty="0"/>
              <a:t>Already disclosed?</a:t>
            </a:r>
          </a:p>
          <a:p>
            <a:endParaRPr lang="en-US" dirty="0"/>
          </a:p>
          <a:p>
            <a:endParaRPr lang="en-US" dirty="0"/>
          </a:p>
        </p:txBody>
      </p:sp>
    </p:spTree>
    <p:extLst>
      <p:ext uri="{BB962C8B-B14F-4D97-AF65-F5344CB8AC3E}">
        <p14:creationId xmlns:p14="http://schemas.microsoft.com/office/powerpoint/2010/main" val="30587414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984C9-C7DF-40A3-8AC2-559B013260B5}"/>
              </a:ext>
            </a:extLst>
          </p:cNvPr>
          <p:cNvSpPr>
            <a:spLocks noGrp="1"/>
          </p:cNvSpPr>
          <p:nvPr>
            <p:ph type="title"/>
          </p:nvPr>
        </p:nvSpPr>
        <p:spPr>
          <a:xfrm>
            <a:off x="399335" y="685801"/>
            <a:ext cx="8229600" cy="1066800"/>
          </a:xfrm>
        </p:spPr>
        <p:txBody>
          <a:bodyPr>
            <a:normAutofit/>
          </a:bodyPr>
          <a:lstStyle/>
          <a:p>
            <a:r>
              <a:rPr lang="en-US" sz="2800" b="1" dirty="0">
                <a:ea typeface="+mj-lt"/>
                <a:cs typeface="+mj-lt"/>
              </a:rPr>
              <a:t>Approaches for Late CBI Claims </a:t>
            </a:r>
            <a:br>
              <a:rPr lang="en-US" sz="2800" dirty="0">
                <a:ea typeface="+mj-lt"/>
                <a:cs typeface="+mj-lt"/>
              </a:rPr>
            </a:br>
            <a:r>
              <a:rPr lang="en-US" sz="2800" i="1" dirty="0">
                <a:solidFill>
                  <a:srgbClr val="FF0000"/>
                </a:solidFill>
                <a:ea typeface="+mj-lt"/>
                <a:cs typeface="+mj-lt"/>
              </a:rPr>
              <a:t>Submitted </a:t>
            </a:r>
            <a:r>
              <a:rPr lang="en-US" sz="2800" i="1" u="sng" dirty="0">
                <a:solidFill>
                  <a:srgbClr val="FF0000"/>
                </a:solidFill>
                <a:ea typeface="+mj-lt"/>
                <a:cs typeface="+mj-lt"/>
              </a:rPr>
              <a:t>Afte</a:t>
            </a:r>
            <a:r>
              <a:rPr lang="en-US" sz="2800" i="1" dirty="0">
                <a:solidFill>
                  <a:srgbClr val="FF0000"/>
                </a:solidFill>
                <a:ea typeface="+mj-lt"/>
                <a:cs typeface="+mj-lt"/>
              </a:rPr>
              <a:t>r 10 Day Period</a:t>
            </a:r>
            <a:endParaRPr lang="en-US" sz="2800" dirty="0">
              <a:solidFill>
                <a:srgbClr val="FF0000"/>
              </a:solidFill>
            </a:endParaRPr>
          </a:p>
        </p:txBody>
      </p:sp>
      <p:sp>
        <p:nvSpPr>
          <p:cNvPr id="3" name="Content Placeholder 2">
            <a:extLst>
              <a:ext uri="{FF2B5EF4-FFF2-40B4-BE49-F238E27FC236}">
                <a16:creationId xmlns:a16="http://schemas.microsoft.com/office/drawing/2014/main" id="{2E97FCA3-9EE3-4380-A6FB-6347D0E9DA46}"/>
              </a:ext>
            </a:extLst>
          </p:cNvPr>
          <p:cNvSpPr>
            <a:spLocks noGrp="1"/>
          </p:cNvSpPr>
          <p:nvPr>
            <p:ph idx="1"/>
          </p:nvPr>
        </p:nvSpPr>
        <p:spPr>
          <a:xfrm>
            <a:off x="572219" y="1752602"/>
            <a:ext cx="8229600" cy="5264648"/>
          </a:xfrm>
        </p:spPr>
        <p:txBody>
          <a:bodyPr vert="horz" lIns="91440" tIns="45720" rIns="91440" bIns="45720" rtlCol="0" anchor="t">
            <a:normAutofit fontScale="55000" lnSpcReduction="20000"/>
          </a:bodyPr>
          <a:lstStyle/>
          <a:p>
            <a:pPr>
              <a:buNone/>
            </a:pPr>
            <a:r>
              <a:rPr lang="en-US" sz="3700" b="1" i="1" dirty="0">
                <a:ea typeface="+mn-lt"/>
                <a:cs typeface="+mn-lt"/>
              </a:rPr>
              <a:t>Inspector should</a:t>
            </a:r>
            <a:endParaRPr lang="en-US" sz="3700" dirty="0">
              <a:ea typeface="+mn-lt"/>
              <a:cs typeface="+mn-lt"/>
            </a:endParaRPr>
          </a:p>
          <a:p>
            <a:pPr>
              <a:buFont typeface="Wingdings" panose="05000000000000000000" pitchFamily="2" charset="2"/>
              <a:buChar char="§"/>
            </a:pPr>
            <a:r>
              <a:rPr lang="en-US" sz="3700" dirty="0"/>
              <a:t>Consult with Office of Regional Counsel (ORC) about whether EPA is able to take "administratively practicable" measures to protect the information.</a:t>
            </a:r>
            <a:endParaRPr lang="en-US" sz="3700" dirty="0">
              <a:cs typeface="Calibri"/>
            </a:endParaRPr>
          </a:p>
          <a:p>
            <a:pPr>
              <a:buFont typeface="Wingdings" panose="05000000000000000000" pitchFamily="2" charset="2"/>
              <a:buChar char="§"/>
            </a:pPr>
            <a:r>
              <a:rPr lang="en-US" sz="3700" dirty="0"/>
              <a:t>Inform the facility this is a late claim and advise that EPA will take “administratively practicable” efforts, but we cannot assure they will be effective.</a:t>
            </a:r>
            <a:endParaRPr lang="en-US" sz="3700" dirty="0">
              <a:cs typeface="Calibri"/>
            </a:endParaRPr>
          </a:p>
          <a:p>
            <a:pPr>
              <a:buFont typeface="Wingdings" panose="05000000000000000000" pitchFamily="2" charset="2"/>
              <a:buChar char="§"/>
            </a:pPr>
            <a:r>
              <a:rPr lang="en-US" sz="3700" dirty="0"/>
              <a:t>Start handling the info as CBI and if claim is not in writing, get the contact info for the correct person and send the form to them for signature.  </a:t>
            </a:r>
            <a:endParaRPr lang="en-US" sz="3700" dirty="0">
              <a:ea typeface="+mn-lt"/>
              <a:cs typeface="+mn-lt"/>
            </a:endParaRPr>
          </a:p>
          <a:p>
            <a:pPr marL="0" indent="0">
              <a:buNone/>
            </a:pPr>
            <a:r>
              <a:rPr lang="en-US" sz="3700" b="1" i="1" dirty="0">
                <a:ea typeface="+mn-lt"/>
                <a:cs typeface="+mn-lt"/>
              </a:rPr>
              <a:t>ORC should</a:t>
            </a:r>
            <a:endParaRPr lang="en-US" sz="3700" dirty="0">
              <a:cs typeface="Calibri"/>
            </a:endParaRPr>
          </a:p>
          <a:p>
            <a:pPr>
              <a:buFont typeface="Wingdings" panose="05000000000000000000" pitchFamily="2" charset="2"/>
              <a:buChar char="§"/>
            </a:pPr>
            <a:r>
              <a:rPr lang="en-US" sz="3700" dirty="0">
                <a:ea typeface="+mn-lt"/>
                <a:cs typeface="+mn-lt"/>
              </a:rPr>
              <a:t>Assist the inspector on whether the information can still be protected as CBI-claimed information.  </a:t>
            </a:r>
          </a:p>
          <a:p>
            <a:pPr>
              <a:buNone/>
            </a:pPr>
            <a:r>
              <a:rPr lang="en-US" sz="3700" b="1" i="1" dirty="0">
                <a:ea typeface="+mn-lt"/>
                <a:cs typeface="+mn-lt"/>
              </a:rPr>
              <a:t>Inspector should</a:t>
            </a:r>
            <a:endParaRPr lang="en-US" sz="3700" dirty="0">
              <a:cs typeface="Calibri"/>
            </a:endParaRPr>
          </a:p>
          <a:p>
            <a:pPr>
              <a:buFont typeface="Wingdings" panose="05000000000000000000" pitchFamily="2" charset="2"/>
              <a:buChar char="§"/>
            </a:pPr>
            <a:r>
              <a:rPr lang="en-US" sz="3700" dirty="0">
                <a:ea typeface="+mn-lt"/>
                <a:cs typeface="+mn-lt"/>
              </a:rPr>
              <a:t>If administratively impracticable, then you must work with ORC to inform the submitter that we are unable to protect the information falling within the late claim.  </a:t>
            </a:r>
          </a:p>
          <a:p>
            <a:pPr>
              <a:buFont typeface="Wingdings" panose="05000000000000000000" pitchFamily="2" charset="2"/>
              <a:buChar char="§"/>
            </a:pPr>
            <a:r>
              <a:rPr lang="en-US" sz="3700" dirty="0">
                <a:ea typeface="+mn-lt"/>
                <a:cs typeface="+mn-lt"/>
              </a:rPr>
              <a:t>If it is administratively practicable to protect the information, then redact the information.</a:t>
            </a:r>
          </a:p>
          <a:p>
            <a:pPr>
              <a:buFont typeface="Wingdings" panose="05000000000000000000" pitchFamily="2" charset="2"/>
              <a:buChar char="§"/>
            </a:pPr>
            <a:r>
              <a:rPr lang="en-US" sz="3700" dirty="0">
                <a:ea typeface="+mn-lt"/>
                <a:cs typeface="+mn-lt"/>
              </a:rPr>
              <a:t>Continue writing the inspection report, concurrence and signature process.</a:t>
            </a:r>
          </a:p>
          <a:p>
            <a:pPr>
              <a:buFont typeface="Wingdings" panose="05000000000000000000" pitchFamily="2" charset="2"/>
              <a:buChar char="§"/>
            </a:pPr>
            <a:r>
              <a:rPr lang="en-US" sz="3700" dirty="0">
                <a:ea typeface="+mn-lt"/>
                <a:cs typeface="+mn-lt"/>
              </a:rPr>
              <a:t>Upload final inspection report.</a:t>
            </a:r>
          </a:p>
          <a:p>
            <a:pPr marL="400050" lvl="1" indent="0">
              <a:buNone/>
            </a:pPr>
            <a:endParaRPr lang="en-US" sz="3700" dirty="0">
              <a:cs typeface="Calibri"/>
            </a:endParaRPr>
          </a:p>
          <a:p>
            <a:endParaRPr lang="en-US" dirty="0"/>
          </a:p>
        </p:txBody>
      </p:sp>
    </p:spTree>
    <p:extLst>
      <p:ext uri="{BB962C8B-B14F-4D97-AF65-F5344CB8AC3E}">
        <p14:creationId xmlns:p14="http://schemas.microsoft.com/office/powerpoint/2010/main" val="94318644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EA0753-1C4D-4026-B1D8-C4F312D4D682}"/>
              </a:ext>
            </a:extLst>
          </p:cNvPr>
          <p:cNvSpPr>
            <a:spLocks noGrp="1"/>
          </p:cNvSpPr>
          <p:nvPr>
            <p:ph type="title"/>
          </p:nvPr>
        </p:nvSpPr>
        <p:spPr>
          <a:xfrm>
            <a:off x="241540" y="304800"/>
            <a:ext cx="8445260" cy="1752601"/>
          </a:xfrm>
        </p:spPr>
        <p:txBody>
          <a:bodyPr>
            <a:normAutofit fontScale="90000"/>
          </a:bodyPr>
          <a:lstStyle/>
          <a:p>
            <a:br>
              <a:rPr lang="en-US" dirty="0">
                <a:ea typeface="+mj-lt"/>
                <a:cs typeface="+mj-lt"/>
              </a:rPr>
            </a:br>
            <a:r>
              <a:rPr lang="en-US" b="1" dirty="0">
                <a:ea typeface="+mj-lt"/>
                <a:cs typeface="+mj-lt"/>
              </a:rPr>
              <a:t>Possible Administratively Practicable Approaches</a:t>
            </a:r>
            <a:r>
              <a:rPr lang="en-US" b="1" i="1" dirty="0">
                <a:ea typeface="+mj-lt"/>
                <a:cs typeface="+mj-lt"/>
              </a:rPr>
              <a:t> </a:t>
            </a:r>
            <a:r>
              <a:rPr lang="en-US" b="1" dirty="0">
                <a:ea typeface="+mj-lt"/>
                <a:cs typeface="+mj-lt"/>
              </a:rPr>
              <a:t>for</a:t>
            </a:r>
            <a:r>
              <a:rPr lang="en-US" b="1" i="1" dirty="0">
                <a:ea typeface="+mj-lt"/>
                <a:cs typeface="+mj-lt"/>
              </a:rPr>
              <a:t> </a:t>
            </a:r>
            <a:r>
              <a:rPr lang="en-US" b="1" dirty="0">
                <a:ea typeface="+mj-lt"/>
                <a:cs typeface="+mj-lt"/>
              </a:rPr>
              <a:t>Late</a:t>
            </a:r>
            <a:r>
              <a:rPr lang="en-US" b="1" i="1" dirty="0">
                <a:ea typeface="+mj-lt"/>
                <a:cs typeface="+mj-lt"/>
              </a:rPr>
              <a:t> </a:t>
            </a:r>
            <a:r>
              <a:rPr lang="en-US" b="1" dirty="0">
                <a:ea typeface="+mj-lt"/>
                <a:cs typeface="+mj-lt"/>
              </a:rPr>
              <a:t>CBI</a:t>
            </a:r>
            <a:r>
              <a:rPr lang="en-US" b="1" i="1" dirty="0">
                <a:ea typeface="+mj-lt"/>
                <a:cs typeface="+mj-lt"/>
              </a:rPr>
              <a:t> </a:t>
            </a:r>
            <a:r>
              <a:rPr lang="en-US" b="1" dirty="0">
                <a:ea typeface="+mj-lt"/>
                <a:cs typeface="+mj-lt"/>
              </a:rPr>
              <a:t>Claims</a:t>
            </a:r>
            <a:br>
              <a:rPr lang="en-US" dirty="0">
                <a:ea typeface="+mj-lt"/>
                <a:cs typeface="+mj-lt"/>
              </a:rPr>
            </a:br>
            <a:r>
              <a:rPr lang="en-US" dirty="0">
                <a:ea typeface="+mj-lt"/>
                <a:cs typeface="+mj-lt"/>
              </a:rPr>
              <a:t> </a:t>
            </a:r>
            <a:r>
              <a:rPr lang="en-US" sz="3200" i="1" dirty="0">
                <a:solidFill>
                  <a:srgbClr val="FF0000"/>
                </a:solidFill>
                <a:ea typeface="+mj-lt"/>
                <a:cs typeface="+mj-lt"/>
              </a:rPr>
              <a:t>Submitted after inspection report is uploaded, but within the 3 business days</a:t>
            </a:r>
            <a:endParaRPr lang="en-US" sz="3200" dirty="0">
              <a:solidFill>
                <a:srgbClr val="FF0000"/>
              </a:solidFill>
              <a:cs typeface="Calibri"/>
            </a:endParaRPr>
          </a:p>
        </p:txBody>
      </p:sp>
      <p:sp>
        <p:nvSpPr>
          <p:cNvPr id="3" name="Content Placeholder 2">
            <a:extLst>
              <a:ext uri="{FF2B5EF4-FFF2-40B4-BE49-F238E27FC236}">
                <a16:creationId xmlns:a16="http://schemas.microsoft.com/office/drawing/2014/main" id="{536D4C7D-B158-4185-8D61-C3BE82CC4426}"/>
              </a:ext>
            </a:extLst>
          </p:cNvPr>
          <p:cNvSpPr>
            <a:spLocks noGrp="1"/>
          </p:cNvSpPr>
          <p:nvPr>
            <p:ph idx="1"/>
          </p:nvPr>
        </p:nvSpPr>
        <p:spPr>
          <a:xfrm>
            <a:off x="457199" y="2819401"/>
            <a:ext cx="7997688" cy="4212536"/>
          </a:xfrm>
        </p:spPr>
        <p:txBody>
          <a:bodyPr vert="horz" lIns="91440" tIns="45720" rIns="91440" bIns="45720" rtlCol="0" anchor="t">
            <a:normAutofit/>
          </a:bodyPr>
          <a:lstStyle/>
          <a:p>
            <a:pPr>
              <a:buNone/>
            </a:pPr>
            <a:r>
              <a:rPr lang="en-US" sz="2400" b="1" i="1" dirty="0">
                <a:ea typeface="+mn-lt"/>
                <a:cs typeface="+mn-lt"/>
              </a:rPr>
              <a:t>Inspector should:</a:t>
            </a:r>
            <a:endParaRPr lang="en-US" sz="2400" dirty="0">
              <a:cs typeface="Calibri"/>
            </a:endParaRPr>
          </a:p>
          <a:p>
            <a:pPr lvl="1" indent="-342900">
              <a:buNone/>
            </a:pPr>
            <a:r>
              <a:rPr lang="en-US" sz="2100" dirty="0">
                <a:ea typeface="+mn-lt"/>
                <a:cs typeface="+mn-lt"/>
              </a:rPr>
              <a:t>•  Remove the posted report from ICIS/ECHO</a:t>
            </a:r>
          </a:p>
          <a:p>
            <a:pPr lvl="1" indent="-342900">
              <a:buNone/>
            </a:pPr>
            <a:r>
              <a:rPr lang="en-US" sz="2100" dirty="0">
                <a:ea typeface="+mn-lt"/>
                <a:cs typeface="+mn-lt"/>
              </a:rPr>
              <a:t>•  Consult with ORC</a:t>
            </a:r>
          </a:p>
          <a:p>
            <a:pPr lvl="1" indent="-342900">
              <a:buNone/>
            </a:pPr>
            <a:r>
              <a:rPr lang="en-US" sz="2100" dirty="0">
                <a:ea typeface="+mn-lt"/>
                <a:cs typeface="+mn-lt"/>
              </a:rPr>
              <a:t>•  Provide a limited timeframe to provide more information if necessary</a:t>
            </a:r>
          </a:p>
          <a:p>
            <a:pPr lvl="1" indent="-342900">
              <a:buNone/>
            </a:pPr>
            <a:r>
              <a:rPr lang="en-US" sz="2100" dirty="0">
                <a:ea typeface="+mn-lt"/>
                <a:cs typeface="+mn-lt"/>
              </a:rPr>
              <a:t>•  Redact information if necessary</a:t>
            </a:r>
          </a:p>
          <a:p>
            <a:pPr lvl="1" indent="-342900">
              <a:buNone/>
            </a:pPr>
            <a:r>
              <a:rPr lang="en-US" sz="2100" dirty="0">
                <a:ea typeface="+mn-lt"/>
                <a:cs typeface="+mn-lt"/>
              </a:rPr>
              <a:t>•  Re-route the revised inspection report for signatures as necessary</a:t>
            </a:r>
          </a:p>
          <a:p>
            <a:pPr lvl="1" indent="-342900">
              <a:buNone/>
            </a:pPr>
            <a:r>
              <a:rPr lang="en-US" sz="2100" dirty="0">
                <a:ea typeface="+mn-lt"/>
                <a:cs typeface="+mn-lt"/>
              </a:rPr>
              <a:t>•  Upload the revised inspection report and resend notice to facility</a:t>
            </a:r>
          </a:p>
          <a:p>
            <a:pPr marL="0" lvl="0" indent="0">
              <a:buNone/>
            </a:pPr>
            <a:endParaRPr lang="en-US" dirty="0">
              <a:cs typeface="Calibri"/>
            </a:endParaRPr>
          </a:p>
          <a:p>
            <a:endParaRPr lang="en-US" dirty="0"/>
          </a:p>
        </p:txBody>
      </p:sp>
    </p:spTree>
    <p:extLst>
      <p:ext uri="{BB962C8B-B14F-4D97-AF65-F5344CB8AC3E}">
        <p14:creationId xmlns:p14="http://schemas.microsoft.com/office/powerpoint/2010/main" val="39748975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E196F-749F-45E9-B181-582EA29E0ECC}"/>
              </a:ext>
            </a:extLst>
          </p:cNvPr>
          <p:cNvSpPr>
            <a:spLocks noGrp="1"/>
          </p:cNvSpPr>
          <p:nvPr>
            <p:ph type="title"/>
          </p:nvPr>
        </p:nvSpPr>
        <p:spPr>
          <a:xfrm>
            <a:off x="457200" y="1250683"/>
            <a:ext cx="8229600" cy="1143000"/>
          </a:xfrm>
        </p:spPr>
        <p:txBody>
          <a:bodyPr/>
          <a:lstStyle/>
          <a:p>
            <a:r>
              <a:rPr lang="en-US" b="1"/>
              <a:t>Appendix:  Additional Resources</a:t>
            </a:r>
          </a:p>
        </p:txBody>
      </p:sp>
      <p:sp>
        <p:nvSpPr>
          <p:cNvPr id="3" name="Content Placeholder 2">
            <a:extLst>
              <a:ext uri="{FF2B5EF4-FFF2-40B4-BE49-F238E27FC236}">
                <a16:creationId xmlns:a16="http://schemas.microsoft.com/office/drawing/2014/main" id="{361DB537-30EA-4F45-821B-3D997B00DCDB}"/>
              </a:ext>
            </a:extLst>
          </p:cNvPr>
          <p:cNvSpPr>
            <a:spLocks noGrp="1"/>
          </p:cNvSpPr>
          <p:nvPr>
            <p:ph idx="1"/>
          </p:nvPr>
        </p:nvSpPr>
        <p:spPr>
          <a:xfrm>
            <a:off x="457200" y="2589088"/>
            <a:ext cx="8229600" cy="3537075"/>
          </a:xfrm>
        </p:spPr>
        <p:txBody>
          <a:bodyPr/>
          <a:lstStyle/>
          <a:p>
            <a:r>
              <a:rPr lang="en-US" dirty="0"/>
              <a:t>CAA Emissions Data</a:t>
            </a:r>
          </a:p>
        </p:txBody>
      </p:sp>
    </p:spTree>
    <p:extLst>
      <p:ext uri="{BB962C8B-B14F-4D97-AF65-F5344CB8AC3E}">
        <p14:creationId xmlns:p14="http://schemas.microsoft.com/office/powerpoint/2010/main" val="13348596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1AC5-CE14-4876-842B-BF136828FF6F}"/>
              </a:ext>
            </a:extLst>
          </p:cNvPr>
          <p:cNvSpPr>
            <a:spLocks noGrp="1"/>
          </p:cNvSpPr>
          <p:nvPr>
            <p:ph type="title"/>
          </p:nvPr>
        </p:nvSpPr>
        <p:spPr>
          <a:xfrm>
            <a:off x="446070" y="609600"/>
            <a:ext cx="8229600" cy="685800"/>
          </a:xfrm>
        </p:spPr>
        <p:txBody>
          <a:bodyPr>
            <a:normAutofit/>
          </a:bodyPr>
          <a:lstStyle/>
          <a:p>
            <a:r>
              <a:rPr lang="en-US" b="1" dirty="0"/>
              <a:t>  CAA: Emissions Data</a:t>
            </a:r>
          </a:p>
        </p:txBody>
      </p:sp>
      <p:sp>
        <p:nvSpPr>
          <p:cNvPr id="3" name="Content Placeholder 2">
            <a:extLst>
              <a:ext uri="{FF2B5EF4-FFF2-40B4-BE49-F238E27FC236}">
                <a16:creationId xmlns:a16="http://schemas.microsoft.com/office/drawing/2014/main" id="{22956B75-C175-41B5-B4B7-484CA3E61920}"/>
              </a:ext>
            </a:extLst>
          </p:cNvPr>
          <p:cNvSpPr>
            <a:spLocks noGrp="1"/>
          </p:cNvSpPr>
          <p:nvPr>
            <p:ph idx="1"/>
          </p:nvPr>
        </p:nvSpPr>
        <p:spPr>
          <a:xfrm>
            <a:off x="457200" y="1447800"/>
            <a:ext cx="8229600" cy="4983163"/>
          </a:xfrm>
        </p:spPr>
        <p:txBody>
          <a:bodyPr>
            <a:normAutofit/>
          </a:bodyPr>
          <a:lstStyle/>
          <a:p>
            <a:pPr marL="0" indent="0">
              <a:buNone/>
            </a:pPr>
            <a:r>
              <a:rPr lang="en-US" sz="2600" u="sng" dirty="0"/>
              <a:t> </a:t>
            </a:r>
            <a:r>
              <a:rPr lang="en-US" sz="2600" b="1" u="sng" dirty="0"/>
              <a:t>CBI Regulations 40 C.F.R. 2.301</a:t>
            </a:r>
            <a:r>
              <a:rPr lang="en-US" sz="2600" dirty="0"/>
              <a:t>: “emission data” or “standard or limitation” are not eligible for confidential treatment.</a:t>
            </a:r>
          </a:p>
          <a:p>
            <a:pPr marL="0" indent="0">
              <a:buNone/>
            </a:pPr>
            <a:endParaRPr lang="en-US" sz="1000" dirty="0"/>
          </a:p>
          <a:p>
            <a:pPr marL="0" indent="0">
              <a:buNone/>
            </a:pPr>
            <a:r>
              <a:rPr lang="en-US" sz="2600" b="1" u="sng" dirty="0"/>
              <a:t>56 Fed. Reg. 7042</a:t>
            </a:r>
            <a:r>
              <a:rPr lang="en-US" sz="2600" dirty="0"/>
              <a:t>: emission type, emission rate, concentration, density of the emission stream and facility identification fall within the definition of “emission data.”</a:t>
            </a:r>
            <a:endParaRPr lang="en-US" sz="1000" dirty="0"/>
          </a:p>
          <a:p>
            <a:pPr marL="0" indent="0">
              <a:buNone/>
            </a:pPr>
            <a:br>
              <a:rPr lang="en-US" sz="1000" b="1" dirty="0"/>
            </a:br>
            <a:r>
              <a:rPr lang="en-US" sz="2600" b="1" u="sng" dirty="0"/>
              <a:t>Prior Determinations</a:t>
            </a:r>
            <a:r>
              <a:rPr lang="en-US" sz="2600" dirty="0"/>
              <a:t>: examples include Generating Availability Data Systems (GADS) data, FLIR camera data, LDAR data, defeat devices, process materials e.g., coal content and material balance.</a:t>
            </a:r>
          </a:p>
          <a:p>
            <a:pPr marL="0" indent="0">
              <a:buNone/>
            </a:pPr>
            <a:endParaRPr lang="en-US" dirty="0"/>
          </a:p>
          <a:p>
            <a:pPr marL="0" indent="0">
              <a:buNone/>
            </a:pPr>
            <a:endParaRPr lang="en-US" u="sng" dirty="0"/>
          </a:p>
        </p:txBody>
      </p:sp>
    </p:spTree>
    <p:extLst>
      <p:ext uri="{BB962C8B-B14F-4D97-AF65-F5344CB8AC3E}">
        <p14:creationId xmlns:p14="http://schemas.microsoft.com/office/powerpoint/2010/main" val="273381406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59782-CE69-4EE8-8CEE-0535937951F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16417244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B8367-AE7B-4ACA-A0F6-90165AF2FE57}"/>
              </a:ext>
            </a:extLst>
          </p:cNvPr>
          <p:cNvSpPr>
            <a:spLocks noGrp="1"/>
          </p:cNvSpPr>
          <p:nvPr>
            <p:ph type="title"/>
          </p:nvPr>
        </p:nvSpPr>
        <p:spPr>
          <a:xfrm>
            <a:off x="152400" y="1905000"/>
            <a:ext cx="7886700" cy="3048000"/>
          </a:xfrm>
        </p:spPr>
        <p:txBody>
          <a:bodyPr>
            <a:normAutofit/>
          </a:bodyPr>
          <a:lstStyle/>
          <a:p>
            <a:r>
              <a:rPr lang="en-US" sz="3600" dirty="0">
                <a:latin typeface="Century Gothic" panose="020B0502020202020204" pitchFamily="34" charset="0"/>
              </a:rPr>
              <a:t>Review the National Air Compliance Training (NACT) Schedule for your State.</a:t>
            </a:r>
            <a:br>
              <a:rPr lang="en-US" sz="3600" dirty="0">
                <a:latin typeface="Century Gothic" panose="020B0502020202020204" pitchFamily="34" charset="0"/>
              </a:rPr>
            </a:br>
            <a:br>
              <a:rPr lang="en-US" sz="3600" dirty="0">
                <a:latin typeface="Century Gothic" panose="020B0502020202020204" pitchFamily="34" charset="0"/>
              </a:rPr>
            </a:br>
            <a:r>
              <a:rPr lang="en-US" sz="3600" b="1" dirty="0">
                <a:latin typeface="Century Gothic" panose="020B0502020202020204" pitchFamily="34" charset="0"/>
              </a:rPr>
              <a:t>This is the LAST SLIDE!</a:t>
            </a:r>
            <a:br>
              <a:rPr lang="en-US" dirty="0"/>
            </a:br>
            <a:endParaRPr lang="en-US" dirty="0"/>
          </a:p>
        </p:txBody>
      </p:sp>
      <p:sp>
        <p:nvSpPr>
          <p:cNvPr id="3" name="Slide Number Placeholder 2">
            <a:extLst>
              <a:ext uri="{FF2B5EF4-FFF2-40B4-BE49-F238E27FC236}">
                <a16:creationId xmlns:a16="http://schemas.microsoft.com/office/drawing/2014/main" id="{CA515F32-07FC-4E57-B0CC-5AD1AEA1AB4A}"/>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sz="1200" smtClean="0">
                <a:solidFill>
                  <a:srgbClr val="D0E9ED"/>
                </a:solidFill>
                <a:latin typeface="Arial"/>
                <a:ea typeface="Arial"/>
                <a:cs typeface="Arial"/>
                <a:sym typeface="Arial"/>
              </a:rPr>
              <a:pPr marL="0" marR="0" lvl="0" indent="0" algn="r" rtl="0">
                <a:spcBef>
                  <a:spcPts val="0"/>
                </a:spcBef>
                <a:spcAft>
                  <a:spcPts val="0"/>
                </a:spcAft>
                <a:buSzPct val="25000"/>
                <a:buNone/>
              </a:pPr>
              <a:t>118</a:t>
            </a:fld>
            <a:endParaRPr lang="en-US" sz="1200" dirty="0">
              <a:solidFill>
                <a:srgbClr val="D0E9ED"/>
              </a:solidFill>
              <a:latin typeface="Arial"/>
              <a:ea typeface="Arial"/>
              <a:cs typeface="Arial"/>
              <a:sym typeface="Arial"/>
            </a:endParaRPr>
          </a:p>
        </p:txBody>
      </p:sp>
    </p:spTree>
    <p:extLst>
      <p:ext uri="{BB962C8B-B14F-4D97-AF65-F5344CB8AC3E}">
        <p14:creationId xmlns:p14="http://schemas.microsoft.com/office/powerpoint/2010/main" val="2729184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289"/>
        <p:cNvGrpSpPr/>
        <p:nvPr/>
      </p:nvGrpSpPr>
      <p:grpSpPr>
        <a:xfrm>
          <a:off x="0" y="0"/>
          <a:ext cx="0" cy="0"/>
          <a:chOff x="0" y="0"/>
          <a:chExt cx="0" cy="0"/>
        </a:xfrm>
      </p:grpSpPr>
      <p:sp>
        <p:nvSpPr>
          <p:cNvPr id="290" name="Shape 290"/>
          <p:cNvSpPr txBox="1">
            <a:spLocks noGrp="1"/>
          </p:cNvSpPr>
          <p:nvPr>
            <p:ph sz="half" idx="1"/>
          </p:nvPr>
        </p:nvSpPr>
        <p:spPr>
          <a:xfrm>
            <a:off x="762000" y="1524000"/>
            <a:ext cx="3505200" cy="4419600"/>
          </a:xfrm>
          <a:prstGeom prst="rect">
            <a:avLst/>
          </a:prstGeom>
          <a:noFill/>
          <a:ln>
            <a:noFill/>
          </a:ln>
        </p:spPr>
        <p:txBody>
          <a:bodyPr lIns="91425" tIns="45700" rIns="91425" bIns="45700" anchor="t" anchorCtr="0">
            <a:noAutofit/>
          </a:bodyPr>
          <a:lstStyle/>
          <a:p>
            <a:pPr marL="273050" marR="0" lvl="0" indent="-273050" algn="l" rtl="0">
              <a:spcBef>
                <a:spcPts val="0"/>
              </a:spcBef>
              <a:spcAft>
                <a:spcPts val="0"/>
              </a:spcAft>
              <a:buClr>
                <a:schemeClr val="bg1"/>
              </a:buClr>
              <a:buSzPct val="95000"/>
              <a:buFont typeface="Noto Sans Symbols"/>
              <a:buChar char="●"/>
            </a:pPr>
            <a:r>
              <a:rPr lang="en-US" sz="2400" b="1" i="0" u="none" strike="noStrike" cap="none" dirty="0">
                <a:latin typeface="+mn-lt"/>
                <a:ea typeface="Merriweather"/>
                <a:cs typeface="Merriweather"/>
                <a:sym typeface="Merriweather"/>
              </a:rPr>
              <a:t>RCRA</a:t>
            </a:r>
          </a:p>
          <a:p>
            <a:pPr marL="639763" marR="0" lvl="1" indent="-246062" algn="l" rtl="0">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Haz waste mgmt.</a:t>
            </a:r>
          </a:p>
          <a:p>
            <a:pPr marL="273050" marR="0" lvl="0" indent="-273050" algn="l" rtl="0">
              <a:spcBef>
                <a:spcPts val="480"/>
              </a:spcBef>
              <a:spcAft>
                <a:spcPts val="0"/>
              </a:spcAft>
              <a:buClr>
                <a:schemeClr val="bg1"/>
              </a:buClr>
              <a:buSzPct val="95000"/>
              <a:buFont typeface="Noto Sans Symbols"/>
              <a:buChar char="●"/>
            </a:pPr>
            <a:r>
              <a:rPr lang="en-US" sz="2400" i="0" u="none" strike="noStrike" cap="none" dirty="0">
                <a:latin typeface="+mn-lt"/>
                <a:ea typeface="Merriweather"/>
                <a:cs typeface="Merriweather"/>
                <a:sym typeface="Merriweather"/>
              </a:rPr>
              <a:t>CERCLA</a:t>
            </a:r>
          </a:p>
          <a:p>
            <a:pPr marL="639763" marR="0" lvl="1" indent="-246062" algn="l" rtl="0">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Superfund</a:t>
            </a:r>
          </a:p>
          <a:p>
            <a:pPr marL="273050" marR="0" lvl="0" indent="-273050" algn="l" rtl="0">
              <a:spcBef>
                <a:spcPts val="480"/>
              </a:spcBef>
              <a:spcAft>
                <a:spcPts val="0"/>
              </a:spcAft>
              <a:buClr>
                <a:schemeClr val="bg1"/>
              </a:buClr>
              <a:buSzPct val="95000"/>
              <a:buFont typeface="Noto Sans Symbols"/>
              <a:buChar char="●"/>
            </a:pPr>
            <a:r>
              <a:rPr lang="en-US" sz="2400" b="1" i="0" u="none" strike="noStrike" cap="none" dirty="0">
                <a:latin typeface="+mn-lt"/>
                <a:ea typeface="Merriweather"/>
                <a:cs typeface="Merriweather"/>
                <a:sym typeface="Merriweather"/>
              </a:rPr>
              <a:t>CWA</a:t>
            </a:r>
          </a:p>
          <a:p>
            <a:pPr marL="639763" marR="0" lvl="1" indent="-246062" algn="l" rtl="0">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Surface waters</a:t>
            </a:r>
          </a:p>
          <a:p>
            <a:pPr marL="639763" marR="0" lvl="1" indent="-246062" algn="l" rtl="0">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Sewers</a:t>
            </a:r>
          </a:p>
          <a:p>
            <a:pPr marL="273050" marR="0" lvl="0" indent="-273050" algn="l" rtl="0">
              <a:spcBef>
                <a:spcPts val="480"/>
              </a:spcBef>
              <a:spcAft>
                <a:spcPts val="0"/>
              </a:spcAft>
              <a:buClr>
                <a:schemeClr val="bg1"/>
              </a:buClr>
              <a:buSzPct val="95000"/>
              <a:buFont typeface="Noto Sans Symbols"/>
              <a:buChar char="●"/>
            </a:pPr>
            <a:r>
              <a:rPr lang="en-US" sz="2400" b="1" i="0" u="none" strike="noStrike" cap="none" dirty="0">
                <a:latin typeface="+mn-lt"/>
                <a:ea typeface="Merriweather"/>
                <a:cs typeface="Merriweather"/>
                <a:sym typeface="Merriweather"/>
              </a:rPr>
              <a:t>FIFRA</a:t>
            </a:r>
          </a:p>
          <a:p>
            <a:pPr marL="273050" marR="0" lvl="0" indent="-273050" algn="l" rtl="0">
              <a:spcBef>
                <a:spcPts val="480"/>
              </a:spcBef>
              <a:spcAft>
                <a:spcPts val="0"/>
              </a:spcAft>
              <a:buClr>
                <a:schemeClr val="bg1"/>
              </a:buClr>
              <a:buSzPct val="95000"/>
              <a:buFont typeface="Noto Sans Symbols"/>
              <a:buChar char="●"/>
            </a:pPr>
            <a:r>
              <a:rPr lang="en-US" sz="2400" b="1" i="0" u="none" strike="noStrike" cap="none" dirty="0">
                <a:latin typeface="+mn-lt"/>
                <a:ea typeface="Merriweather"/>
                <a:cs typeface="Merriweather"/>
                <a:sym typeface="Merriweather"/>
              </a:rPr>
              <a:t>SDWA</a:t>
            </a:r>
          </a:p>
          <a:p>
            <a:pPr marL="273050" marR="0" lvl="0" indent="-273050" algn="l" rtl="0">
              <a:spcBef>
                <a:spcPts val="480"/>
              </a:spcBef>
              <a:spcAft>
                <a:spcPts val="0"/>
              </a:spcAft>
              <a:buClr>
                <a:srgbClr val="0BD0D9"/>
              </a:buClr>
              <a:buSzPct val="95000"/>
              <a:buFont typeface="Noto Sans Symbols"/>
              <a:buNone/>
            </a:pPr>
            <a:endParaRPr sz="2400" b="1" i="0" u="none" strike="noStrike" cap="none" dirty="0">
              <a:solidFill>
                <a:schemeClr val="dk1"/>
              </a:solidFill>
              <a:latin typeface="Merriweather"/>
              <a:ea typeface="Merriweather"/>
              <a:cs typeface="Merriweather"/>
              <a:sym typeface="Merriweather"/>
            </a:endParaRPr>
          </a:p>
        </p:txBody>
      </p:sp>
      <p:sp>
        <p:nvSpPr>
          <p:cNvPr id="291" name="Shape 291"/>
          <p:cNvSpPr txBox="1">
            <a:spLocks noGrp="1"/>
          </p:cNvSpPr>
          <p:nvPr>
            <p:ph sz="half" idx="2"/>
          </p:nvPr>
        </p:nvSpPr>
        <p:spPr>
          <a:xfrm>
            <a:off x="4876800" y="1524000"/>
            <a:ext cx="3809999" cy="4495800"/>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bg1"/>
              </a:buClr>
              <a:buSzPct val="95000"/>
              <a:buFont typeface="Noto Sans Symbols"/>
              <a:buChar char="●"/>
            </a:pPr>
            <a:r>
              <a:rPr lang="en-US" sz="2400" b="1" i="0" u="none" strike="noStrike" cap="none" dirty="0">
                <a:latin typeface="+mn-lt"/>
                <a:ea typeface="Merriweather"/>
                <a:cs typeface="Merriweather"/>
                <a:sym typeface="Merriweather"/>
              </a:rPr>
              <a:t>CAA</a:t>
            </a:r>
          </a:p>
          <a:p>
            <a:pPr marL="639763" marR="0" lvl="1" indent="-246062" algn="l" rtl="0">
              <a:lnSpc>
                <a:spcPct val="90000"/>
              </a:lnSpc>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Asbestos</a:t>
            </a:r>
          </a:p>
          <a:p>
            <a:pPr marL="639763" marR="0" lvl="1" indent="-246062" algn="l" rtl="0">
              <a:lnSpc>
                <a:spcPct val="90000"/>
              </a:lnSpc>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Stationary sources</a:t>
            </a:r>
          </a:p>
          <a:p>
            <a:pPr marL="273050" marR="0" lvl="0" indent="-273050" algn="l" rtl="0">
              <a:lnSpc>
                <a:spcPct val="90000"/>
              </a:lnSpc>
              <a:spcBef>
                <a:spcPts val="480"/>
              </a:spcBef>
              <a:spcAft>
                <a:spcPts val="0"/>
              </a:spcAft>
              <a:buClr>
                <a:schemeClr val="bg1"/>
              </a:buClr>
              <a:buSzPct val="95000"/>
              <a:buFont typeface="Noto Sans Symbols"/>
              <a:buChar char="●"/>
            </a:pPr>
            <a:r>
              <a:rPr lang="en-US" sz="2400" b="1" i="0" u="none" strike="noStrike" cap="none" dirty="0">
                <a:latin typeface="+mn-lt"/>
                <a:ea typeface="Merriweather"/>
                <a:cs typeface="Merriweather"/>
                <a:sym typeface="Merriweather"/>
              </a:rPr>
              <a:t>EPCRA</a:t>
            </a:r>
          </a:p>
          <a:p>
            <a:pPr marL="273050" marR="0" lvl="0" indent="-273050" algn="l" rtl="0">
              <a:lnSpc>
                <a:spcPct val="90000"/>
              </a:lnSpc>
              <a:spcBef>
                <a:spcPts val="480"/>
              </a:spcBef>
              <a:spcAft>
                <a:spcPts val="0"/>
              </a:spcAft>
              <a:buClr>
                <a:schemeClr val="bg1"/>
              </a:buClr>
              <a:buSzPct val="95000"/>
              <a:buFont typeface="Noto Sans Symbols"/>
              <a:buChar char="●"/>
            </a:pPr>
            <a:r>
              <a:rPr lang="en-US" sz="2400" b="1" i="0" u="none" strike="noStrike" cap="none" dirty="0">
                <a:latin typeface="+mn-lt"/>
                <a:ea typeface="Merriweather"/>
                <a:cs typeface="Merriweather"/>
                <a:sym typeface="Merriweather"/>
              </a:rPr>
              <a:t>TSCA</a:t>
            </a:r>
          </a:p>
          <a:p>
            <a:pPr marL="273050" marR="0" lvl="0" indent="-273050" algn="l" rtl="0">
              <a:lnSpc>
                <a:spcPct val="90000"/>
              </a:lnSpc>
              <a:spcBef>
                <a:spcPts val="480"/>
              </a:spcBef>
              <a:spcAft>
                <a:spcPts val="0"/>
              </a:spcAft>
              <a:buClr>
                <a:schemeClr val="bg1"/>
              </a:buClr>
              <a:buSzPct val="95000"/>
              <a:buFont typeface="Noto Sans Symbols"/>
              <a:buChar char="●"/>
            </a:pPr>
            <a:r>
              <a:rPr lang="en-US" sz="2400" b="1" i="0" u="none" strike="noStrike" cap="none" dirty="0">
                <a:latin typeface="+mn-lt"/>
                <a:ea typeface="Merriweather"/>
                <a:cs typeface="Merriweather"/>
                <a:sym typeface="Merriweather"/>
              </a:rPr>
              <a:t>Miscellaneous</a:t>
            </a:r>
          </a:p>
          <a:p>
            <a:pPr marL="639763" marR="0" lvl="1" indent="-246062" algn="l" rtl="0">
              <a:lnSpc>
                <a:spcPct val="90000"/>
              </a:lnSpc>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False Statements</a:t>
            </a:r>
          </a:p>
          <a:p>
            <a:pPr marL="639763" marR="0" lvl="1" indent="-246062" algn="l" rtl="0">
              <a:lnSpc>
                <a:spcPct val="90000"/>
              </a:lnSpc>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Conspiracy</a:t>
            </a:r>
          </a:p>
          <a:p>
            <a:pPr marL="639763" marR="0" lvl="1" indent="-246062" algn="l" rtl="0">
              <a:lnSpc>
                <a:spcPct val="90000"/>
              </a:lnSpc>
              <a:spcBef>
                <a:spcPts val="480"/>
              </a:spcBef>
              <a:spcAft>
                <a:spcPts val="0"/>
              </a:spcAft>
              <a:buClr>
                <a:schemeClr val="bg1"/>
              </a:buClr>
              <a:buSzPct val="85000"/>
              <a:buFont typeface="Noto Sans Symbols"/>
              <a:buChar char="●"/>
            </a:pPr>
            <a:r>
              <a:rPr lang="en-US" sz="2400" i="0" u="none" strike="noStrike" cap="none" dirty="0">
                <a:latin typeface="+mn-lt"/>
                <a:ea typeface="Merriweather"/>
                <a:cs typeface="Merriweather"/>
                <a:sym typeface="Merriweather"/>
              </a:rPr>
              <a:t>Mail Fraud</a:t>
            </a:r>
          </a:p>
          <a:p>
            <a:pPr marL="393701" marR="0" lvl="1" indent="0" algn="l" rtl="0">
              <a:lnSpc>
                <a:spcPct val="90000"/>
              </a:lnSpc>
              <a:spcBef>
                <a:spcPts val="480"/>
              </a:spcBef>
              <a:spcAft>
                <a:spcPts val="0"/>
              </a:spcAft>
              <a:buClr>
                <a:schemeClr val="accent1"/>
              </a:buClr>
              <a:buSzPct val="85000"/>
              <a:buNone/>
            </a:pPr>
            <a:r>
              <a:rPr lang="en-US" sz="2400" i="0" u="none" strike="noStrike" cap="none" dirty="0">
                <a:latin typeface="+mn-lt"/>
                <a:ea typeface="Merriweather"/>
                <a:cs typeface="Merriweather"/>
                <a:sym typeface="Merriweather"/>
              </a:rPr>
              <a:t>    Wire Fraud</a:t>
            </a:r>
          </a:p>
        </p:txBody>
      </p:sp>
      <p:sp>
        <p:nvSpPr>
          <p:cNvPr id="2" name="Slide Number Placeholder 1">
            <a:extLst>
              <a:ext uri="{FF2B5EF4-FFF2-40B4-BE49-F238E27FC236}">
                <a16:creationId xmlns:a16="http://schemas.microsoft.com/office/drawing/2014/main" id="{100A9084-EFA4-47CE-BA37-EBC91F6A772D}"/>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smtClean="0">
                <a:latin typeface="Arial"/>
                <a:ea typeface="Arial"/>
                <a:cs typeface="Arial"/>
                <a:sym typeface="Arial"/>
              </a:rPr>
              <a:pPr marL="0" marR="0" lvl="0" indent="0" algn="r" rtl="0">
                <a:spcBef>
                  <a:spcPts val="0"/>
                </a:spcBef>
                <a:spcAft>
                  <a:spcPts val="0"/>
                </a:spcAft>
                <a:buSzPct val="25000"/>
                <a:buNone/>
              </a:pPr>
              <a:t>12</a:t>
            </a:fld>
            <a:endParaRPr lang="en-US" dirty="0">
              <a:latin typeface="Arial"/>
              <a:ea typeface="Arial"/>
              <a:cs typeface="Arial"/>
              <a:sym typeface="Arial"/>
            </a:endParaRPr>
          </a:p>
        </p:txBody>
      </p:sp>
      <p:sp>
        <p:nvSpPr>
          <p:cNvPr id="292" name="Shape 292"/>
          <p:cNvSpPr txBox="1"/>
          <p:nvPr/>
        </p:nvSpPr>
        <p:spPr>
          <a:xfrm>
            <a:off x="381001" y="663112"/>
            <a:ext cx="7467600" cy="57943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dirty="0">
                <a:latin typeface="Calibri" pitchFamily="34" charset="0"/>
                <a:ea typeface="Times New Roman"/>
                <a:cs typeface="Times New Roman"/>
                <a:sym typeface="Times New Roman"/>
              </a:rPr>
              <a:t>Federal Statutes with Criminal Penalties</a:t>
            </a:r>
          </a:p>
        </p:txBody>
      </p:sp>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297"/>
        <p:cNvGrpSpPr/>
        <p:nvPr/>
      </p:nvGrpSpPr>
      <p:grpSpPr>
        <a:xfrm>
          <a:off x="0" y="0"/>
          <a:ext cx="0" cy="0"/>
          <a:chOff x="0" y="0"/>
          <a:chExt cx="0" cy="0"/>
        </a:xfrm>
      </p:grpSpPr>
      <p:sp>
        <p:nvSpPr>
          <p:cNvPr id="298" name="Shape 298"/>
          <p:cNvSpPr txBox="1">
            <a:spLocks noGrp="1"/>
          </p:cNvSpPr>
          <p:nvPr>
            <p:ph type="title"/>
          </p:nvPr>
        </p:nvSpPr>
        <p:spPr>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299" name="Shape 299"/>
          <p:cNvSpPr txBox="1">
            <a:spLocks noGrp="1"/>
          </p:cNvSpPr>
          <p:nvPr>
            <p:ph idx="1"/>
          </p:nvPr>
        </p:nvSpPr>
        <p:spPr>
          <a:xfrm>
            <a:off x="751301" y="990600"/>
            <a:ext cx="7772400" cy="2173016"/>
          </a:xfrm>
          <a:prstGeom prst="rect">
            <a:avLst/>
          </a:prstGeom>
          <a:noFill/>
          <a:ln>
            <a:noFill/>
          </a:ln>
        </p:spPr>
        <p:txBody>
          <a:bodyPr lIns="91425" tIns="45700" rIns="91425" bIns="45700" anchor="t" anchorCtr="0">
            <a:noAutofit/>
          </a:bodyPr>
          <a:lstStyle/>
          <a:p>
            <a:pPr marL="273050" marR="0" lvl="0" indent="-273050" algn="l" rtl="0">
              <a:spcBef>
                <a:spcPts val="0"/>
              </a:spcBef>
              <a:spcAft>
                <a:spcPts val="0"/>
              </a:spcAft>
              <a:buSzPct val="95000"/>
              <a:buFont typeface="Noto Sans Symbols"/>
              <a:buChar char="●"/>
            </a:pPr>
            <a:r>
              <a:rPr lang="en-US" sz="2800" i="0" u="none" strike="noStrike" cap="none" dirty="0">
                <a:latin typeface="Arial"/>
                <a:ea typeface="Arial"/>
                <a:cs typeface="Arial"/>
                <a:sym typeface="Arial"/>
              </a:rPr>
              <a:t>Knowing or negligent behavior</a:t>
            </a:r>
          </a:p>
          <a:p>
            <a:pPr marL="273050" marR="0" lvl="0" indent="-273050" algn="l" rtl="0">
              <a:spcBef>
                <a:spcPts val="560"/>
              </a:spcBef>
              <a:spcAft>
                <a:spcPts val="0"/>
              </a:spcAft>
              <a:buSzPct val="95000"/>
              <a:buFont typeface="Noto Sans Symbols"/>
              <a:buChar char="●"/>
            </a:pPr>
            <a:r>
              <a:rPr lang="en-US" sz="2800" i="0" u="none" strike="noStrike" cap="none" dirty="0">
                <a:latin typeface="Arial"/>
                <a:ea typeface="Arial"/>
                <a:cs typeface="Arial"/>
                <a:sym typeface="Arial"/>
              </a:rPr>
              <a:t>Significant and most egregious violators</a:t>
            </a:r>
          </a:p>
          <a:p>
            <a:pPr marL="273050" marR="0" lvl="0" indent="-273050" algn="l" rtl="0">
              <a:spcBef>
                <a:spcPts val="560"/>
              </a:spcBef>
              <a:spcAft>
                <a:spcPts val="0"/>
              </a:spcAft>
              <a:buSzPct val="95000"/>
              <a:buFont typeface="Noto Sans Symbols"/>
              <a:buChar char="●"/>
            </a:pPr>
            <a:r>
              <a:rPr lang="en-US" sz="2800" i="0" u="none" strike="noStrike" cap="none" dirty="0">
                <a:latin typeface="Arial"/>
                <a:ea typeface="Arial"/>
                <a:cs typeface="Arial"/>
                <a:sym typeface="Arial"/>
              </a:rPr>
              <a:t>Involve lengthy, complex investigations</a:t>
            </a:r>
          </a:p>
          <a:p>
            <a:pPr marL="273050" marR="0" lvl="0" indent="-273050" algn="l" rtl="0">
              <a:spcBef>
                <a:spcPts val="560"/>
              </a:spcBef>
              <a:spcAft>
                <a:spcPts val="0"/>
              </a:spcAft>
              <a:buSzPct val="95000"/>
              <a:buFont typeface="Noto Sans Symbols"/>
              <a:buChar char="●"/>
            </a:pPr>
            <a:r>
              <a:rPr lang="en-US" sz="2800" i="0" u="none" strike="noStrike" cap="none" dirty="0">
                <a:latin typeface="Arial"/>
                <a:ea typeface="Arial"/>
                <a:cs typeface="Arial"/>
                <a:sym typeface="Arial"/>
              </a:rPr>
              <a:t>Potential for fines and/or incarceration</a:t>
            </a:r>
          </a:p>
          <a:p>
            <a:pPr marL="273050" marR="0" lvl="0" indent="-273050" algn="l" rtl="0">
              <a:spcBef>
                <a:spcPts val="560"/>
              </a:spcBef>
              <a:spcAft>
                <a:spcPts val="0"/>
              </a:spcAft>
              <a:buClr>
                <a:srgbClr val="0BD0D9"/>
              </a:buClr>
              <a:buSzPct val="25000"/>
              <a:buFont typeface="Noto Sans Symbols"/>
              <a:buNone/>
            </a:pPr>
            <a:endParaRPr sz="2800" b="1" i="0" u="none" strike="noStrike" cap="none" dirty="0">
              <a:solidFill>
                <a:schemeClr val="lt1"/>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AEE9C9E1-0A54-4BD4-BEAD-2AE1D8DEFB54}"/>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13</a:t>
            </a:fld>
            <a:endParaRPr lang="en-US" b="0" i="0" u="none" strike="noStrike" cap="none" dirty="0">
              <a:latin typeface="Arial"/>
              <a:ea typeface="Arial"/>
              <a:cs typeface="Arial"/>
              <a:sym typeface="Arial"/>
            </a:endParaRPr>
          </a:p>
        </p:txBody>
      </p:sp>
      <p:sp>
        <p:nvSpPr>
          <p:cNvPr id="300" name="Shape 300"/>
          <p:cNvSpPr txBox="1"/>
          <p:nvPr/>
        </p:nvSpPr>
        <p:spPr>
          <a:xfrm>
            <a:off x="0" y="304800"/>
            <a:ext cx="9144000" cy="838200"/>
          </a:xfrm>
          <a:prstGeom prst="rect">
            <a:avLst/>
          </a:prstGeom>
          <a:noFill/>
          <a:ln>
            <a:noFill/>
          </a:ln>
        </p:spPr>
        <p:txBody>
          <a:bodyPr lIns="91425" tIns="45700" rIns="91425" bIns="45700" anchor="t" anchorCtr="0">
            <a:noAutofit/>
          </a:bodyPr>
          <a:lstStyle/>
          <a:p>
            <a:pPr marL="0" marR="0" lvl="0" indent="0" algn="ctr" rtl="0">
              <a:spcBef>
                <a:spcPts val="1800"/>
              </a:spcBef>
              <a:spcAft>
                <a:spcPts val="0"/>
              </a:spcAft>
              <a:buSzPct val="25000"/>
              <a:buNone/>
            </a:pPr>
            <a:r>
              <a:rPr lang="en-US" sz="3600" b="1" dirty="0">
                <a:latin typeface="Calibri" pitchFamily="34" charset="0"/>
                <a:ea typeface="Times New Roman"/>
                <a:cs typeface="Times New Roman"/>
                <a:sym typeface="Times New Roman"/>
              </a:rPr>
              <a:t>Criminal Enforcement</a:t>
            </a:r>
          </a:p>
        </p:txBody>
      </p:sp>
      <p:pic>
        <p:nvPicPr>
          <p:cNvPr id="2" name="Picture 1">
            <a:extLst>
              <a:ext uri="{FF2B5EF4-FFF2-40B4-BE49-F238E27FC236}">
                <a16:creationId xmlns:a16="http://schemas.microsoft.com/office/drawing/2014/main" id="{6D0596CE-541F-408A-8D7B-1E08085E0B71}"/>
              </a:ext>
            </a:extLst>
          </p:cNvPr>
          <p:cNvPicPr>
            <a:picLocks noChangeAspect="1"/>
          </p:cNvPicPr>
          <p:nvPr/>
        </p:nvPicPr>
        <p:blipFill>
          <a:blip r:embed="rId3"/>
          <a:stretch>
            <a:fillRect/>
          </a:stretch>
        </p:blipFill>
        <p:spPr>
          <a:xfrm>
            <a:off x="914399" y="3163616"/>
            <a:ext cx="4923252" cy="3694384"/>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305"/>
        <p:cNvGrpSpPr/>
        <p:nvPr/>
      </p:nvGrpSpPr>
      <p:grpSpPr>
        <a:xfrm>
          <a:off x="0" y="0"/>
          <a:ext cx="0" cy="0"/>
          <a:chOff x="0" y="0"/>
          <a:chExt cx="0" cy="0"/>
        </a:xfrm>
      </p:grpSpPr>
      <p:sp>
        <p:nvSpPr>
          <p:cNvPr id="306" name="Shape 306"/>
          <p:cNvSpPr txBox="1">
            <a:spLocks noGrp="1"/>
          </p:cNvSpPr>
          <p:nvPr>
            <p:ph type="title"/>
          </p:nvPr>
        </p:nvSpPr>
        <p:spPr>
          <a:xfrm>
            <a:off x="685800" y="1524000"/>
            <a:ext cx="7772400" cy="228600"/>
          </a:xfrm>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307" name="Shape 307"/>
          <p:cNvSpPr txBox="1">
            <a:spLocks noGrp="1"/>
          </p:cNvSpPr>
          <p:nvPr>
            <p:ph idx="1"/>
          </p:nvPr>
        </p:nvSpPr>
        <p:spPr>
          <a:xfrm>
            <a:off x="533400" y="1676400"/>
            <a:ext cx="7772400" cy="4114800"/>
          </a:xfrm>
          <a:prstGeom prst="rect">
            <a:avLst/>
          </a:prstGeom>
          <a:noFill/>
          <a:ln>
            <a:noFill/>
          </a:ln>
        </p:spPr>
        <p:txBody>
          <a:bodyPr lIns="91425" tIns="45700" rIns="91425" bIns="45700" anchor="t" anchorCtr="0">
            <a:noAutofit/>
          </a:bodyPr>
          <a:lstStyle/>
          <a:p>
            <a:pPr>
              <a:spcBef>
                <a:spcPts val="0"/>
              </a:spcBef>
              <a:buSzPct val="95000"/>
            </a:pPr>
            <a:r>
              <a:rPr lang="en-US" sz="2800" i="0" u="none" strike="noStrike" cap="none" dirty="0">
                <a:latin typeface="Arial"/>
                <a:ea typeface="Arial"/>
                <a:cs typeface="Arial"/>
                <a:sym typeface="Arial"/>
              </a:rPr>
              <a:t>Concealment of misconduct</a:t>
            </a:r>
          </a:p>
          <a:p>
            <a:pPr>
              <a:spcBef>
                <a:spcPts val="0"/>
              </a:spcBef>
              <a:buSzPct val="95000"/>
            </a:pPr>
            <a:r>
              <a:rPr lang="en-US" sz="2800" i="0" u="none" strike="noStrike" cap="none" dirty="0">
                <a:latin typeface="Arial"/>
                <a:ea typeface="Arial"/>
                <a:cs typeface="Arial"/>
                <a:sym typeface="Arial"/>
              </a:rPr>
              <a:t>Data falsification</a:t>
            </a:r>
          </a:p>
          <a:p>
            <a:pPr>
              <a:spcBef>
                <a:spcPts val="0"/>
              </a:spcBef>
              <a:buSzPct val="95000"/>
            </a:pPr>
            <a:r>
              <a:rPr lang="en-US" sz="2800" i="0" u="none" strike="noStrike" cap="none" dirty="0">
                <a:latin typeface="Arial"/>
                <a:ea typeface="Arial"/>
                <a:cs typeface="Arial"/>
                <a:sym typeface="Arial"/>
              </a:rPr>
              <a:t>Tampering with monitoring equipment</a:t>
            </a:r>
          </a:p>
          <a:p>
            <a:pPr>
              <a:spcBef>
                <a:spcPts val="0"/>
              </a:spcBef>
              <a:buSzPct val="95000"/>
            </a:pPr>
            <a:r>
              <a:rPr lang="en-US" sz="2800" dirty="0">
                <a:latin typeface="Arial"/>
                <a:ea typeface="Arial"/>
                <a:cs typeface="Arial"/>
                <a:sym typeface="Arial"/>
              </a:rPr>
              <a:t>Threatening witnesses</a:t>
            </a:r>
            <a:endParaRPr lang="en-US" sz="2800" i="0" u="none" strike="noStrike" cap="none" dirty="0">
              <a:latin typeface="Arial"/>
              <a:ea typeface="Arial"/>
              <a:cs typeface="Arial"/>
              <a:sym typeface="Arial"/>
            </a:endParaRPr>
          </a:p>
          <a:p>
            <a:pPr marR="0" lvl="0" algn="l" rtl="0">
              <a:spcBef>
                <a:spcPts val="560"/>
              </a:spcBef>
              <a:spcAft>
                <a:spcPts val="0"/>
              </a:spcAft>
              <a:buSzPct val="95000"/>
            </a:pPr>
            <a:r>
              <a:rPr lang="en-US" sz="2800" i="0" u="none" strike="noStrike" cap="none" dirty="0">
                <a:latin typeface="Arial"/>
                <a:ea typeface="Arial"/>
                <a:cs typeface="Arial"/>
                <a:sym typeface="Arial"/>
              </a:rPr>
              <a:t>Deliberate misconduct and financial gain</a:t>
            </a:r>
          </a:p>
          <a:p>
            <a:pPr marR="0" lvl="0" algn="l" rtl="0">
              <a:spcBef>
                <a:spcPts val="560"/>
              </a:spcBef>
              <a:spcAft>
                <a:spcPts val="0"/>
              </a:spcAft>
              <a:buSzPct val="95000"/>
            </a:pPr>
            <a:r>
              <a:rPr lang="en-US" sz="2800" i="0" u="none" strike="noStrike" cap="none" dirty="0">
                <a:latin typeface="Arial"/>
                <a:ea typeface="Arial"/>
                <a:cs typeface="Arial"/>
                <a:sym typeface="Arial"/>
              </a:rPr>
              <a:t>Ongoing/continuous/repetitive discharges</a:t>
            </a:r>
          </a:p>
          <a:p>
            <a:pPr>
              <a:spcBef>
                <a:spcPts val="560"/>
              </a:spcBef>
            </a:pPr>
            <a:r>
              <a:rPr lang="en-US" sz="2800" dirty="0">
                <a:latin typeface="Arial"/>
                <a:ea typeface="Arial"/>
                <a:cs typeface="Arial"/>
                <a:sym typeface="Arial"/>
              </a:rPr>
              <a:t>Prior criminal or civil actions</a:t>
            </a:r>
          </a:p>
          <a:p>
            <a:pPr marL="273050" marR="0" lvl="0" indent="-273050" algn="l" rtl="0">
              <a:spcBef>
                <a:spcPts val="560"/>
              </a:spcBef>
              <a:spcAft>
                <a:spcPts val="0"/>
              </a:spcAft>
              <a:buSzPct val="95000"/>
              <a:buFont typeface="Noto Sans Symbols"/>
              <a:buChar char="●"/>
            </a:pPr>
            <a:endParaRPr lang="en-US" sz="2800" b="1" i="0" u="none" strike="noStrike" cap="none" dirty="0">
              <a:solidFill>
                <a:schemeClr val="lt1"/>
              </a:solidFill>
              <a:latin typeface="Arial"/>
              <a:ea typeface="Arial"/>
              <a:cs typeface="Arial"/>
              <a:sym typeface="Arial"/>
            </a:endParaRPr>
          </a:p>
          <a:p>
            <a:pPr marL="273050" marR="0" lvl="0" indent="-273050" algn="l" rtl="0">
              <a:spcBef>
                <a:spcPts val="520"/>
              </a:spcBef>
              <a:spcAft>
                <a:spcPts val="0"/>
              </a:spcAft>
              <a:buClr>
                <a:srgbClr val="0BD0D9"/>
              </a:buClr>
              <a:buSzPct val="95000"/>
              <a:buFont typeface="Noto Sans Symbols"/>
              <a:buNone/>
            </a:pPr>
            <a:endParaRPr sz="2600" b="0" i="0" u="none" strike="noStrike" cap="none" dirty="0">
              <a:solidFill>
                <a:schemeClr val="dk1"/>
              </a:solidFill>
              <a:latin typeface="Merriweather"/>
              <a:ea typeface="Merriweather"/>
              <a:cs typeface="Merriweather"/>
              <a:sym typeface="Merriweather"/>
            </a:endParaRPr>
          </a:p>
          <a:p>
            <a:pPr marL="273050" marR="0" lvl="0" indent="-273050" algn="l" rtl="0">
              <a:spcBef>
                <a:spcPts val="520"/>
              </a:spcBef>
              <a:spcAft>
                <a:spcPts val="0"/>
              </a:spcAft>
              <a:buClr>
                <a:srgbClr val="0BD0D9"/>
              </a:buClr>
              <a:buSzPct val="95000"/>
              <a:buFont typeface="Noto Sans Symbols"/>
              <a:buNone/>
            </a:pPr>
            <a:endParaRPr sz="2600" b="0" i="0" u="none" strike="noStrike" cap="none" dirty="0">
              <a:solidFill>
                <a:schemeClr val="dk1"/>
              </a:solidFill>
              <a:latin typeface="Merriweather"/>
              <a:ea typeface="Merriweather"/>
              <a:cs typeface="Merriweather"/>
              <a:sym typeface="Merriweather"/>
            </a:endParaRPr>
          </a:p>
          <a:p>
            <a:pPr marL="273050" marR="0" lvl="0" indent="-273050" algn="l" rtl="0">
              <a:spcBef>
                <a:spcPts val="520"/>
              </a:spcBef>
              <a:spcAft>
                <a:spcPts val="0"/>
              </a:spcAft>
              <a:buClr>
                <a:srgbClr val="0BD0D9"/>
              </a:buClr>
              <a:buSzPct val="95000"/>
              <a:buFont typeface="Noto Sans Symbols"/>
              <a:buNone/>
            </a:pPr>
            <a:endParaRPr sz="2600" b="0" i="0" u="none" strike="noStrike" cap="none" dirty="0">
              <a:solidFill>
                <a:schemeClr val="dk1"/>
              </a:solidFill>
              <a:latin typeface="Merriweather"/>
              <a:ea typeface="Merriweather"/>
              <a:cs typeface="Merriweather"/>
              <a:sym typeface="Merriweather"/>
            </a:endParaRPr>
          </a:p>
        </p:txBody>
      </p:sp>
      <p:sp>
        <p:nvSpPr>
          <p:cNvPr id="2" name="Slide Number Placeholder 1">
            <a:extLst>
              <a:ext uri="{FF2B5EF4-FFF2-40B4-BE49-F238E27FC236}">
                <a16:creationId xmlns:a16="http://schemas.microsoft.com/office/drawing/2014/main" id="{5D854279-6C08-412F-A1D7-A3134274CC3C}"/>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14</a:t>
            </a:fld>
            <a:endParaRPr lang="en-US" b="0" i="0" u="none" strike="noStrike" cap="none" dirty="0">
              <a:latin typeface="Arial"/>
              <a:ea typeface="Arial"/>
              <a:cs typeface="Arial"/>
              <a:sym typeface="Arial"/>
            </a:endParaRPr>
          </a:p>
        </p:txBody>
      </p:sp>
      <p:sp>
        <p:nvSpPr>
          <p:cNvPr id="308" name="Shape 308"/>
          <p:cNvSpPr txBox="1"/>
          <p:nvPr/>
        </p:nvSpPr>
        <p:spPr>
          <a:xfrm>
            <a:off x="0" y="304800"/>
            <a:ext cx="9144000" cy="94615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dirty="0">
                <a:latin typeface="Calibri" pitchFamily="34" charset="0"/>
                <a:ea typeface="Times New Roman"/>
                <a:cs typeface="Times New Roman"/>
                <a:sym typeface="Times New Roman"/>
              </a:rPr>
              <a:t>Factors in Case Selection </a:t>
            </a:r>
          </a:p>
          <a:p>
            <a:pPr marL="0" marR="0" lvl="0" indent="0" algn="ctr" rtl="0">
              <a:spcBef>
                <a:spcPts val="0"/>
              </a:spcBef>
              <a:spcAft>
                <a:spcPts val="0"/>
              </a:spcAft>
              <a:buSzPct val="25000"/>
              <a:buNone/>
            </a:pPr>
            <a:r>
              <a:rPr lang="en-US" sz="3600" dirty="0">
                <a:latin typeface="Calibri" pitchFamily="34" charset="0"/>
                <a:ea typeface="Times New Roman"/>
                <a:cs typeface="Times New Roman"/>
                <a:sym typeface="Times New Roman"/>
              </a:rPr>
              <a:t>for Criminal Investigation</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321"/>
        <p:cNvGrpSpPr/>
        <p:nvPr/>
      </p:nvGrpSpPr>
      <p:grpSpPr>
        <a:xfrm>
          <a:off x="0" y="0"/>
          <a:ext cx="0" cy="0"/>
          <a:chOff x="0" y="0"/>
          <a:chExt cx="0" cy="0"/>
        </a:xfrm>
      </p:grpSpPr>
      <p:sp>
        <p:nvSpPr>
          <p:cNvPr id="322" name="Shape 322"/>
          <p:cNvSpPr txBox="1">
            <a:spLocks noGrp="1"/>
          </p:cNvSpPr>
          <p:nvPr>
            <p:ph type="title"/>
          </p:nvPr>
        </p:nvSpPr>
        <p:spPr>
          <a:xfrm>
            <a:off x="628650" y="339247"/>
            <a:ext cx="7886700" cy="1325563"/>
          </a:xfrm>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323" name="Shape 323"/>
          <p:cNvSpPr txBox="1">
            <a:spLocks noGrp="1"/>
          </p:cNvSpPr>
          <p:nvPr>
            <p:ph idx="1"/>
          </p:nvPr>
        </p:nvSpPr>
        <p:spPr>
          <a:xfrm>
            <a:off x="609600" y="533400"/>
            <a:ext cx="7772400" cy="3733800"/>
          </a:xfrm>
          <a:prstGeom prst="rect">
            <a:avLst/>
          </a:prstGeom>
          <a:noFill/>
          <a:ln>
            <a:noFill/>
          </a:ln>
        </p:spPr>
        <p:txBody>
          <a:bodyPr lIns="91425" tIns="45700" rIns="91425" bIns="45700" anchor="t" anchorCtr="0">
            <a:noAutofit/>
          </a:bodyPr>
          <a:lstStyle/>
          <a:p>
            <a:pPr marL="355600" indent="-457200">
              <a:spcBef>
                <a:spcPts val="560"/>
              </a:spcBef>
            </a:pPr>
            <a:r>
              <a:rPr lang="en-US" sz="2800" dirty="0">
                <a:latin typeface="Arial"/>
                <a:ea typeface="Arial"/>
                <a:cs typeface="Arial"/>
                <a:sym typeface="Arial"/>
              </a:rPr>
              <a:t>Criminal investigators cannot direct a civil inspection</a:t>
            </a:r>
          </a:p>
          <a:p>
            <a:pPr marR="0" lvl="0" algn="l" rtl="0">
              <a:spcBef>
                <a:spcPts val="560"/>
              </a:spcBef>
              <a:spcAft>
                <a:spcPts val="0"/>
              </a:spcAft>
              <a:buSzPct val="95000"/>
            </a:pPr>
            <a:r>
              <a:rPr lang="en-US" sz="2800" i="0" u="none" strike="noStrike" cap="none" dirty="0">
                <a:latin typeface="Arial"/>
                <a:ea typeface="Arial"/>
                <a:cs typeface="Arial"/>
                <a:sym typeface="Arial"/>
              </a:rPr>
              <a:t>Information may be shared by civil and criminal with appropriate conditions (see parallel proceedings notes in later slides)</a:t>
            </a:r>
          </a:p>
          <a:p>
            <a:pPr marR="0" lvl="0" algn="l" rtl="0">
              <a:spcBef>
                <a:spcPts val="560"/>
              </a:spcBef>
              <a:spcAft>
                <a:spcPts val="0"/>
              </a:spcAft>
              <a:buSzPct val="95000"/>
            </a:pPr>
            <a:r>
              <a:rPr lang="en-US" sz="2800" i="0" u="none" strike="noStrike" cap="none" dirty="0">
                <a:latin typeface="Arial"/>
                <a:ea typeface="Arial"/>
                <a:cs typeface="Arial"/>
                <a:sym typeface="Arial"/>
              </a:rPr>
              <a:t>More severe penalties</a:t>
            </a:r>
          </a:p>
          <a:p>
            <a:pPr marL="639763" marR="0" lvl="1" indent="-246062" algn="l" rtl="0">
              <a:spcBef>
                <a:spcPts val="560"/>
              </a:spcBef>
              <a:spcAft>
                <a:spcPts val="0"/>
              </a:spcAft>
              <a:buClr>
                <a:schemeClr val="accent1"/>
              </a:buClr>
              <a:buSzPct val="85000"/>
              <a:buFont typeface="Noto Sans Symbols"/>
              <a:buChar char="●"/>
            </a:pPr>
            <a:r>
              <a:rPr lang="en-US" sz="2800" i="0" u="none" strike="noStrike" cap="none" dirty="0">
                <a:latin typeface="Arial"/>
                <a:ea typeface="Arial"/>
                <a:cs typeface="Arial"/>
                <a:sym typeface="Arial"/>
              </a:rPr>
              <a:t>Loss of freedom, i.e. JAIL TIME</a:t>
            </a:r>
          </a:p>
        </p:txBody>
      </p:sp>
      <p:sp>
        <p:nvSpPr>
          <p:cNvPr id="3" name="Slide Number Placeholder 2">
            <a:extLst>
              <a:ext uri="{FF2B5EF4-FFF2-40B4-BE49-F238E27FC236}">
                <a16:creationId xmlns:a16="http://schemas.microsoft.com/office/drawing/2014/main" id="{22A01FA7-20EB-459C-87DD-108B6FB7E918}"/>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15</a:t>
            </a:fld>
            <a:endParaRPr lang="en-US" b="0" i="0" u="none" strike="noStrike" cap="none" dirty="0">
              <a:latin typeface="Arial"/>
              <a:ea typeface="Arial"/>
              <a:cs typeface="Arial"/>
              <a:sym typeface="Arial"/>
            </a:endParaRPr>
          </a:p>
        </p:txBody>
      </p:sp>
      <p:sp>
        <p:nvSpPr>
          <p:cNvPr id="324" name="Shape 324"/>
          <p:cNvSpPr txBox="1"/>
          <p:nvPr/>
        </p:nvSpPr>
        <p:spPr>
          <a:xfrm>
            <a:off x="-76200" y="451512"/>
            <a:ext cx="9144000" cy="121329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endParaRPr lang="en-US" sz="3200" dirty="0">
              <a:latin typeface="Calibri" pitchFamily="34" charset="0"/>
              <a:ea typeface="Times New Roman"/>
              <a:cs typeface="Times New Roman"/>
              <a:sym typeface="Times New Roman"/>
            </a:endParaRPr>
          </a:p>
        </p:txBody>
      </p:sp>
      <p:pic>
        <p:nvPicPr>
          <p:cNvPr id="2" name="Picture 1">
            <a:extLst>
              <a:ext uri="{FF2B5EF4-FFF2-40B4-BE49-F238E27FC236}">
                <a16:creationId xmlns:a16="http://schemas.microsoft.com/office/drawing/2014/main" id="{B50EBA29-D491-48BE-AE16-350582FA5E06}"/>
              </a:ext>
            </a:extLst>
          </p:cNvPr>
          <p:cNvPicPr>
            <a:picLocks noChangeAspect="1"/>
          </p:cNvPicPr>
          <p:nvPr/>
        </p:nvPicPr>
        <p:blipFill>
          <a:blip r:embed="rId3"/>
          <a:stretch>
            <a:fillRect/>
          </a:stretch>
        </p:blipFill>
        <p:spPr>
          <a:xfrm>
            <a:off x="914399" y="3750262"/>
            <a:ext cx="4397395" cy="2971213"/>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29"/>
        <p:cNvGrpSpPr/>
        <p:nvPr/>
      </p:nvGrpSpPr>
      <p:grpSpPr>
        <a:xfrm>
          <a:off x="0" y="0"/>
          <a:ext cx="0" cy="0"/>
          <a:chOff x="0" y="0"/>
          <a:chExt cx="0" cy="0"/>
        </a:xfrm>
      </p:grpSpPr>
      <p:sp>
        <p:nvSpPr>
          <p:cNvPr id="330" name="Shape 330"/>
          <p:cNvSpPr txBox="1">
            <a:spLocks noGrp="1"/>
          </p:cNvSpPr>
          <p:nvPr>
            <p:ph type="title"/>
          </p:nvPr>
        </p:nvSpPr>
        <p:spPr>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331" name="Shape 331"/>
          <p:cNvSpPr txBox="1">
            <a:spLocks noGrp="1"/>
          </p:cNvSpPr>
          <p:nvPr>
            <p:ph idx="1"/>
          </p:nvPr>
        </p:nvSpPr>
        <p:spPr>
          <a:xfrm>
            <a:off x="685801" y="1371600"/>
            <a:ext cx="7772400" cy="4876800"/>
          </a:xfrm>
          <a:prstGeom prst="rect">
            <a:avLst/>
          </a:prstGeom>
          <a:noFill/>
          <a:ln>
            <a:noFill/>
          </a:ln>
        </p:spPr>
        <p:txBody>
          <a:bodyPr lIns="91425" tIns="45700" rIns="91425" bIns="45700" anchor="t" anchorCtr="0">
            <a:noAutofit/>
          </a:bodyPr>
          <a:lstStyle/>
          <a:p>
            <a:pPr marL="547688" marR="0" lvl="0" indent="-420688" algn="l" rtl="0">
              <a:lnSpc>
                <a:spcPct val="80000"/>
              </a:lnSpc>
              <a:spcBef>
                <a:spcPts val="0"/>
              </a:spcBef>
              <a:spcAft>
                <a:spcPts val="0"/>
              </a:spcAft>
              <a:buSzPct val="141000"/>
              <a:buFont typeface="Arial"/>
              <a:buChar char="•"/>
            </a:pPr>
            <a:r>
              <a:rPr lang="en-US" sz="2800" b="1" i="0" u="none" strike="noStrike" cap="none" dirty="0">
                <a:latin typeface="Arial"/>
                <a:ea typeface="Arial"/>
                <a:cs typeface="Arial"/>
                <a:sym typeface="Arial"/>
              </a:rPr>
              <a:t>Conflicting stories </a:t>
            </a:r>
            <a:r>
              <a:rPr lang="en-US" sz="2800" i="0" u="none" strike="noStrike" cap="none" dirty="0">
                <a:latin typeface="Arial"/>
                <a:ea typeface="Arial"/>
                <a:cs typeface="Arial"/>
                <a:sym typeface="Arial"/>
              </a:rPr>
              <a:t>- management/workers</a:t>
            </a:r>
          </a:p>
          <a:p>
            <a:pPr marL="868363" marR="0" lvl="1" indent="-284163" algn="l" rtl="0">
              <a:lnSpc>
                <a:spcPct val="80000"/>
              </a:lnSpc>
              <a:spcBef>
                <a:spcPts val="560"/>
              </a:spcBef>
              <a:spcAft>
                <a:spcPts val="0"/>
              </a:spcAft>
              <a:buClr>
                <a:schemeClr val="bg1"/>
              </a:buClr>
              <a:buSzPct val="141000"/>
              <a:buFont typeface="Arial"/>
              <a:buChar char="•"/>
            </a:pPr>
            <a:r>
              <a:rPr lang="en-US" sz="2800" i="0" u="none" strike="noStrike" cap="none" dirty="0">
                <a:latin typeface="Arial"/>
                <a:ea typeface="Arial"/>
                <a:cs typeface="Arial"/>
                <a:sym typeface="Arial"/>
              </a:rPr>
              <a:t>Interviewed separately during warrant</a:t>
            </a:r>
          </a:p>
          <a:p>
            <a:pPr marL="868363" marR="0" lvl="1" indent="-284163" algn="l" rtl="0">
              <a:lnSpc>
                <a:spcPct val="80000"/>
              </a:lnSpc>
              <a:spcBef>
                <a:spcPts val="560"/>
              </a:spcBef>
              <a:spcAft>
                <a:spcPts val="0"/>
              </a:spcAft>
              <a:buClr>
                <a:schemeClr val="bg1"/>
              </a:buClr>
              <a:buSzPct val="141000"/>
              <a:buFont typeface="Arial"/>
              <a:buChar char="•"/>
            </a:pPr>
            <a:r>
              <a:rPr lang="en-US" sz="2800" i="0" u="none" strike="noStrike" cap="none" dirty="0">
                <a:latin typeface="Arial"/>
                <a:ea typeface="Arial"/>
                <a:cs typeface="Arial"/>
                <a:sym typeface="Arial"/>
              </a:rPr>
              <a:t>Motive (</a:t>
            </a:r>
            <a:r>
              <a:rPr lang="en-US" sz="2800" dirty="0">
                <a:latin typeface="Arial"/>
                <a:ea typeface="Arial"/>
                <a:cs typeface="Arial"/>
                <a:sym typeface="Arial"/>
              </a:rPr>
              <a:t>management</a:t>
            </a:r>
            <a:r>
              <a:rPr lang="en-US" sz="2800" i="0" u="none" strike="noStrike" cap="none" dirty="0">
                <a:latin typeface="Arial"/>
                <a:ea typeface="Arial"/>
                <a:cs typeface="Arial"/>
                <a:sym typeface="Arial"/>
              </a:rPr>
              <a:t> makes money from event, not workers)</a:t>
            </a:r>
          </a:p>
          <a:p>
            <a:pPr marL="547688" marR="0" lvl="0" indent="-420688" algn="l" rtl="0">
              <a:lnSpc>
                <a:spcPct val="80000"/>
              </a:lnSpc>
              <a:spcBef>
                <a:spcPts val="560"/>
              </a:spcBef>
              <a:spcAft>
                <a:spcPts val="0"/>
              </a:spcAft>
              <a:buSzPct val="141000"/>
              <a:buFont typeface="Arial"/>
              <a:buNone/>
            </a:pPr>
            <a:endParaRPr sz="2800" i="0" u="none" strike="noStrike" cap="none" dirty="0">
              <a:latin typeface="Arial"/>
              <a:ea typeface="Arial"/>
              <a:cs typeface="Arial"/>
              <a:sym typeface="Arial"/>
            </a:endParaRPr>
          </a:p>
          <a:p>
            <a:pPr marL="547688" marR="0" lvl="0" indent="-420688" algn="l" rtl="0">
              <a:lnSpc>
                <a:spcPct val="80000"/>
              </a:lnSpc>
              <a:spcBef>
                <a:spcPts val="560"/>
              </a:spcBef>
              <a:spcAft>
                <a:spcPts val="0"/>
              </a:spcAft>
              <a:buSzPct val="141000"/>
              <a:buFont typeface="Arial"/>
              <a:buChar char="•"/>
            </a:pPr>
            <a:r>
              <a:rPr lang="en-US" sz="2800" b="1" i="0" u="none" strike="noStrike" cap="none" dirty="0">
                <a:latin typeface="Arial"/>
                <a:ea typeface="Arial"/>
                <a:cs typeface="Arial"/>
                <a:sym typeface="Arial"/>
              </a:rPr>
              <a:t>Unsubstantiated data or no data</a:t>
            </a:r>
          </a:p>
          <a:p>
            <a:pPr marL="868363" marR="0" lvl="1" indent="-284163" algn="l" rtl="0">
              <a:lnSpc>
                <a:spcPct val="80000"/>
              </a:lnSpc>
              <a:spcBef>
                <a:spcPts val="560"/>
              </a:spcBef>
              <a:spcAft>
                <a:spcPts val="0"/>
              </a:spcAft>
              <a:buClr>
                <a:schemeClr val="bg1"/>
              </a:buClr>
              <a:buSzPct val="141000"/>
              <a:buFont typeface="Arial"/>
              <a:buChar char="•"/>
            </a:pPr>
            <a:r>
              <a:rPr lang="en-US" sz="2800" i="0" u="none" strike="noStrike" cap="none" dirty="0">
                <a:latin typeface="Arial"/>
                <a:ea typeface="Arial"/>
                <a:cs typeface="Arial"/>
                <a:sym typeface="Arial"/>
              </a:rPr>
              <a:t>“It was hauled off site”…..MANIFESTS?</a:t>
            </a:r>
          </a:p>
          <a:p>
            <a:pPr marL="868363" marR="0" lvl="1" indent="-284163" algn="l" rtl="0">
              <a:lnSpc>
                <a:spcPct val="80000"/>
              </a:lnSpc>
              <a:spcBef>
                <a:spcPts val="560"/>
              </a:spcBef>
              <a:spcAft>
                <a:spcPts val="0"/>
              </a:spcAft>
              <a:buClr>
                <a:schemeClr val="bg1"/>
              </a:buClr>
              <a:buSzPct val="141000"/>
              <a:buFont typeface="Arial"/>
              <a:buChar char="•"/>
            </a:pPr>
            <a:r>
              <a:rPr lang="en-US" sz="2800" i="0" u="none" strike="noStrike" cap="none" dirty="0">
                <a:latin typeface="Arial"/>
                <a:ea typeface="Arial"/>
                <a:cs typeface="Arial"/>
                <a:sym typeface="Arial"/>
              </a:rPr>
              <a:t>Sample results to back up data</a:t>
            </a:r>
          </a:p>
          <a:p>
            <a:pPr marL="868363" marR="0" lvl="1" indent="-284163" algn="l" rtl="0">
              <a:lnSpc>
                <a:spcPct val="80000"/>
              </a:lnSpc>
              <a:spcBef>
                <a:spcPts val="560"/>
              </a:spcBef>
              <a:spcAft>
                <a:spcPts val="0"/>
              </a:spcAft>
              <a:buClr>
                <a:schemeClr val="bg1"/>
              </a:buClr>
              <a:buSzPct val="141000"/>
              <a:buFont typeface="Arial"/>
              <a:buChar char="•"/>
            </a:pPr>
            <a:r>
              <a:rPr lang="en-US" sz="2800" i="0" u="none" strike="noStrike" cap="none" dirty="0">
                <a:latin typeface="Arial"/>
                <a:ea typeface="Arial"/>
                <a:cs typeface="Arial"/>
                <a:sym typeface="Arial"/>
              </a:rPr>
              <a:t>Bench sheets to back up data</a:t>
            </a:r>
          </a:p>
          <a:p>
            <a:pPr marL="868363" marR="0" lvl="1" indent="-284163" algn="l" rtl="0">
              <a:lnSpc>
                <a:spcPct val="80000"/>
              </a:lnSpc>
              <a:spcBef>
                <a:spcPts val="560"/>
              </a:spcBef>
              <a:spcAft>
                <a:spcPts val="0"/>
              </a:spcAft>
              <a:buClr>
                <a:schemeClr val="bg1"/>
              </a:buClr>
              <a:buSzPct val="141000"/>
              <a:buFont typeface="Arial"/>
              <a:buChar char="•"/>
            </a:pPr>
            <a:r>
              <a:rPr lang="en-US" sz="2800" i="0" u="none" strike="noStrike" cap="none" dirty="0">
                <a:latin typeface="Arial"/>
                <a:ea typeface="Arial"/>
                <a:cs typeface="Arial"/>
                <a:sym typeface="Arial"/>
              </a:rPr>
              <a:t>Lab SOPs to back up data (calibration)</a:t>
            </a:r>
          </a:p>
          <a:p>
            <a:pPr marL="868363" marR="0" lvl="1" indent="-284163" algn="l" rtl="0">
              <a:lnSpc>
                <a:spcPct val="80000"/>
              </a:lnSpc>
              <a:spcBef>
                <a:spcPts val="560"/>
              </a:spcBef>
              <a:spcAft>
                <a:spcPts val="0"/>
              </a:spcAft>
              <a:buClr>
                <a:schemeClr val="bg1"/>
              </a:buClr>
              <a:buSzPct val="141000"/>
              <a:buFont typeface="Arial"/>
              <a:buChar char="•"/>
            </a:pPr>
            <a:r>
              <a:rPr lang="en-US" sz="2800" i="0" u="none" strike="noStrike" cap="none" dirty="0">
                <a:latin typeface="Arial"/>
                <a:ea typeface="Arial"/>
                <a:cs typeface="Arial"/>
                <a:sym typeface="Arial"/>
              </a:rPr>
              <a:t>Requirement to maintain data??</a:t>
            </a:r>
          </a:p>
        </p:txBody>
      </p:sp>
      <p:sp>
        <p:nvSpPr>
          <p:cNvPr id="2" name="Slide Number Placeholder 1">
            <a:extLst>
              <a:ext uri="{FF2B5EF4-FFF2-40B4-BE49-F238E27FC236}">
                <a16:creationId xmlns:a16="http://schemas.microsoft.com/office/drawing/2014/main" id="{7C5FBB27-C1E8-45F4-A0B0-88D75AB0CE59}"/>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16</a:t>
            </a:fld>
            <a:endParaRPr lang="en-US" b="0" i="0" u="none" strike="noStrike" cap="none" dirty="0">
              <a:latin typeface="Arial"/>
              <a:ea typeface="Arial"/>
              <a:cs typeface="Arial"/>
              <a:sym typeface="Arial"/>
            </a:endParaRPr>
          </a:p>
        </p:txBody>
      </p:sp>
      <p:sp>
        <p:nvSpPr>
          <p:cNvPr id="332" name="Shape 332"/>
          <p:cNvSpPr txBox="1"/>
          <p:nvPr/>
        </p:nvSpPr>
        <p:spPr>
          <a:xfrm>
            <a:off x="0" y="533400"/>
            <a:ext cx="9144000" cy="107791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dirty="0">
                <a:solidFill>
                  <a:srgbClr val="FF0000"/>
                </a:solidFill>
                <a:latin typeface="Calibri" pitchFamily="34" charset="0"/>
                <a:ea typeface="Times New Roman"/>
                <a:cs typeface="Times New Roman"/>
                <a:sym typeface="Times New Roman"/>
              </a:rPr>
              <a:t>“RED FLAGS”</a:t>
            </a:r>
            <a:r>
              <a:rPr lang="en-US" sz="3200" b="1" dirty="0">
                <a:solidFill>
                  <a:schemeClr val="dk1"/>
                </a:solidFill>
                <a:latin typeface="Calibri" pitchFamily="34" charset="0"/>
                <a:ea typeface="Times New Roman"/>
                <a:cs typeface="Times New Roman"/>
                <a:sym typeface="Times New Roman"/>
              </a:rPr>
              <a:t> </a:t>
            </a:r>
            <a:r>
              <a:rPr lang="en-US" sz="3200" b="1" dirty="0">
                <a:solidFill>
                  <a:schemeClr val="lt1"/>
                </a:solidFill>
                <a:latin typeface="Calibri" pitchFamily="34" charset="0"/>
                <a:ea typeface="Times New Roman"/>
                <a:cs typeface="Times New Roman"/>
                <a:sym typeface="Times New Roman"/>
              </a:rPr>
              <a:t>That May </a:t>
            </a:r>
          </a:p>
          <a:p>
            <a:pPr marL="0" marR="0" lvl="0" indent="0" algn="ctr" rtl="0">
              <a:spcBef>
                <a:spcPts val="0"/>
              </a:spcBef>
              <a:spcAft>
                <a:spcPts val="0"/>
              </a:spcAft>
              <a:buSzPct val="25000"/>
              <a:buNone/>
            </a:pPr>
            <a:r>
              <a:rPr lang="en-US" sz="3200" b="1" dirty="0">
                <a:solidFill>
                  <a:schemeClr val="lt1"/>
                </a:solidFill>
                <a:latin typeface="Calibri" pitchFamily="34" charset="0"/>
                <a:ea typeface="Times New Roman"/>
                <a:cs typeface="Times New Roman"/>
                <a:sym typeface="Times New Roman"/>
              </a:rPr>
              <a:t>Indicate Criminal Activities</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337"/>
        <p:cNvGrpSpPr/>
        <p:nvPr/>
      </p:nvGrpSpPr>
      <p:grpSpPr>
        <a:xfrm>
          <a:off x="0" y="0"/>
          <a:ext cx="0" cy="0"/>
          <a:chOff x="0" y="0"/>
          <a:chExt cx="0" cy="0"/>
        </a:xfrm>
      </p:grpSpPr>
      <p:sp>
        <p:nvSpPr>
          <p:cNvPr id="338" name="Shape 338"/>
          <p:cNvSpPr txBox="1">
            <a:spLocks noGrp="1"/>
          </p:cNvSpPr>
          <p:nvPr>
            <p:ph type="title"/>
          </p:nvPr>
        </p:nvSpPr>
        <p:spPr>
          <a:xfrm>
            <a:off x="457200" y="704850"/>
            <a:ext cx="8229600" cy="971550"/>
          </a:xfrm>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339" name="Shape 339"/>
          <p:cNvSpPr txBox="1">
            <a:spLocks noGrp="1"/>
          </p:cNvSpPr>
          <p:nvPr>
            <p:ph idx="1"/>
          </p:nvPr>
        </p:nvSpPr>
        <p:spPr>
          <a:xfrm>
            <a:off x="685800" y="2362200"/>
            <a:ext cx="8153399" cy="4190999"/>
          </a:xfrm>
          <a:prstGeom prst="rect">
            <a:avLst/>
          </a:prstGeom>
          <a:noFill/>
          <a:ln>
            <a:noFill/>
          </a:ln>
        </p:spPr>
        <p:txBody>
          <a:bodyPr lIns="91425" tIns="45700" rIns="91425" bIns="45700" anchor="t" anchorCtr="0">
            <a:noAutofit/>
          </a:bodyPr>
          <a:lstStyle/>
          <a:p>
            <a:pPr marL="548640" marR="0" lvl="0" indent="-421640" algn="l" rtl="0">
              <a:lnSpc>
                <a:spcPct val="80000"/>
              </a:lnSpc>
              <a:spcBef>
                <a:spcPts val="0"/>
              </a:spcBef>
              <a:spcAft>
                <a:spcPts val="0"/>
              </a:spcAft>
              <a:buSzPct val="134000"/>
              <a:buFont typeface="Arial"/>
              <a:buChar char="•"/>
            </a:pPr>
            <a:r>
              <a:rPr lang="en-US" sz="2800" i="0" u="none" strike="noStrike" cap="none" dirty="0">
                <a:latin typeface="Arial"/>
                <a:ea typeface="Arial"/>
                <a:cs typeface="Arial"/>
                <a:sym typeface="Arial"/>
              </a:rPr>
              <a:t>Data too good to be true</a:t>
            </a:r>
          </a:p>
          <a:p>
            <a:pPr marL="868680" marR="0" lvl="1" indent="-284480" algn="l" rtl="0">
              <a:lnSpc>
                <a:spcPct val="80000"/>
              </a:lnSpc>
              <a:spcBef>
                <a:spcPts val="560"/>
              </a:spcBef>
              <a:spcAft>
                <a:spcPts val="0"/>
              </a:spcAft>
              <a:buClr>
                <a:schemeClr val="bg1"/>
              </a:buClr>
              <a:buSzPct val="134000"/>
              <a:buFont typeface="Arial"/>
              <a:buChar char="•"/>
            </a:pPr>
            <a:r>
              <a:rPr lang="en-US" sz="2800" i="0" u="none" strike="noStrike" cap="none" dirty="0">
                <a:latin typeface="Arial"/>
                <a:ea typeface="Arial"/>
                <a:cs typeface="Arial"/>
                <a:sym typeface="Arial"/>
              </a:rPr>
              <a:t>What they tell you the data is vs. your observations (i.e. plant effluent)</a:t>
            </a:r>
          </a:p>
          <a:p>
            <a:pPr marL="868680" marR="0" lvl="1" indent="-284480" algn="l" rtl="0">
              <a:lnSpc>
                <a:spcPct val="80000"/>
              </a:lnSpc>
              <a:spcBef>
                <a:spcPts val="560"/>
              </a:spcBef>
              <a:spcAft>
                <a:spcPts val="0"/>
              </a:spcAft>
              <a:buClr>
                <a:schemeClr val="bg1"/>
              </a:buClr>
              <a:buSzPct val="134000"/>
              <a:buFont typeface="Arial"/>
              <a:buNone/>
            </a:pPr>
            <a:endParaRPr sz="2800" i="0" u="none" strike="noStrike" cap="none" dirty="0">
              <a:latin typeface="Arial"/>
              <a:ea typeface="Arial"/>
              <a:cs typeface="Arial"/>
              <a:sym typeface="Arial"/>
            </a:endParaRPr>
          </a:p>
          <a:p>
            <a:pPr marL="273050" marR="0" lvl="0" indent="-273050" algn="l" rtl="0">
              <a:lnSpc>
                <a:spcPct val="90000"/>
              </a:lnSpc>
              <a:spcBef>
                <a:spcPts val="560"/>
              </a:spcBef>
              <a:spcAft>
                <a:spcPts val="0"/>
              </a:spcAft>
              <a:buSzPct val="134000"/>
              <a:buFont typeface="Arial"/>
              <a:buChar char="•"/>
            </a:pPr>
            <a:r>
              <a:rPr lang="en-US" sz="2800" i="0" u="none" strike="noStrike" cap="none" dirty="0">
                <a:latin typeface="Arial"/>
                <a:ea typeface="Arial"/>
                <a:cs typeface="Arial"/>
                <a:sym typeface="Arial"/>
              </a:rPr>
              <a:t>Deliberate actions to violate</a:t>
            </a:r>
          </a:p>
          <a:p>
            <a:pPr marL="639763" marR="0" lvl="1" indent="-246062" algn="l" rtl="0">
              <a:lnSpc>
                <a:spcPct val="90000"/>
              </a:lnSpc>
              <a:spcBef>
                <a:spcPts val="560"/>
              </a:spcBef>
              <a:spcAft>
                <a:spcPts val="0"/>
              </a:spcAft>
              <a:buClr>
                <a:schemeClr val="bg1"/>
              </a:buClr>
              <a:buSzPct val="134000"/>
              <a:buFont typeface="Arial"/>
              <a:buChar char="•"/>
            </a:pPr>
            <a:r>
              <a:rPr lang="en-US" sz="2800" i="0" u="none" strike="noStrike" cap="none" dirty="0">
                <a:latin typeface="Arial"/>
                <a:ea typeface="Arial"/>
                <a:cs typeface="Arial"/>
                <a:sym typeface="Arial"/>
              </a:rPr>
              <a:t>Bypass  pipe</a:t>
            </a:r>
          </a:p>
          <a:p>
            <a:pPr marL="639763" marR="0" lvl="1" indent="-246062" algn="l" rtl="0">
              <a:lnSpc>
                <a:spcPct val="90000"/>
              </a:lnSpc>
              <a:spcBef>
                <a:spcPts val="560"/>
              </a:spcBef>
              <a:spcAft>
                <a:spcPts val="0"/>
              </a:spcAft>
              <a:buClr>
                <a:schemeClr val="bg1"/>
              </a:buClr>
              <a:buSzPct val="134000"/>
              <a:buFont typeface="Arial"/>
              <a:buChar char="•"/>
            </a:pPr>
            <a:r>
              <a:rPr lang="en-US" sz="2800" i="0" u="none" strike="noStrike" cap="none" dirty="0">
                <a:latin typeface="Arial"/>
                <a:ea typeface="Arial"/>
                <a:cs typeface="Arial"/>
                <a:sym typeface="Arial"/>
              </a:rPr>
              <a:t>Mass accumulation of waste</a:t>
            </a:r>
          </a:p>
        </p:txBody>
      </p:sp>
      <p:sp>
        <p:nvSpPr>
          <p:cNvPr id="2" name="Slide Number Placeholder 1">
            <a:extLst>
              <a:ext uri="{FF2B5EF4-FFF2-40B4-BE49-F238E27FC236}">
                <a16:creationId xmlns:a16="http://schemas.microsoft.com/office/drawing/2014/main" id="{CADF4858-9807-4173-96EF-839E67F7DCE4}"/>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17</a:t>
            </a:fld>
            <a:endParaRPr lang="en-US" b="0" i="0" u="none" strike="noStrike" cap="none" dirty="0">
              <a:latin typeface="Arial"/>
              <a:ea typeface="Arial"/>
              <a:cs typeface="Arial"/>
              <a:sym typeface="Arial"/>
            </a:endParaRPr>
          </a:p>
        </p:txBody>
      </p:sp>
      <p:sp>
        <p:nvSpPr>
          <p:cNvPr id="340" name="Shape 340"/>
          <p:cNvSpPr txBox="1"/>
          <p:nvPr/>
        </p:nvSpPr>
        <p:spPr>
          <a:xfrm>
            <a:off x="0" y="609600"/>
            <a:ext cx="9144000" cy="1077913"/>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dirty="0">
                <a:solidFill>
                  <a:srgbClr val="FF0000"/>
                </a:solidFill>
                <a:latin typeface="Calibri" pitchFamily="34" charset="0"/>
                <a:ea typeface="Times New Roman"/>
                <a:cs typeface="Times New Roman"/>
                <a:sym typeface="Times New Roman"/>
              </a:rPr>
              <a:t>“RED FLAGS”</a:t>
            </a:r>
            <a:r>
              <a:rPr lang="en-US" sz="3200" b="1" dirty="0">
                <a:solidFill>
                  <a:schemeClr val="dk1"/>
                </a:solidFill>
                <a:latin typeface="Calibri" pitchFamily="34" charset="0"/>
                <a:ea typeface="Times New Roman"/>
                <a:cs typeface="Times New Roman"/>
                <a:sym typeface="Times New Roman"/>
              </a:rPr>
              <a:t> </a:t>
            </a:r>
            <a:r>
              <a:rPr lang="en-US" sz="3200" b="1" dirty="0">
                <a:solidFill>
                  <a:schemeClr val="lt1"/>
                </a:solidFill>
                <a:latin typeface="Calibri" pitchFamily="34" charset="0"/>
                <a:ea typeface="Times New Roman"/>
                <a:cs typeface="Times New Roman"/>
                <a:sym typeface="Times New Roman"/>
              </a:rPr>
              <a:t>That May </a:t>
            </a:r>
          </a:p>
          <a:p>
            <a:pPr marL="0" marR="0" lvl="0" indent="0" algn="ctr" rtl="0">
              <a:spcBef>
                <a:spcPts val="0"/>
              </a:spcBef>
              <a:spcAft>
                <a:spcPts val="0"/>
              </a:spcAft>
              <a:buSzPct val="25000"/>
              <a:buNone/>
            </a:pPr>
            <a:r>
              <a:rPr lang="en-US" sz="3200" b="1" dirty="0">
                <a:solidFill>
                  <a:schemeClr val="lt1"/>
                </a:solidFill>
                <a:latin typeface="Calibri" pitchFamily="34" charset="0"/>
                <a:ea typeface="Times New Roman"/>
                <a:cs typeface="Times New Roman"/>
                <a:sym typeface="Times New Roman"/>
              </a:rPr>
              <a:t>Indicate Criminal Activities</a:t>
            </a:r>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344"/>
        <p:cNvGrpSpPr/>
        <p:nvPr/>
      </p:nvGrpSpPr>
      <p:grpSpPr>
        <a:xfrm>
          <a:off x="0" y="0"/>
          <a:ext cx="0" cy="0"/>
          <a:chOff x="0" y="0"/>
          <a:chExt cx="0" cy="0"/>
        </a:xfrm>
      </p:grpSpPr>
      <p:sp>
        <p:nvSpPr>
          <p:cNvPr id="345" name="Shape 345"/>
          <p:cNvSpPr txBox="1">
            <a:spLocks noGrp="1"/>
          </p:cNvSpPr>
          <p:nvPr>
            <p:ph type="title"/>
          </p:nvPr>
        </p:nvSpPr>
        <p:spPr>
          <a:prstGeom prst="rect">
            <a:avLst/>
          </a:prstGeom>
          <a:noFill/>
          <a:ln>
            <a:noFill/>
          </a:ln>
        </p:spPr>
        <p:txBody>
          <a:bodyPr lIns="0" tIns="45700" rIns="0" bIns="0" anchor="b" anchorCtr="0">
            <a:noAutofit/>
          </a:bodyPr>
          <a:lstStyle/>
          <a:p>
            <a:pPr marL="0" marR="0" lvl="0" indent="0" rtl="0">
              <a:spcBef>
                <a:spcPts val="0"/>
              </a:spcBef>
              <a:spcAft>
                <a:spcPts val="0"/>
              </a:spcAft>
              <a:buSzPct val="25000"/>
              <a:buNone/>
            </a:pPr>
            <a:r>
              <a:rPr lang="en-US" sz="3600" b="1" i="0" u="none" strike="noStrike" cap="none" dirty="0">
                <a:solidFill>
                  <a:srgbClr val="FF0000"/>
                </a:solidFill>
                <a:latin typeface="Calibri" pitchFamily="34" charset="0"/>
                <a:ea typeface="Times New Roman"/>
                <a:cs typeface="Times New Roman"/>
                <a:sym typeface="Times New Roman"/>
              </a:rPr>
              <a:t>“RED FLAGS”</a:t>
            </a:r>
            <a:r>
              <a:rPr lang="en-US" sz="3600" b="1" i="0" u="none" strike="noStrike" cap="none" dirty="0">
                <a:solidFill>
                  <a:schemeClr val="dk1"/>
                </a:solidFill>
                <a:latin typeface="Calibri" pitchFamily="34" charset="0"/>
                <a:ea typeface="Times New Roman"/>
                <a:cs typeface="Times New Roman"/>
                <a:sym typeface="Times New Roman"/>
              </a:rPr>
              <a:t> </a:t>
            </a:r>
            <a:r>
              <a:rPr lang="en-US" sz="3600" i="0" u="none" strike="noStrike" cap="none" dirty="0">
                <a:latin typeface="Calibri" pitchFamily="34" charset="0"/>
                <a:ea typeface="Times New Roman"/>
                <a:cs typeface="Times New Roman"/>
                <a:sym typeface="Times New Roman"/>
              </a:rPr>
              <a:t>That May Indicate Criminal Activities</a:t>
            </a:r>
          </a:p>
        </p:txBody>
      </p:sp>
      <p:sp>
        <p:nvSpPr>
          <p:cNvPr id="346" name="Shape 346"/>
          <p:cNvSpPr txBox="1">
            <a:spLocks noGrp="1"/>
          </p:cNvSpPr>
          <p:nvPr>
            <p:ph idx="1"/>
          </p:nvPr>
        </p:nvSpPr>
        <p:spPr>
          <a:xfrm>
            <a:off x="457200" y="2514600"/>
            <a:ext cx="8229600" cy="3809999"/>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SzPct val="95000"/>
              <a:buFont typeface="Noto Sans Symbols"/>
              <a:buChar char="●"/>
            </a:pPr>
            <a:r>
              <a:rPr lang="en-US" sz="2800" i="0" u="none" strike="noStrike" cap="none" dirty="0">
                <a:latin typeface="Arial"/>
                <a:ea typeface="Arial"/>
                <a:cs typeface="Arial"/>
                <a:sym typeface="Arial"/>
              </a:rPr>
              <a:t>Conflicting data</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2 sets of books</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2 sets of reports (better set sent to regulators)</a:t>
            </a:r>
          </a:p>
          <a:p>
            <a:pPr marL="273050" marR="0" lvl="0" indent="-273050" algn="l" rtl="0">
              <a:lnSpc>
                <a:spcPct val="90000"/>
              </a:lnSpc>
              <a:spcBef>
                <a:spcPts val="560"/>
              </a:spcBef>
              <a:spcAft>
                <a:spcPts val="0"/>
              </a:spcAft>
              <a:buSzPct val="95000"/>
              <a:buFont typeface="Noto Sans Symbols"/>
              <a:buNone/>
            </a:pPr>
            <a:endParaRPr sz="2800" i="0" u="none" strike="noStrike" cap="none" dirty="0">
              <a:latin typeface="Arial"/>
              <a:ea typeface="Arial"/>
              <a:cs typeface="Arial"/>
              <a:sym typeface="Arial"/>
            </a:endParaRPr>
          </a:p>
          <a:p>
            <a:pPr marL="273050" marR="0" lvl="0" indent="-273050" algn="l" rtl="0">
              <a:lnSpc>
                <a:spcPct val="90000"/>
              </a:lnSpc>
              <a:spcBef>
                <a:spcPts val="560"/>
              </a:spcBef>
              <a:spcAft>
                <a:spcPts val="0"/>
              </a:spcAft>
              <a:buSzPct val="95000"/>
              <a:buFont typeface="Noto Sans Symbols"/>
              <a:buChar char="●"/>
            </a:pPr>
            <a:r>
              <a:rPr lang="en-US" sz="2800" i="0" u="none" strike="noStrike" cap="none" dirty="0">
                <a:latin typeface="Arial"/>
                <a:ea typeface="Arial"/>
                <a:cs typeface="Arial"/>
                <a:sym typeface="Arial"/>
              </a:rPr>
              <a:t>Claim ignorance about requirements</a:t>
            </a:r>
          </a:p>
          <a:p>
            <a:pPr marL="639763" marR="0" lvl="1" indent="-246062" algn="l" rtl="0">
              <a:lnSpc>
                <a:spcPct val="90000"/>
              </a:lnSpc>
              <a:spcBef>
                <a:spcPts val="560"/>
              </a:spcBef>
              <a:spcAft>
                <a:spcPts val="0"/>
              </a:spcAft>
              <a:buClr>
                <a:schemeClr val="bg1"/>
              </a:buClr>
              <a:buSzPct val="85000"/>
              <a:buNone/>
            </a:pPr>
            <a:r>
              <a:rPr lang="en-US" sz="2800" i="0" u="none" strike="noStrike" cap="none" dirty="0">
                <a:latin typeface="Arial"/>
                <a:ea typeface="Arial"/>
                <a:cs typeface="Arial"/>
                <a:sym typeface="Arial"/>
              </a:rPr>
              <a:t>yet have prior enforcement history</a:t>
            </a:r>
          </a:p>
          <a:p>
            <a:pPr marL="273050" marR="0" lvl="0" indent="-273050" algn="l" rtl="0">
              <a:spcBef>
                <a:spcPts val="520"/>
              </a:spcBef>
              <a:spcAft>
                <a:spcPts val="0"/>
              </a:spcAft>
              <a:buClr>
                <a:srgbClr val="00B0F0"/>
              </a:buClr>
              <a:buSzPct val="95000"/>
              <a:buFont typeface="Noto Sans Symbols"/>
              <a:buNone/>
            </a:pPr>
            <a:endParaRPr sz="2600" i="0" u="none" strike="noStrike" cap="none" dirty="0">
              <a:solidFill>
                <a:schemeClr val="lt1"/>
              </a:solidFill>
              <a:latin typeface="Merriweather"/>
              <a:ea typeface="Merriweather"/>
              <a:cs typeface="Merriweather"/>
              <a:sym typeface="Merriweather"/>
            </a:endParaRPr>
          </a:p>
        </p:txBody>
      </p:sp>
      <p:sp>
        <p:nvSpPr>
          <p:cNvPr id="2" name="Slide Number Placeholder 1">
            <a:extLst>
              <a:ext uri="{FF2B5EF4-FFF2-40B4-BE49-F238E27FC236}">
                <a16:creationId xmlns:a16="http://schemas.microsoft.com/office/drawing/2014/main" id="{FB35645D-5A9A-40C9-B927-9CEA189E04D1}"/>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18</a:t>
            </a:fld>
            <a:endParaRPr lang="en-US" b="0" i="0" u="none" strike="noStrike" cap="none" dirty="0">
              <a:latin typeface="Arial"/>
              <a:ea typeface="Arial"/>
              <a:cs typeface="Arial"/>
              <a:sym typeface="Arial"/>
            </a:endParaRPr>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350"/>
        <p:cNvGrpSpPr/>
        <p:nvPr/>
      </p:nvGrpSpPr>
      <p:grpSpPr>
        <a:xfrm>
          <a:off x="0" y="0"/>
          <a:ext cx="0" cy="0"/>
          <a:chOff x="0" y="0"/>
          <a:chExt cx="0" cy="0"/>
        </a:xfrm>
      </p:grpSpPr>
      <p:sp>
        <p:nvSpPr>
          <p:cNvPr id="351" name="Shape 351"/>
          <p:cNvSpPr txBox="1">
            <a:spLocks noGrp="1"/>
          </p:cNvSpPr>
          <p:nvPr>
            <p:ph type="title"/>
          </p:nvPr>
        </p:nvSpPr>
        <p:spPr>
          <a:xfrm>
            <a:off x="609600" y="762000"/>
            <a:ext cx="8229600" cy="1657349"/>
          </a:xfrm>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r>
              <a:rPr lang="en-US" sz="3600" b="0" i="0" u="none" strike="noStrike" cap="none" dirty="0">
                <a:latin typeface="Arial"/>
                <a:ea typeface="Arial"/>
                <a:cs typeface="Arial"/>
                <a:sym typeface="Arial"/>
              </a:rPr>
              <a:t>All environmental laws and requirements are subject to criminal actions</a:t>
            </a:r>
          </a:p>
        </p:txBody>
      </p:sp>
      <p:sp>
        <p:nvSpPr>
          <p:cNvPr id="352" name="Shape 352"/>
          <p:cNvSpPr txBox="1">
            <a:spLocks noGrp="1"/>
          </p:cNvSpPr>
          <p:nvPr>
            <p:ph idx="1"/>
          </p:nvPr>
        </p:nvSpPr>
        <p:spPr>
          <a:xfrm>
            <a:off x="457200" y="2743200"/>
            <a:ext cx="8229600" cy="2133600"/>
          </a:xfrm>
          <a:prstGeom prst="rect">
            <a:avLst/>
          </a:prstGeom>
          <a:noFill/>
          <a:ln>
            <a:noFill/>
          </a:ln>
        </p:spPr>
        <p:txBody>
          <a:bodyPr lIns="91425" tIns="45700" rIns="91425" bIns="45700" anchor="t" anchorCtr="0">
            <a:noAutofit/>
          </a:bodyPr>
          <a:lstStyle/>
          <a:p>
            <a:pPr marL="273050" marR="0" lvl="0" indent="-273050" algn="l" rtl="0">
              <a:spcBef>
                <a:spcPts val="0"/>
              </a:spcBef>
              <a:spcAft>
                <a:spcPts val="0"/>
              </a:spcAft>
              <a:buClr>
                <a:srgbClr val="0BD0D9"/>
              </a:buClr>
              <a:buSzPct val="95000"/>
              <a:buFont typeface="Noto Sans Symbols"/>
              <a:buNone/>
            </a:pPr>
            <a:endParaRPr sz="3600" b="0" i="0" u="none" strike="noStrike" cap="none" dirty="0">
              <a:latin typeface="Merriweather"/>
              <a:ea typeface="Merriweather"/>
              <a:cs typeface="Merriweather"/>
              <a:sym typeface="Merriweather"/>
            </a:endParaRPr>
          </a:p>
          <a:p>
            <a:pPr marL="273050" marR="0" lvl="0" indent="-273050" algn="l" rtl="0">
              <a:spcBef>
                <a:spcPts val="720"/>
              </a:spcBef>
              <a:spcAft>
                <a:spcPts val="0"/>
              </a:spcAft>
              <a:buClr>
                <a:srgbClr val="0BD0D9"/>
              </a:buClr>
              <a:buSzPct val="25000"/>
              <a:buFont typeface="Noto Sans Symbols"/>
              <a:buNone/>
            </a:pPr>
            <a:r>
              <a:rPr lang="en-US" sz="3600" b="0" i="0" u="none" strike="noStrike" cap="none" dirty="0">
                <a:latin typeface="+mn-lt"/>
                <a:ea typeface="Merriweather"/>
                <a:cs typeface="Merriweather"/>
                <a:sym typeface="Merriweather"/>
              </a:rPr>
              <a:t>However, violations of other statutes can also be used in a criminal action</a:t>
            </a:r>
          </a:p>
        </p:txBody>
      </p:sp>
      <p:sp>
        <p:nvSpPr>
          <p:cNvPr id="2" name="Slide Number Placeholder 1">
            <a:extLst>
              <a:ext uri="{FF2B5EF4-FFF2-40B4-BE49-F238E27FC236}">
                <a16:creationId xmlns:a16="http://schemas.microsoft.com/office/drawing/2014/main" id="{FC30A03D-E38E-46B3-85A8-6BEA374FE7A2}"/>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19</a:t>
            </a:fld>
            <a:endParaRPr lang="en-US" b="0" i="0" u="none" strike="noStrike" cap="none" dirty="0">
              <a:latin typeface="Arial"/>
              <a:ea typeface="Arial"/>
              <a:cs typeface="Arial"/>
              <a:sym typeface="Arial"/>
            </a:endParaRPr>
          </a:p>
        </p:txBody>
      </p:sp>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25"/>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40A2C1-BA2D-42D9-8427-553AAE2DAE9D}"/>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2</a:t>
            </a:fld>
            <a:endParaRPr lang="en-US" b="0" i="0" u="none" strike="noStrike" cap="none" dirty="0">
              <a:latin typeface="Arial"/>
              <a:ea typeface="Arial"/>
              <a:cs typeface="Arial"/>
              <a:sym typeface="Arial"/>
            </a:endParaRPr>
          </a:p>
        </p:txBody>
      </p:sp>
      <p:sp>
        <p:nvSpPr>
          <p:cNvPr id="126" name="Shape 126"/>
          <p:cNvSpPr txBox="1">
            <a:spLocks noGrp="1"/>
          </p:cNvSpPr>
          <p:nvPr>
            <p:ph type="title" idx="4294967295"/>
          </p:nvPr>
        </p:nvSpPr>
        <p:spPr>
          <a:xfrm>
            <a:off x="0" y="228600"/>
            <a:ext cx="7772400" cy="838200"/>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5000" b="0" i="0" u="none" strike="noStrike" cap="none" dirty="0">
                <a:latin typeface="Calibri"/>
                <a:ea typeface="Calibri"/>
                <a:cs typeface="Calibri"/>
                <a:sym typeface="Calibri"/>
              </a:rPr>
              <a:t>Group Exercise</a:t>
            </a:r>
          </a:p>
        </p:txBody>
      </p:sp>
      <p:sp>
        <p:nvSpPr>
          <p:cNvPr id="127" name="Shape 127"/>
          <p:cNvSpPr txBox="1">
            <a:spLocks noGrp="1"/>
          </p:cNvSpPr>
          <p:nvPr>
            <p:ph type="body" idx="4294967295"/>
          </p:nvPr>
        </p:nvSpPr>
        <p:spPr>
          <a:xfrm>
            <a:off x="0" y="1143000"/>
            <a:ext cx="8763000" cy="5181600"/>
          </a:xfrm>
          <a:prstGeom prst="rect">
            <a:avLst/>
          </a:prstGeom>
          <a:noFill/>
          <a:ln>
            <a:noFill/>
          </a:ln>
        </p:spPr>
        <p:txBody>
          <a:bodyPr lIns="91425" tIns="45700" rIns="91425" bIns="45700" anchor="t" anchorCtr="0">
            <a:noAutofit/>
          </a:bodyPr>
          <a:lstStyle/>
          <a:p>
            <a:pPr marL="273050" marR="0" lvl="0" indent="-273050" algn="l" rtl="0">
              <a:spcBef>
                <a:spcPts val="0"/>
              </a:spcBef>
              <a:spcAft>
                <a:spcPts val="0"/>
              </a:spcAft>
              <a:buClr>
                <a:srgbClr val="0BD0D9"/>
              </a:buClr>
              <a:buSzPct val="95000"/>
              <a:buNone/>
            </a:pPr>
            <a:r>
              <a:rPr lang="en-US" sz="2800" b="1" i="0" u="none" strike="noStrike" cap="none" dirty="0">
                <a:latin typeface="Arial"/>
                <a:ea typeface="Arial"/>
                <a:cs typeface="Arial"/>
                <a:sym typeface="Arial"/>
              </a:rPr>
              <a:t>Break up into groups</a:t>
            </a:r>
          </a:p>
          <a:p>
            <a:pPr marL="273050" marR="0" lvl="0" indent="-273050" algn="l" rtl="0">
              <a:spcBef>
                <a:spcPts val="0"/>
              </a:spcBef>
              <a:spcAft>
                <a:spcPts val="0"/>
              </a:spcAft>
              <a:buClr>
                <a:srgbClr val="0BD0D9"/>
              </a:buClr>
              <a:buSzPct val="95000"/>
              <a:buNone/>
            </a:pPr>
            <a:endParaRPr lang="en-US" sz="2800" b="0" i="0" u="none" strike="noStrike" cap="none" dirty="0">
              <a:latin typeface="Arial"/>
              <a:ea typeface="Arial"/>
              <a:cs typeface="Arial"/>
              <a:sym typeface="Arial"/>
            </a:endParaRPr>
          </a:p>
          <a:p>
            <a:pPr marL="639763" marR="0" lvl="1" indent="-246062" algn="l" rtl="0">
              <a:spcBef>
                <a:spcPts val="560"/>
              </a:spcBef>
              <a:spcAft>
                <a:spcPts val="0"/>
              </a:spcAft>
              <a:buClr>
                <a:schemeClr val="accent1"/>
              </a:buClr>
              <a:buSzPct val="85000"/>
              <a:buNone/>
            </a:pPr>
            <a:r>
              <a:rPr lang="en-US" sz="2800" b="1" i="0" strike="noStrike" cap="none" dirty="0">
                <a:latin typeface="Arial"/>
                <a:ea typeface="Arial"/>
                <a:cs typeface="Arial"/>
                <a:sym typeface="Arial"/>
              </a:rPr>
              <a:t>Group 1</a:t>
            </a:r>
            <a:r>
              <a:rPr lang="en-US" sz="2800" b="0" i="0" strike="noStrike" cap="none" dirty="0">
                <a:latin typeface="Arial"/>
                <a:ea typeface="Arial"/>
                <a:cs typeface="Arial"/>
                <a:sym typeface="Arial"/>
              </a:rPr>
              <a:t> : Inspection Horror or Success Stories</a:t>
            </a:r>
          </a:p>
          <a:p>
            <a:pPr marL="639763" marR="0" lvl="1" indent="-246062" algn="l" rtl="0">
              <a:spcBef>
                <a:spcPts val="560"/>
              </a:spcBef>
              <a:spcAft>
                <a:spcPts val="0"/>
              </a:spcAft>
              <a:buClr>
                <a:schemeClr val="accent1"/>
              </a:buClr>
              <a:buSzPct val="85000"/>
              <a:buNone/>
            </a:pPr>
            <a:r>
              <a:rPr lang="en-US" sz="2800" b="1" i="0" strike="noStrike" cap="none" dirty="0">
                <a:latin typeface="Arial"/>
                <a:ea typeface="Arial"/>
                <a:cs typeface="Arial"/>
                <a:sym typeface="Arial"/>
              </a:rPr>
              <a:t>Group 2</a:t>
            </a:r>
            <a:r>
              <a:rPr lang="en-US" sz="2800" b="0" i="0" strike="noStrike" cap="none" dirty="0">
                <a:latin typeface="Arial"/>
                <a:ea typeface="Arial"/>
                <a:cs typeface="Arial"/>
                <a:sym typeface="Arial"/>
              </a:rPr>
              <a:t> : </a:t>
            </a:r>
            <a:r>
              <a:rPr lang="en-US" sz="2800" dirty="0">
                <a:solidFill>
                  <a:schemeClr val="tx1"/>
                </a:solidFill>
                <a:latin typeface="Arial"/>
                <a:ea typeface="Arial"/>
                <a:cs typeface="Arial"/>
                <a:sym typeface="Arial"/>
              </a:rPr>
              <a:t>Impact of COVD 19 on Inspections</a:t>
            </a:r>
            <a:endParaRPr lang="en-US" sz="2800" i="0" strike="noStrike" cap="none" dirty="0">
              <a:solidFill>
                <a:schemeClr val="tx1"/>
              </a:solidFill>
              <a:latin typeface="Arial"/>
              <a:ea typeface="Arial"/>
              <a:cs typeface="Arial"/>
              <a:sym typeface="Arial"/>
            </a:endParaRPr>
          </a:p>
          <a:p>
            <a:pPr marL="639763" marR="0" lvl="1" indent="-246062" algn="l" rtl="0">
              <a:spcBef>
                <a:spcPts val="560"/>
              </a:spcBef>
              <a:spcAft>
                <a:spcPts val="0"/>
              </a:spcAft>
              <a:buClr>
                <a:schemeClr val="accent1"/>
              </a:buClr>
              <a:buSzPct val="85000"/>
              <a:buNone/>
            </a:pPr>
            <a:r>
              <a:rPr lang="en-US" sz="2800" i="0" strike="noStrike" cap="none" dirty="0">
                <a:solidFill>
                  <a:schemeClr val="tx1"/>
                </a:solidFill>
                <a:latin typeface="Arial"/>
                <a:ea typeface="Arial"/>
                <a:cs typeface="Arial"/>
                <a:sym typeface="Arial"/>
              </a:rPr>
              <a:t>Group 3 : </a:t>
            </a:r>
            <a:r>
              <a:rPr lang="en-US" sz="2800" dirty="0">
                <a:solidFill>
                  <a:schemeClr val="tx1"/>
                </a:solidFill>
                <a:latin typeface="Arial"/>
                <a:ea typeface="Arial"/>
                <a:cs typeface="Arial"/>
                <a:sym typeface="Arial"/>
              </a:rPr>
              <a:t>New Technology for Inspections</a:t>
            </a:r>
            <a:endParaRPr lang="en-US" sz="2800" i="0" strike="noStrike" cap="none" dirty="0">
              <a:solidFill>
                <a:schemeClr val="tx1"/>
              </a:solidFill>
              <a:latin typeface="Arial"/>
              <a:ea typeface="Arial"/>
              <a:cs typeface="Arial"/>
              <a:sym typeface="Arial"/>
            </a:endParaRPr>
          </a:p>
          <a:p>
            <a:pPr marL="639763" marR="0" lvl="1" indent="-246062" algn="l" rtl="0">
              <a:spcBef>
                <a:spcPts val="560"/>
              </a:spcBef>
              <a:spcAft>
                <a:spcPts val="0"/>
              </a:spcAft>
              <a:buClr>
                <a:schemeClr val="accent1"/>
              </a:buClr>
              <a:buSzPct val="85000"/>
              <a:buNone/>
            </a:pPr>
            <a:r>
              <a:rPr lang="en-US" sz="2800" i="0" strike="noStrike" cap="none" dirty="0">
                <a:solidFill>
                  <a:schemeClr val="tx1"/>
                </a:solidFill>
                <a:latin typeface="Arial"/>
                <a:ea typeface="Arial"/>
                <a:cs typeface="Arial"/>
                <a:sym typeface="Arial"/>
              </a:rPr>
              <a:t>Group 4:  Juggling numerous responsibilities</a:t>
            </a:r>
          </a:p>
          <a:p>
            <a:pPr marL="639763" marR="0" lvl="1" indent="-246062" algn="l" rtl="0">
              <a:spcBef>
                <a:spcPts val="560"/>
              </a:spcBef>
              <a:spcAft>
                <a:spcPts val="0"/>
              </a:spcAft>
              <a:buClr>
                <a:schemeClr val="accent1"/>
              </a:buClr>
              <a:buSzPct val="85000"/>
              <a:buNone/>
            </a:pPr>
            <a:r>
              <a:rPr lang="en-US" sz="2800" dirty="0">
                <a:solidFill>
                  <a:schemeClr val="tx1"/>
                </a:solidFill>
                <a:latin typeface="Arial"/>
                <a:ea typeface="Arial"/>
                <a:cs typeface="Arial"/>
                <a:sym typeface="Arial"/>
              </a:rPr>
              <a:t>Group 5:  Virtual Inspections</a:t>
            </a:r>
            <a:endParaRPr lang="en-US" sz="2800" i="0" u="none" strike="noStrike" cap="none" dirty="0">
              <a:solidFill>
                <a:schemeClr val="tx1"/>
              </a:solidFill>
              <a:latin typeface="Arial"/>
              <a:ea typeface="Arial"/>
              <a:cs typeface="Arial"/>
              <a:sym typeface="Arial"/>
            </a:endParaRPr>
          </a:p>
          <a:p>
            <a:pPr marL="639763" marR="0" lvl="1" indent="-246062" algn="l" rtl="0">
              <a:spcBef>
                <a:spcPts val="560"/>
              </a:spcBef>
              <a:spcAft>
                <a:spcPts val="0"/>
              </a:spcAft>
              <a:buClr>
                <a:schemeClr val="accent1"/>
              </a:buClr>
              <a:buSzPct val="85000"/>
              <a:buNone/>
            </a:pPr>
            <a:endParaRPr lang="en-US" sz="2800" b="0" i="0" u="none" strike="noStrike" cap="none" dirty="0">
              <a:latin typeface="Arial"/>
              <a:ea typeface="Arial"/>
              <a:cs typeface="Arial"/>
              <a:sym typeface="Arial"/>
            </a:endParaRPr>
          </a:p>
          <a:p>
            <a:pPr marL="273050" marR="0" lvl="0" indent="-273050" algn="l" rtl="0">
              <a:spcBef>
                <a:spcPts val="560"/>
              </a:spcBef>
              <a:spcAft>
                <a:spcPts val="0"/>
              </a:spcAft>
              <a:buClr>
                <a:srgbClr val="0BD0D9"/>
              </a:buClr>
              <a:buSzPct val="95000"/>
              <a:buNone/>
            </a:pPr>
            <a:r>
              <a:rPr lang="en-US" sz="2800" b="0" i="0" u="none" strike="noStrike" cap="none" dirty="0">
                <a:latin typeface="Arial"/>
                <a:ea typeface="Arial"/>
                <a:cs typeface="Arial"/>
                <a:sym typeface="Arial"/>
              </a:rPr>
              <a:t>Spend 30 min. in discussion groups</a:t>
            </a:r>
          </a:p>
          <a:p>
            <a:pPr marL="273050" marR="0" lvl="0" indent="-273050" algn="l" rtl="0">
              <a:spcBef>
                <a:spcPts val="560"/>
              </a:spcBef>
              <a:spcAft>
                <a:spcPts val="0"/>
              </a:spcAft>
              <a:buClr>
                <a:srgbClr val="0BD0D9"/>
              </a:buClr>
              <a:buSzPct val="95000"/>
              <a:buNone/>
            </a:pPr>
            <a:r>
              <a:rPr lang="en-US" sz="2800" b="0" i="0" u="none" strike="noStrike" cap="none" dirty="0">
                <a:latin typeface="Arial"/>
                <a:ea typeface="Arial"/>
                <a:cs typeface="Arial"/>
                <a:sym typeface="Arial"/>
              </a:rPr>
              <a:t>Reconvene and discuss each group’s report</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357"/>
        <p:cNvGrpSpPr/>
        <p:nvPr/>
      </p:nvGrpSpPr>
      <p:grpSpPr>
        <a:xfrm>
          <a:off x="0" y="0"/>
          <a:ext cx="0" cy="0"/>
          <a:chOff x="0" y="0"/>
          <a:chExt cx="0" cy="0"/>
        </a:xfrm>
      </p:grpSpPr>
      <p:sp>
        <p:nvSpPr>
          <p:cNvPr id="358" name="Shape 358"/>
          <p:cNvSpPr txBox="1">
            <a:spLocks noGrp="1"/>
          </p:cNvSpPr>
          <p:nvPr>
            <p:ph type="title"/>
          </p:nvPr>
        </p:nvSpPr>
        <p:spPr>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359" name="Shape 359"/>
          <p:cNvSpPr txBox="1">
            <a:spLocks noGrp="1"/>
          </p:cNvSpPr>
          <p:nvPr>
            <p:ph sz="half" idx="1"/>
          </p:nvPr>
        </p:nvSpPr>
        <p:spPr>
          <a:xfrm>
            <a:off x="704398" y="2209801"/>
            <a:ext cx="3733800" cy="3124199"/>
          </a:xfrm>
          <a:prstGeom prst="rect">
            <a:avLst/>
          </a:prstGeom>
          <a:noFill/>
          <a:ln>
            <a:noFill/>
          </a:ln>
        </p:spPr>
        <p:txBody>
          <a:bodyPr lIns="91425" tIns="45700" rIns="91425" bIns="45700" anchor="t" anchorCtr="0">
            <a:noAutofit/>
          </a:bodyPr>
          <a:lstStyle/>
          <a:p>
            <a:pPr marL="548640" marR="0" lvl="0" indent="-421640" algn="l" rtl="0">
              <a:lnSpc>
                <a:spcPct val="90000"/>
              </a:lnSpc>
              <a:spcBef>
                <a:spcPts val="0"/>
              </a:spcBef>
              <a:spcAft>
                <a:spcPts val="0"/>
              </a:spcAft>
              <a:buClr>
                <a:schemeClr val="bg1"/>
              </a:buClr>
              <a:buSzPct val="150000"/>
              <a:buFont typeface="Arial"/>
              <a:buChar char="•"/>
            </a:pPr>
            <a:r>
              <a:rPr lang="en-US" sz="2800" b="1" i="0" u="none" strike="noStrike" cap="none" dirty="0">
                <a:latin typeface="Arial"/>
                <a:ea typeface="Arial"/>
                <a:cs typeface="Arial"/>
                <a:sym typeface="Arial"/>
              </a:rPr>
              <a:t>False Statements</a:t>
            </a:r>
          </a:p>
          <a:p>
            <a:pPr marL="868680" marR="0" lvl="1" indent="-284480" algn="l" rtl="0">
              <a:lnSpc>
                <a:spcPct val="90000"/>
              </a:lnSpc>
              <a:spcBef>
                <a:spcPts val="560"/>
              </a:spcBef>
              <a:spcAft>
                <a:spcPts val="0"/>
              </a:spcAft>
              <a:buClr>
                <a:schemeClr val="bg1"/>
              </a:buClr>
              <a:buSzPct val="150000"/>
              <a:buFont typeface="Arial"/>
              <a:buChar char="•"/>
            </a:pPr>
            <a:r>
              <a:rPr lang="en-US" sz="2800" i="0" u="none" strike="noStrike" cap="none" dirty="0">
                <a:latin typeface="Arial"/>
                <a:ea typeface="Arial"/>
                <a:cs typeface="Arial"/>
                <a:sym typeface="Arial"/>
              </a:rPr>
              <a:t>Lying to agents</a:t>
            </a:r>
          </a:p>
          <a:p>
            <a:pPr marL="868680" marR="0" lvl="1" indent="-284480" algn="l" rtl="0">
              <a:lnSpc>
                <a:spcPct val="90000"/>
              </a:lnSpc>
              <a:spcBef>
                <a:spcPts val="560"/>
              </a:spcBef>
              <a:spcAft>
                <a:spcPts val="0"/>
              </a:spcAft>
              <a:buClr>
                <a:schemeClr val="bg1"/>
              </a:buClr>
              <a:buSzPct val="150000"/>
              <a:buFont typeface="Arial"/>
              <a:buChar char="•"/>
            </a:pPr>
            <a:r>
              <a:rPr lang="en-US" sz="2800" i="0" u="none" strike="noStrike" cap="none" dirty="0">
                <a:latin typeface="Arial"/>
                <a:ea typeface="Arial"/>
                <a:cs typeface="Arial"/>
                <a:sym typeface="Arial"/>
              </a:rPr>
              <a:t>False submissions</a:t>
            </a:r>
          </a:p>
          <a:p>
            <a:pPr marL="548640" marR="0" lvl="0" indent="-421640" algn="l" rtl="0">
              <a:lnSpc>
                <a:spcPct val="90000"/>
              </a:lnSpc>
              <a:spcBef>
                <a:spcPts val="560"/>
              </a:spcBef>
              <a:spcAft>
                <a:spcPts val="0"/>
              </a:spcAft>
              <a:buClr>
                <a:schemeClr val="bg1"/>
              </a:buClr>
              <a:buSzPct val="150000"/>
              <a:buFont typeface="Arial"/>
              <a:buChar char="•"/>
            </a:pPr>
            <a:r>
              <a:rPr lang="en-US" sz="2800" b="1" i="0" u="none" strike="noStrike" cap="none" dirty="0">
                <a:latin typeface="Arial"/>
                <a:ea typeface="Arial"/>
                <a:cs typeface="Arial"/>
                <a:sym typeface="Arial"/>
              </a:rPr>
              <a:t>Mail Fraud</a:t>
            </a:r>
          </a:p>
          <a:p>
            <a:pPr marL="548640" marR="0" lvl="0" indent="-421640" algn="l" rtl="0">
              <a:lnSpc>
                <a:spcPct val="90000"/>
              </a:lnSpc>
              <a:spcBef>
                <a:spcPts val="560"/>
              </a:spcBef>
              <a:spcAft>
                <a:spcPts val="0"/>
              </a:spcAft>
              <a:buClr>
                <a:schemeClr val="bg1"/>
              </a:buClr>
              <a:buSzPct val="150000"/>
              <a:buFont typeface="Arial"/>
              <a:buChar char="•"/>
            </a:pPr>
            <a:r>
              <a:rPr lang="en-US" sz="2800" b="1" i="0" u="none" strike="noStrike" cap="none" dirty="0">
                <a:latin typeface="Arial"/>
                <a:ea typeface="Arial"/>
                <a:cs typeface="Arial"/>
                <a:sym typeface="Arial"/>
              </a:rPr>
              <a:t>Wire Fraud</a:t>
            </a:r>
          </a:p>
          <a:p>
            <a:pPr marL="548640" marR="0" lvl="0" indent="-421640" algn="l" rtl="0">
              <a:lnSpc>
                <a:spcPct val="90000"/>
              </a:lnSpc>
              <a:spcBef>
                <a:spcPts val="560"/>
              </a:spcBef>
              <a:spcAft>
                <a:spcPts val="0"/>
              </a:spcAft>
              <a:buClr>
                <a:srgbClr val="00B0F0"/>
              </a:buClr>
              <a:buSzPct val="150000"/>
              <a:buFont typeface="Noto Sans Symbols"/>
              <a:buNone/>
            </a:pPr>
            <a:endParaRPr sz="2800" b="0" i="0" u="none" strike="noStrike" cap="none" dirty="0">
              <a:latin typeface="Arial"/>
              <a:ea typeface="Arial"/>
              <a:cs typeface="Arial"/>
              <a:sym typeface="Arial"/>
            </a:endParaRPr>
          </a:p>
          <a:p>
            <a:pPr marL="548640" marR="0" lvl="0" indent="-421640" algn="l" rtl="0">
              <a:lnSpc>
                <a:spcPct val="90000"/>
              </a:lnSpc>
              <a:spcBef>
                <a:spcPts val="560"/>
              </a:spcBef>
              <a:spcAft>
                <a:spcPts val="0"/>
              </a:spcAft>
              <a:buClr>
                <a:srgbClr val="F9F9F9"/>
              </a:buClr>
              <a:buSzPct val="95000"/>
              <a:buFont typeface="Noto Sans Symbols"/>
              <a:buNone/>
            </a:pPr>
            <a:endParaRPr sz="2800" b="0" i="0" u="none" strike="noStrike" cap="none" dirty="0">
              <a:solidFill>
                <a:schemeClr val="lt1"/>
              </a:solidFill>
              <a:latin typeface="Arial"/>
              <a:ea typeface="Arial"/>
              <a:cs typeface="Arial"/>
              <a:sym typeface="Arial"/>
            </a:endParaRPr>
          </a:p>
        </p:txBody>
      </p:sp>
      <p:sp>
        <p:nvSpPr>
          <p:cNvPr id="360" name="Shape 360"/>
          <p:cNvSpPr txBox="1">
            <a:spLocks noGrp="1"/>
          </p:cNvSpPr>
          <p:nvPr>
            <p:ph sz="half" idx="2"/>
          </p:nvPr>
        </p:nvSpPr>
        <p:spPr>
          <a:xfrm>
            <a:off x="4876800" y="2133600"/>
            <a:ext cx="3809999" cy="3124199"/>
          </a:xfrm>
          <a:prstGeom prst="rect">
            <a:avLst/>
          </a:prstGeom>
          <a:noFill/>
          <a:ln>
            <a:noFill/>
          </a:ln>
        </p:spPr>
        <p:txBody>
          <a:bodyPr lIns="91425" tIns="45700" rIns="91425" bIns="45700" anchor="t" anchorCtr="0">
            <a:noAutofit/>
          </a:bodyPr>
          <a:lstStyle/>
          <a:p>
            <a:pPr marL="812800" lvl="2" indent="0">
              <a:spcBef>
                <a:spcPts val="0"/>
              </a:spcBef>
              <a:buClr>
                <a:schemeClr val="bg1"/>
              </a:buClr>
              <a:buSzPct val="150000"/>
              <a:buNone/>
            </a:pPr>
            <a:r>
              <a:rPr lang="en-US" sz="2800" b="1" i="0" u="none" strike="noStrike" cap="none" dirty="0">
                <a:latin typeface="Arial"/>
                <a:ea typeface="Arial"/>
                <a:cs typeface="Arial"/>
                <a:sym typeface="Arial"/>
              </a:rPr>
              <a:t>Conspiracy</a:t>
            </a:r>
          </a:p>
          <a:p>
            <a:pPr marL="547688" marR="0" lvl="0" indent="-420688" algn="l" rtl="0">
              <a:lnSpc>
                <a:spcPct val="90000"/>
              </a:lnSpc>
              <a:spcBef>
                <a:spcPts val="560"/>
              </a:spcBef>
              <a:spcAft>
                <a:spcPts val="0"/>
              </a:spcAft>
              <a:buClr>
                <a:schemeClr val="bg1"/>
              </a:buClr>
              <a:buSzPct val="150000"/>
              <a:buFont typeface="Arial"/>
              <a:buChar char="•"/>
            </a:pPr>
            <a:r>
              <a:rPr lang="en-US" sz="2800" b="1" i="0" u="none" strike="noStrike" cap="none" dirty="0">
                <a:latin typeface="Arial"/>
                <a:ea typeface="Arial"/>
                <a:cs typeface="Arial"/>
                <a:sym typeface="Arial"/>
              </a:rPr>
              <a:t>Obstruction of Justice</a:t>
            </a:r>
          </a:p>
          <a:p>
            <a:pPr marL="868363" marR="0" lvl="1" indent="-284163" algn="l" rtl="0">
              <a:lnSpc>
                <a:spcPct val="90000"/>
              </a:lnSpc>
              <a:spcBef>
                <a:spcPts val="560"/>
              </a:spcBef>
              <a:spcAft>
                <a:spcPts val="0"/>
              </a:spcAft>
              <a:buClr>
                <a:schemeClr val="bg1"/>
              </a:buClr>
              <a:buSzPct val="150000"/>
              <a:buFont typeface="Arial"/>
              <a:buChar char="•"/>
            </a:pPr>
            <a:r>
              <a:rPr lang="en-US" sz="2800" i="0" u="none" strike="noStrike" cap="none" dirty="0">
                <a:latin typeface="Arial"/>
                <a:ea typeface="Arial"/>
                <a:cs typeface="Arial"/>
                <a:sym typeface="Arial"/>
              </a:rPr>
              <a:t>Evidence Destruction</a:t>
            </a:r>
          </a:p>
          <a:p>
            <a:pPr marL="547688" marR="0" lvl="0" indent="-420688" algn="l" rtl="0">
              <a:lnSpc>
                <a:spcPct val="90000"/>
              </a:lnSpc>
              <a:spcBef>
                <a:spcPts val="560"/>
              </a:spcBef>
              <a:spcAft>
                <a:spcPts val="0"/>
              </a:spcAft>
              <a:buClr>
                <a:schemeClr val="bg1"/>
              </a:buClr>
              <a:buSzPct val="150000"/>
              <a:buFont typeface="Arial"/>
              <a:buChar char="•"/>
            </a:pPr>
            <a:r>
              <a:rPr lang="en-US" sz="2800" b="1" i="0" u="none" strike="noStrike" cap="none" dirty="0">
                <a:latin typeface="Arial"/>
                <a:ea typeface="Arial"/>
                <a:cs typeface="Arial"/>
                <a:sym typeface="Arial"/>
              </a:rPr>
              <a:t>RICO</a:t>
            </a:r>
          </a:p>
          <a:p>
            <a:pPr marL="547688" marR="0" lvl="0" indent="-420688" algn="l" rtl="0">
              <a:lnSpc>
                <a:spcPct val="90000"/>
              </a:lnSpc>
              <a:spcBef>
                <a:spcPts val="520"/>
              </a:spcBef>
              <a:spcAft>
                <a:spcPts val="0"/>
              </a:spcAft>
              <a:buClr>
                <a:srgbClr val="00B0F0"/>
              </a:buClr>
              <a:buSzPct val="150000"/>
              <a:buFont typeface="Arial"/>
              <a:buNone/>
            </a:pPr>
            <a:endParaRPr sz="2600" b="0" i="0" u="none" strike="noStrike" cap="none" dirty="0">
              <a:solidFill>
                <a:schemeClr val="dk1"/>
              </a:solidFill>
              <a:latin typeface="Merriweather"/>
              <a:ea typeface="Merriweather"/>
              <a:cs typeface="Merriweather"/>
              <a:sym typeface="Merriweather"/>
            </a:endParaRPr>
          </a:p>
        </p:txBody>
      </p:sp>
      <p:sp>
        <p:nvSpPr>
          <p:cNvPr id="2" name="Slide Number Placeholder 1">
            <a:extLst>
              <a:ext uri="{FF2B5EF4-FFF2-40B4-BE49-F238E27FC236}">
                <a16:creationId xmlns:a16="http://schemas.microsoft.com/office/drawing/2014/main" id="{926ECFA5-24BA-4038-B38C-8D3A5EC76CB4}"/>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smtClean="0">
                <a:latin typeface="Arial"/>
                <a:ea typeface="Arial"/>
                <a:cs typeface="Arial"/>
                <a:sym typeface="Arial"/>
              </a:rPr>
              <a:pPr marL="0" marR="0" lvl="0" indent="0" algn="r" rtl="0">
                <a:spcBef>
                  <a:spcPts val="0"/>
                </a:spcBef>
                <a:spcAft>
                  <a:spcPts val="0"/>
                </a:spcAft>
                <a:buSzPct val="25000"/>
                <a:buNone/>
              </a:pPr>
              <a:t>20</a:t>
            </a:fld>
            <a:endParaRPr lang="en-US" dirty="0">
              <a:latin typeface="Arial"/>
              <a:ea typeface="Arial"/>
              <a:cs typeface="Arial"/>
              <a:sym typeface="Arial"/>
            </a:endParaRPr>
          </a:p>
        </p:txBody>
      </p:sp>
      <p:sp>
        <p:nvSpPr>
          <p:cNvPr id="361" name="Shape 361"/>
          <p:cNvSpPr txBox="1"/>
          <p:nvPr/>
        </p:nvSpPr>
        <p:spPr>
          <a:xfrm>
            <a:off x="0" y="685800"/>
            <a:ext cx="9144000" cy="64611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dirty="0">
                <a:latin typeface="Calibri" pitchFamily="34" charset="0"/>
                <a:ea typeface="Times New Roman"/>
                <a:cs typeface="Times New Roman"/>
                <a:sym typeface="Times New Roman"/>
              </a:rPr>
              <a:t>Federal Title 18 USC Offenses </a:t>
            </a:r>
          </a:p>
        </p:txBody>
      </p:sp>
      <p:sp>
        <p:nvSpPr>
          <p:cNvPr id="6" name="TextBox 5"/>
          <p:cNvSpPr txBox="1"/>
          <p:nvPr/>
        </p:nvSpPr>
        <p:spPr>
          <a:xfrm>
            <a:off x="685800" y="5334000"/>
            <a:ext cx="7494359" cy="584775"/>
          </a:xfrm>
          <a:prstGeom prst="rect">
            <a:avLst/>
          </a:prstGeom>
          <a:noFill/>
        </p:spPr>
        <p:txBody>
          <a:bodyPr wrap="none" rtlCol="0">
            <a:spAutoFit/>
          </a:bodyPr>
          <a:lstStyle/>
          <a:p>
            <a:r>
              <a:rPr lang="en-US" sz="3200" dirty="0">
                <a:solidFill>
                  <a:schemeClr val="bg1"/>
                </a:solidFill>
              </a:rPr>
              <a:t>Many state have state equivalent crimes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366"/>
        <p:cNvGrpSpPr/>
        <p:nvPr/>
      </p:nvGrpSpPr>
      <p:grpSpPr>
        <a:xfrm>
          <a:off x="0" y="0"/>
          <a:ext cx="0" cy="0"/>
          <a:chOff x="0" y="0"/>
          <a:chExt cx="0" cy="0"/>
        </a:xfrm>
      </p:grpSpPr>
      <p:sp>
        <p:nvSpPr>
          <p:cNvPr id="367" name="Shape 367"/>
          <p:cNvSpPr txBox="1">
            <a:spLocks noGrp="1"/>
          </p:cNvSpPr>
          <p:nvPr>
            <p:ph type="title"/>
          </p:nvPr>
        </p:nvSpPr>
        <p:spPr>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368" name="Shape 368"/>
          <p:cNvSpPr txBox="1">
            <a:spLocks noGrp="1"/>
          </p:cNvSpPr>
          <p:nvPr>
            <p:ph idx="1"/>
          </p:nvPr>
        </p:nvSpPr>
        <p:spPr>
          <a:xfrm>
            <a:off x="1525380" y="1828800"/>
            <a:ext cx="6324600" cy="3098801"/>
          </a:xfrm>
          <a:prstGeom prst="rect">
            <a:avLst/>
          </a:prstGeom>
          <a:noFill/>
          <a:ln>
            <a:noFill/>
          </a:ln>
        </p:spPr>
        <p:txBody>
          <a:bodyPr lIns="91425" tIns="45700" rIns="91425" bIns="45700" anchor="t" anchorCtr="0">
            <a:noAutofit/>
          </a:bodyPr>
          <a:lstStyle/>
          <a:p>
            <a:pPr marL="273050" marR="0" lvl="0" indent="-273050" algn="l" rtl="0">
              <a:spcBef>
                <a:spcPts val="0"/>
              </a:spcBef>
              <a:spcAft>
                <a:spcPts val="0"/>
              </a:spcAft>
              <a:buSzPct val="95000"/>
              <a:buFont typeface="Noto Sans Symbols"/>
              <a:buChar char="●"/>
            </a:pPr>
            <a:r>
              <a:rPr lang="en-US" sz="2600" i="0" u="none" strike="noStrike" cap="none" dirty="0">
                <a:latin typeface="+mn-lt"/>
                <a:ea typeface="Merriweather"/>
                <a:cs typeface="Merriweather"/>
                <a:sym typeface="Merriweather"/>
              </a:rPr>
              <a:t>Disgruntled employees</a:t>
            </a:r>
          </a:p>
          <a:p>
            <a:pPr marL="273050" marR="0" lvl="0" indent="-273050" algn="l" rtl="0">
              <a:spcBef>
                <a:spcPts val="520"/>
              </a:spcBef>
              <a:spcAft>
                <a:spcPts val="0"/>
              </a:spcAft>
              <a:buSzPct val="95000"/>
              <a:buFont typeface="Noto Sans Symbols"/>
              <a:buChar char="●"/>
            </a:pPr>
            <a:r>
              <a:rPr lang="en-US" sz="2600" i="0" u="none" strike="noStrike" cap="none" dirty="0">
                <a:latin typeface="+mn-lt"/>
                <a:ea typeface="Merriweather"/>
                <a:cs typeface="Merriweather"/>
                <a:sym typeface="Merriweather"/>
              </a:rPr>
              <a:t>Citizen complaints</a:t>
            </a:r>
          </a:p>
          <a:p>
            <a:pPr marL="273050" marR="0" lvl="0" indent="-273050" algn="l" rtl="0">
              <a:spcBef>
                <a:spcPts val="520"/>
              </a:spcBef>
              <a:spcAft>
                <a:spcPts val="0"/>
              </a:spcAft>
              <a:buSzPct val="95000"/>
              <a:buFont typeface="Noto Sans Symbols"/>
              <a:buChar char="●"/>
            </a:pPr>
            <a:r>
              <a:rPr lang="en-US" sz="2600" i="0" u="none" strike="noStrike" cap="none" dirty="0">
                <a:latin typeface="+mn-lt"/>
                <a:ea typeface="Merriweather"/>
                <a:cs typeface="Merriweather"/>
                <a:sym typeface="Merriweather"/>
              </a:rPr>
              <a:t>Fed/state EPA civil personnel</a:t>
            </a:r>
          </a:p>
          <a:p>
            <a:pPr marL="273050" marR="0" lvl="0" indent="-273050" algn="l" rtl="0">
              <a:spcBef>
                <a:spcPts val="520"/>
              </a:spcBef>
              <a:spcAft>
                <a:spcPts val="0"/>
              </a:spcAft>
              <a:buSzPct val="95000"/>
              <a:buFont typeface="Noto Sans Symbols"/>
              <a:buChar char="●"/>
            </a:pPr>
            <a:r>
              <a:rPr lang="en-US" sz="2600" i="0" u="none" strike="noStrike" cap="none" dirty="0">
                <a:latin typeface="+mn-lt"/>
                <a:ea typeface="Merriweather"/>
                <a:cs typeface="Merriweather"/>
                <a:sym typeface="Merriweather"/>
              </a:rPr>
              <a:t>Other Law Enforcement agencies</a:t>
            </a:r>
          </a:p>
          <a:p>
            <a:pPr marL="273050" marR="0" lvl="0" indent="-273050" algn="l" rtl="0">
              <a:spcBef>
                <a:spcPts val="520"/>
              </a:spcBef>
              <a:spcAft>
                <a:spcPts val="0"/>
              </a:spcAft>
              <a:buSzPct val="95000"/>
              <a:buFont typeface="Noto Sans Symbols"/>
              <a:buChar char="●"/>
            </a:pPr>
            <a:r>
              <a:rPr lang="en-US" sz="2600" i="0" u="none" strike="noStrike" cap="none" dirty="0">
                <a:latin typeface="+mn-lt"/>
                <a:ea typeface="Merriweather"/>
                <a:cs typeface="Merriweather"/>
                <a:sym typeface="Merriweather"/>
              </a:rPr>
              <a:t>Other regulatory agencies</a:t>
            </a:r>
          </a:p>
          <a:p>
            <a:pPr marL="273050" marR="0" lvl="0" indent="-273050" algn="l" rtl="0">
              <a:spcBef>
                <a:spcPts val="520"/>
              </a:spcBef>
              <a:spcAft>
                <a:spcPts val="0"/>
              </a:spcAft>
              <a:buSzPct val="95000"/>
              <a:buFont typeface="Noto Sans Symbols"/>
              <a:buChar char="●"/>
            </a:pPr>
            <a:r>
              <a:rPr lang="en-US" sz="2600" i="0" u="none" strike="noStrike" cap="none" dirty="0">
                <a:latin typeface="+mn-lt"/>
                <a:ea typeface="Merriweather"/>
                <a:cs typeface="Merriweather"/>
                <a:sym typeface="Merriweather"/>
              </a:rPr>
              <a:t>Fire Departments</a:t>
            </a:r>
          </a:p>
          <a:p>
            <a:pPr marL="273050" marR="0" lvl="0" indent="-273050" algn="l" rtl="0">
              <a:spcBef>
                <a:spcPts val="520"/>
              </a:spcBef>
              <a:spcAft>
                <a:spcPts val="0"/>
              </a:spcAft>
              <a:buClr>
                <a:srgbClr val="0BD0D9"/>
              </a:buClr>
              <a:buSzPct val="25000"/>
              <a:buFont typeface="Noto Sans Symbols"/>
              <a:buNone/>
            </a:pPr>
            <a:endParaRPr sz="2600" b="1" i="0" u="none" strike="noStrike" cap="none" dirty="0">
              <a:latin typeface="Merriweather"/>
              <a:ea typeface="Merriweather"/>
              <a:cs typeface="Merriweather"/>
              <a:sym typeface="Merriweather"/>
            </a:endParaRPr>
          </a:p>
          <a:p>
            <a:pPr marL="273050" marR="0" lvl="0" indent="-273050" algn="l" rtl="0">
              <a:spcBef>
                <a:spcPts val="520"/>
              </a:spcBef>
              <a:spcAft>
                <a:spcPts val="0"/>
              </a:spcAft>
              <a:buClr>
                <a:srgbClr val="0BD0D9"/>
              </a:buClr>
              <a:buSzPct val="95000"/>
              <a:buFont typeface="Noto Sans Symbols"/>
              <a:buNone/>
            </a:pPr>
            <a:endParaRPr sz="2600" b="0" i="0" u="none" strike="noStrike" cap="none" dirty="0">
              <a:solidFill>
                <a:schemeClr val="dk1"/>
              </a:solidFill>
              <a:latin typeface="Merriweather"/>
              <a:ea typeface="Merriweather"/>
              <a:cs typeface="Merriweather"/>
              <a:sym typeface="Merriweather"/>
            </a:endParaRPr>
          </a:p>
        </p:txBody>
      </p:sp>
      <p:sp>
        <p:nvSpPr>
          <p:cNvPr id="2" name="Slide Number Placeholder 1">
            <a:extLst>
              <a:ext uri="{FF2B5EF4-FFF2-40B4-BE49-F238E27FC236}">
                <a16:creationId xmlns:a16="http://schemas.microsoft.com/office/drawing/2014/main" id="{FD213CC7-3B3C-49AA-A4FF-E314AFCDD983}"/>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21</a:t>
            </a:fld>
            <a:endParaRPr lang="en-US" b="0" i="0" u="none" strike="noStrike" cap="none" dirty="0">
              <a:latin typeface="Arial"/>
              <a:ea typeface="Arial"/>
              <a:cs typeface="Arial"/>
              <a:sym typeface="Arial"/>
            </a:endParaRPr>
          </a:p>
        </p:txBody>
      </p:sp>
      <p:sp>
        <p:nvSpPr>
          <p:cNvPr id="369" name="Shape 369"/>
          <p:cNvSpPr txBox="1"/>
          <p:nvPr/>
        </p:nvSpPr>
        <p:spPr>
          <a:xfrm>
            <a:off x="381000" y="725941"/>
            <a:ext cx="8229600" cy="579438"/>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dirty="0">
                <a:latin typeface="Calibri" pitchFamily="34" charset="0"/>
                <a:ea typeface="Times New Roman"/>
                <a:cs typeface="Times New Roman"/>
                <a:sym typeface="Times New Roman"/>
              </a:rPr>
              <a:t>Where Do Criminal Cases Come From??</a:t>
            </a: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374"/>
        <p:cNvGrpSpPr/>
        <p:nvPr/>
      </p:nvGrpSpPr>
      <p:grpSpPr>
        <a:xfrm>
          <a:off x="0" y="0"/>
          <a:ext cx="0" cy="0"/>
          <a:chOff x="0" y="0"/>
          <a:chExt cx="0" cy="0"/>
        </a:xfrm>
      </p:grpSpPr>
      <p:sp>
        <p:nvSpPr>
          <p:cNvPr id="375" name="Shape 375"/>
          <p:cNvSpPr txBox="1">
            <a:spLocks noGrp="1"/>
          </p:cNvSpPr>
          <p:nvPr>
            <p:ph type="title"/>
          </p:nvPr>
        </p:nvSpPr>
        <p:spPr>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376" name="Shape 376"/>
          <p:cNvSpPr txBox="1">
            <a:spLocks noGrp="1"/>
          </p:cNvSpPr>
          <p:nvPr>
            <p:ph sz="half" idx="1"/>
          </p:nvPr>
        </p:nvSpPr>
        <p:spPr>
          <a:xfrm>
            <a:off x="533400" y="4724400"/>
            <a:ext cx="3809999" cy="1295400"/>
          </a:xfrm>
          <a:prstGeom prst="rect">
            <a:avLst/>
          </a:prstGeom>
          <a:noFill/>
          <a:ln>
            <a:noFill/>
          </a:ln>
        </p:spPr>
        <p:txBody>
          <a:bodyPr lIns="91425" tIns="45700" rIns="91425" bIns="45700" anchor="t" anchorCtr="0">
            <a:noAutofit/>
          </a:bodyPr>
          <a:lstStyle/>
          <a:p>
            <a:pPr marL="548640" marR="0" lvl="0" indent="-421640" algn="l" rtl="0">
              <a:spcBef>
                <a:spcPts val="0"/>
              </a:spcBef>
              <a:spcAft>
                <a:spcPts val="0"/>
              </a:spcAft>
              <a:buClr>
                <a:schemeClr val="bg1"/>
              </a:buClr>
              <a:buSzPct val="150312"/>
              <a:buFont typeface="Arial"/>
              <a:buChar char="•"/>
            </a:pPr>
            <a:r>
              <a:rPr lang="en-US" sz="2405" b="1" i="0" u="none" strike="noStrike" cap="none" dirty="0">
                <a:solidFill>
                  <a:schemeClr val="lt1"/>
                </a:solidFill>
                <a:latin typeface="Arial"/>
                <a:ea typeface="Arial"/>
                <a:cs typeface="Arial"/>
                <a:sym typeface="Arial"/>
              </a:rPr>
              <a:t>Statute of limitations</a:t>
            </a:r>
          </a:p>
          <a:p>
            <a:pPr marL="548640" marR="0" lvl="0" indent="-421640" algn="l" rtl="0">
              <a:spcBef>
                <a:spcPts val="481"/>
              </a:spcBef>
              <a:spcAft>
                <a:spcPts val="0"/>
              </a:spcAft>
              <a:buClr>
                <a:schemeClr val="bg1"/>
              </a:buClr>
              <a:buSzPct val="150312"/>
              <a:buFont typeface="Arial"/>
              <a:buChar char="•"/>
            </a:pPr>
            <a:r>
              <a:rPr lang="en-US" sz="2405" b="1" i="0" u="none" strike="noStrike" cap="none" dirty="0">
                <a:solidFill>
                  <a:schemeClr val="lt1"/>
                </a:solidFill>
                <a:latin typeface="Arial"/>
                <a:ea typeface="Arial"/>
                <a:cs typeface="Arial"/>
                <a:sym typeface="Arial"/>
              </a:rPr>
              <a:t>Witnesses disappear</a:t>
            </a:r>
          </a:p>
        </p:txBody>
      </p:sp>
      <p:sp>
        <p:nvSpPr>
          <p:cNvPr id="377" name="Shape 377"/>
          <p:cNvSpPr txBox="1">
            <a:spLocks noGrp="1"/>
          </p:cNvSpPr>
          <p:nvPr>
            <p:ph sz="half" idx="2"/>
          </p:nvPr>
        </p:nvSpPr>
        <p:spPr>
          <a:xfrm>
            <a:off x="4876800" y="4724400"/>
            <a:ext cx="3809999" cy="1295400"/>
          </a:xfrm>
          <a:prstGeom prst="rect">
            <a:avLst/>
          </a:prstGeom>
          <a:noFill/>
          <a:ln>
            <a:noFill/>
          </a:ln>
        </p:spPr>
        <p:txBody>
          <a:bodyPr lIns="91425" tIns="45700" rIns="91425" bIns="45700" anchor="t" anchorCtr="0">
            <a:noAutofit/>
          </a:bodyPr>
          <a:lstStyle/>
          <a:p>
            <a:pPr marL="548640" marR="0" lvl="0" indent="-421640" algn="l" rtl="0">
              <a:spcBef>
                <a:spcPts val="0"/>
              </a:spcBef>
              <a:spcAft>
                <a:spcPts val="0"/>
              </a:spcAft>
              <a:buClr>
                <a:schemeClr val="bg1"/>
              </a:buClr>
              <a:buSzPct val="150312"/>
              <a:buFont typeface="Arial"/>
              <a:buChar char="•"/>
            </a:pPr>
            <a:r>
              <a:rPr lang="en-US" sz="2405" b="1" i="0" u="none" strike="noStrike" cap="none" dirty="0">
                <a:solidFill>
                  <a:schemeClr val="lt1"/>
                </a:solidFill>
                <a:latin typeface="Arial"/>
                <a:ea typeface="Arial"/>
                <a:cs typeface="Arial"/>
                <a:sym typeface="Arial"/>
              </a:rPr>
              <a:t>Witnesses forget</a:t>
            </a:r>
          </a:p>
          <a:p>
            <a:pPr marL="548640" marR="0" lvl="0" indent="-421640" algn="l" rtl="0">
              <a:spcBef>
                <a:spcPts val="481"/>
              </a:spcBef>
              <a:spcAft>
                <a:spcPts val="0"/>
              </a:spcAft>
              <a:buClr>
                <a:schemeClr val="bg1"/>
              </a:buClr>
              <a:buSzPct val="150312"/>
              <a:buFont typeface="Arial"/>
              <a:buChar char="•"/>
            </a:pPr>
            <a:r>
              <a:rPr lang="en-US" sz="2405" b="1" i="0" u="none" strike="noStrike" cap="none" dirty="0">
                <a:solidFill>
                  <a:schemeClr val="lt1"/>
                </a:solidFill>
                <a:latin typeface="Arial"/>
                <a:ea typeface="Arial"/>
                <a:cs typeface="Arial"/>
                <a:sym typeface="Arial"/>
              </a:rPr>
              <a:t>Evidence lost</a:t>
            </a:r>
          </a:p>
        </p:txBody>
      </p:sp>
      <p:sp>
        <p:nvSpPr>
          <p:cNvPr id="2" name="Slide Number Placeholder 1">
            <a:extLst>
              <a:ext uri="{FF2B5EF4-FFF2-40B4-BE49-F238E27FC236}">
                <a16:creationId xmlns:a16="http://schemas.microsoft.com/office/drawing/2014/main" id="{74B09A6C-2C58-4490-A1B1-38B4F56CE87C}"/>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smtClean="0">
                <a:latin typeface="Arial"/>
                <a:ea typeface="Arial"/>
                <a:cs typeface="Arial"/>
                <a:sym typeface="Arial"/>
              </a:rPr>
              <a:pPr marL="0" marR="0" lvl="0" indent="0" algn="r" rtl="0">
                <a:spcBef>
                  <a:spcPts val="0"/>
                </a:spcBef>
                <a:spcAft>
                  <a:spcPts val="0"/>
                </a:spcAft>
                <a:buSzPct val="25000"/>
                <a:buNone/>
              </a:pPr>
              <a:t>22</a:t>
            </a:fld>
            <a:endParaRPr lang="en-US" dirty="0">
              <a:latin typeface="Arial"/>
              <a:ea typeface="Arial"/>
              <a:cs typeface="Arial"/>
              <a:sym typeface="Arial"/>
            </a:endParaRPr>
          </a:p>
        </p:txBody>
      </p:sp>
      <p:sp>
        <p:nvSpPr>
          <p:cNvPr id="378" name="Shape 378"/>
          <p:cNvSpPr txBox="1"/>
          <p:nvPr/>
        </p:nvSpPr>
        <p:spPr>
          <a:xfrm>
            <a:off x="0" y="1371600"/>
            <a:ext cx="9144000" cy="701674"/>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4000" i="1" dirty="0">
                <a:latin typeface="Calibri" pitchFamily="34" charset="0"/>
                <a:ea typeface="Times New Roman"/>
                <a:cs typeface="Times New Roman"/>
                <a:sym typeface="Times New Roman"/>
              </a:rPr>
              <a:t>LEADS………….</a:t>
            </a:r>
          </a:p>
        </p:txBody>
      </p:sp>
      <p:sp>
        <p:nvSpPr>
          <p:cNvPr id="379" name="Shape 379"/>
          <p:cNvSpPr txBox="1"/>
          <p:nvPr/>
        </p:nvSpPr>
        <p:spPr>
          <a:xfrm>
            <a:off x="0" y="2590800"/>
            <a:ext cx="9144000" cy="1465262"/>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600" dirty="0">
                <a:latin typeface="Calibri" pitchFamily="34" charset="0"/>
                <a:ea typeface="Times New Roman"/>
                <a:cs typeface="Times New Roman"/>
                <a:sym typeface="Times New Roman"/>
              </a:rPr>
              <a:t>The</a:t>
            </a:r>
            <a:r>
              <a:rPr lang="en-US" sz="3600" b="1" dirty="0">
                <a:latin typeface="Calibri" pitchFamily="34" charset="0"/>
                <a:ea typeface="Times New Roman"/>
                <a:cs typeface="Times New Roman"/>
                <a:sym typeface="Times New Roman"/>
              </a:rPr>
              <a:t> </a:t>
            </a:r>
            <a:r>
              <a:rPr lang="en-US" sz="3600" dirty="0">
                <a:latin typeface="Calibri" pitchFamily="34" charset="0"/>
                <a:ea typeface="Times New Roman"/>
                <a:cs typeface="Times New Roman"/>
                <a:sym typeface="Times New Roman"/>
              </a:rPr>
              <a:t>sooner the information is received, </a:t>
            </a:r>
          </a:p>
          <a:p>
            <a:pPr marL="0" marR="0" lvl="0" indent="0" algn="ctr" rtl="0">
              <a:spcBef>
                <a:spcPts val="1800"/>
              </a:spcBef>
              <a:spcAft>
                <a:spcPts val="0"/>
              </a:spcAft>
              <a:buSzPct val="25000"/>
              <a:buNone/>
            </a:pPr>
            <a:r>
              <a:rPr lang="en-US" sz="3600" dirty="0">
                <a:latin typeface="Calibri" pitchFamily="34" charset="0"/>
                <a:ea typeface="Times New Roman"/>
                <a:cs typeface="Times New Roman"/>
                <a:sym typeface="Times New Roman"/>
              </a:rPr>
              <a:t>the better the case will be…...</a:t>
            </a: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402"/>
        <p:cNvGrpSpPr/>
        <p:nvPr/>
      </p:nvGrpSpPr>
      <p:grpSpPr>
        <a:xfrm>
          <a:off x="0" y="0"/>
          <a:ext cx="0" cy="0"/>
          <a:chOff x="0" y="0"/>
          <a:chExt cx="0" cy="0"/>
        </a:xfrm>
      </p:grpSpPr>
      <p:sp>
        <p:nvSpPr>
          <p:cNvPr id="403" name="Shape 403"/>
          <p:cNvSpPr txBox="1">
            <a:spLocks noGrp="1"/>
          </p:cNvSpPr>
          <p:nvPr>
            <p:ph type="title"/>
          </p:nvPr>
        </p:nvSpPr>
        <p:spPr>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endParaRPr lang="en-US" sz="4500" b="0" i="0" u="none" strike="noStrike" cap="none" dirty="0">
              <a:solidFill>
                <a:schemeClr val="lt2"/>
              </a:solidFill>
              <a:latin typeface="Calibri"/>
              <a:ea typeface="Calibri"/>
              <a:cs typeface="Calibri"/>
              <a:sym typeface="Calibri"/>
            </a:endParaRPr>
          </a:p>
        </p:txBody>
      </p:sp>
      <p:sp>
        <p:nvSpPr>
          <p:cNvPr id="404" name="Shape 404"/>
          <p:cNvSpPr txBox="1">
            <a:spLocks noGrp="1"/>
          </p:cNvSpPr>
          <p:nvPr>
            <p:ph idx="1"/>
          </p:nvPr>
        </p:nvSpPr>
        <p:spPr>
          <a:xfrm>
            <a:off x="685800" y="1676400"/>
            <a:ext cx="7772400" cy="4724400"/>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SzPct val="95000"/>
              <a:buFont typeface="Noto Sans Symbols"/>
              <a:buChar char="●"/>
            </a:pPr>
            <a:r>
              <a:rPr lang="en-US" sz="2800" i="0" u="none" strike="noStrike" cap="none" dirty="0">
                <a:solidFill>
                  <a:schemeClr val="lt1"/>
                </a:solidFill>
                <a:latin typeface="Arial"/>
                <a:ea typeface="Arial"/>
                <a:cs typeface="Arial"/>
                <a:sym typeface="Arial"/>
              </a:rPr>
              <a:t>Federal Prosecution</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By the United States Attorney in the district where the offense occurred</a:t>
            </a:r>
          </a:p>
          <a:p>
            <a:pPr marL="393701" marR="0" lvl="1" indent="0" algn="l" rtl="0">
              <a:lnSpc>
                <a:spcPct val="90000"/>
              </a:lnSpc>
              <a:spcBef>
                <a:spcPts val="560"/>
              </a:spcBef>
              <a:spcAft>
                <a:spcPts val="0"/>
              </a:spcAft>
              <a:buClr>
                <a:schemeClr val="bg1"/>
              </a:buClr>
              <a:buSzPct val="85000"/>
              <a:buNone/>
            </a:pPr>
            <a:endParaRPr lang="en-US" sz="2800" i="0" u="none" strike="noStrike" cap="none" dirty="0">
              <a:latin typeface="Arial"/>
              <a:ea typeface="Arial"/>
              <a:cs typeface="Arial"/>
              <a:sym typeface="Arial"/>
            </a:endParaRPr>
          </a:p>
          <a:p>
            <a:pPr marL="0" marR="0" lvl="0" indent="0" algn="l" rtl="0">
              <a:lnSpc>
                <a:spcPct val="90000"/>
              </a:lnSpc>
              <a:spcBef>
                <a:spcPts val="560"/>
              </a:spcBef>
              <a:spcAft>
                <a:spcPts val="0"/>
              </a:spcAft>
              <a:buSzPct val="95000"/>
              <a:buNone/>
            </a:pPr>
            <a:r>
              <a:rPr lang="en-US" sz="2800" i="0" u="none" strike="noStrike" cap="none" dirty="0">
                <a:latin typeface="Arial"/>
                <a:ea typeface="Arial"/>
                <a:cs typeface="Arial"/>
                <a:sym typeface="Arial"/>
              </a:rPr>
              <a:t>      State/County Prosecution</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Attorney General</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District Attorney</a:t>
            </a:r>
          </a:p>
          <a:p>
            <a:pPr marL="273050" marR="0" lvl="0" indent="-273050" algn="l" rtl="0">
              <a:lnSpc>
                <a:spcPct val="90000"/>
              </a:lnSpc>
              <a:spcBef>
                <a:spcPts val="520"/>
              </a:spcBef>
              <a:spcAft>
                <a:spcPts val="0"/>
              </a:spcAft>
              <a:buClr>
                <a:srgbClr val="0BD0D9"/>
              </a:buClr>
              <a:buSzPct val="95000"/>
              <a:buFont typeface="Noto Sans Symbols"/>
              <a:buNone/>
            </a:pPr>
            <a:endParaRPr sz="2600" b="0" i="0" u="none" strike="noStrike" cap="none" dirty="0">
              <a:latin typeface="Merriweather"/>
              <a:ea typeface="Merriweather"/>
              <a:cs typeface="Merriweather"/>
              <a:sym typeface="Merriweather"/>
            </a:endParaRPr>
          </a:p>
          <a:p>
            <a:pPr marL="273050" marR="0" lvl="0" indent="-273050" algn="l" rtl="0">
              <a:lnSpc>
                <a:spcPct val="90000"/>
              </a:lnSpc>
              <a:spcBef>
                <a:spcPts val="520"/>
              </a:spcBef>
              <a:spcAft>
                <a:spcPts val="0"/>
              </a:spcAft>
              <a:buClr>
                <a:srgbClr val="0BD0D9"/>
              </a:buClr>
              <a:buSzPct val="95000"/>
              <a:buFont typeface="Noto Sans Symbols"/>
              <a:buNone/>
            </a:pPr>
            <a:endParaRPr sz="2600" b="0" i="0" u="none" strike="noStrike" cap="none" dirty="0">
              <a:latin typeface="Merriweather"/>
              <a:ea typeface="Merriweather"/>
              <a:cs typeface="Merriweather"/>
              <a:sym typeface="Merriweather"/>
            </a:endParaRPr>
          </a:p>
          <a:p>
            <a:pPr marL="273050" marR="0" lvl="0" indent="-273050" algn="l" rtl="0">
              <a:lnSpc>
                <a:spcPct val="90000"/>
              </a:lnSpc>
              <a:spcBef>
                <a:spcPts val="520"/>
              </a:spcBef>
              <a:spcAft>
                <a:spcPts val="0"/>
              </a:spcAft>
              <a:buClr>
                <a:srgbClr val="0BD0D9"/>
              </a:buClr>
              <a:buSzPct val="25000"/>
              <a:buFont typeface="Noto Sans Symbols"/>
              <a:buNone/>
            </a:pPr>
            <a:endParaRPr sz="2600" b="0" i="0" u="none" strike="noStrike" cap="none" dirty="0">
              <a:solidFill>
                <a:schemeClr val="dk1"/>
              </a:solidFill>
              <a:latin typeface="Merriweather"/>
              <a:ea typeface="Merriweather"/>
              <a:cs typeface="Merriweather"/>
              <a:sym typeface="Merriweather"/>
            </a:endParaRPr>
          </a:p>
        </p:txBody>
      </p:sp>
      <p:sp>
        <p:nvSpPr>
          <p:cNvPr id="2" name="Slide Number Placeholder 1">
            <a:extLst>
              <a:ext uri="{FF2B5EF4-FFF2-40B4-BE49-F238E27FC236}">
                <a16:creationId xmlns:a16="http://schemas.microsoft.com/office/drawing/2014/main" id="{60AD136C-6095-4C90-8031-31715741B041}"/>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solidFill>
                  <a:srgbClr val="D0E9ED"/>
                </a:solidFill>
                <a:latin typeface="Arial"/>
                <a:ea typeface="Arial"/>
                <a:cs typeface="Arial"/>
                <a:sym typeface="Arial"/>
              </a:rPr>
              <a:pPr marL="0" marR="0" lvl="0" indent="0" algn="r" rtl="0">
                <a:spcBef>
                  <a:spcPts val="0"/>
                </a:spcBef>
                <a:spcAft>
                  <a:spcPts val="0"/>
                </a:spcAft>
                <a:buSzPct val="25000"/>
                <a:buNone/>
              </a:pPr>
              <a:t>23</a:t>
            </a:fld>
            <a:endParaRPr lang="en-US" b="0" i="0" u="none" strike="noStrike" cap="none" dirty="0">
              <a:solidFill>
                <a:srgbClr val="D0E9ED"/>
              </a:solidFill>
              <a:latin typeface="Arial"/>
              <a:ea typeface="Arial"/>
              <a:cs typeface="Arial"/>
              <a:sym typeface="Arial"/>
            </a:endParaRPr>
          </a:p>
        </p:txBody>
      </p:sp>
      <p:sp>
        <p:nvSpPr>
          <p:cNvPr id="405" name="Shape 405"/>
          <p:cNvSpPr txBox="1"/>
          <p:nvPr/>
        </p:nvSpPr>
        <p:spPr>
          <a:xfrm>
            <a:off x="0" y="609600"/>
            <a:ext cx="9144000" cy="5842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3200" b="1" dirty="0">
                <a:latin typeface="Calibri" pitchFamily="34" charset="0"/>
                <a:ea typeface="Times New Roman"/>
                <a:cs typeface="Times New Roman"/>
                <a:sym typeface="Times New Roman"/>
              </a:rPr>
              <a:t>Prosecution of a Criminal Case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410"/>
        <p:cNvGrpSpPr/>
        <p:nvPr/>
      </p:nvGrpSpPr>
      <p:grpSpPr>
        <a:xfrm>
          <a:off x="0" y="0"/>
          <a:ext cx="0" cy="0"/>
          <a:chOff x="0" y="0"/>
          <a:chExt cx="0" cy="0"/>
        </a:xfrm>
      </p:grpSpPr>
      <p:sp>
        <p:nvSpPr>
          <p:cNvPr id="411" name="Shape 411"/>
          <p:cNvSpPr txBox="1">
            <a:spLocks noGrp="1"/>
          </p:cNvSpPr>
          <p:nvPr>
            <p:ph type="title"/>
          </p:nvPr>
        </p:nvSpPr>
        <p:spPr>
          <a:xfrm>
            <a:off x="685800" y="-762000"/>
            <a:ext cx="8229600" cy="1798638"/>
          </a:xfrm>
          <a:prstGeom prst="rect">
            <a:avLst/>
          </a:prstGeom>
          <a:noFill/>
          <a:ln>
            <a:noFill/>
          </a:ln>
        </p:spPr>
        <p:txBody>
          <a:bodyPr lIns="0" tIns="45700" rIns="0" bIns="0" anchor="b" anchorCtr="0">
            <a:noAutofit/>
          </a:bodyPr>
          <a:lstStyle/>
          <a:p>
            <a:pPr marL="0" marR="0" lvl="0" indent="0" rtl="0">
              <a:spcBef>
                <a:spcPts val="0"/>
              </a:spcBef>
              <a:spcAft>
                <a:spcPts val="0"/>
              </a:spcAft>
              <a:buSzPct val="25000"/>
              <a:buNone/>
            </a:pPr>
            <a:br>
              <a:rPr lang="en-US" sz="4500" b="0" i="0" u="none" strike="noStrike" cap="none" dirty="0">
                <a:solidFill>
                  <a:schemeClr val="lt2"/>
                </a:solidFill>
                <a:latin typeface="Calibri"/>
                <a:ea typeface="Calibri"/>
                <a:cs typeface="Calibri"/>
                <a:sym typeface="Calibri"/>
              </a:rPr>
            </a:br>
            <a:br>
              <a:rPr lang="en-US" sz="4500" b="0" i="0" u="none" strike="noStrike" cap="none" dirty="0">
                <a:solidFill>
                  <a:schemeClr val="lt2"/>
                </a:solidFill>
                <a:latin typeface="Calibri"/>
                <a:ea typeface="Calibri"/>
                <a:cs typeface="Calibri"/>
                <a:sym typeface="Calibri"/>
              </a:rPr>
            </a:br>
            <a:r>
              <a:rPr lang="en-US" sz="4000" i="0" u="none" strike="noStrike" cap="none" dirty="0">
                <a:ea typeface="Calibri"/>
                <a:sym typeface="Calibri"/>
              </a:rPr>
              <a:t>Corporate, Individuals, or Both</a:t>
            </a:r>
          </a:p>
        </p:txBody>
      </p:sp>
      <p:sp>
        <p:nvSpPr>
          <p:cNvPr id="412" name="Shape 412"/>
          <p:cNvSpPr txBox="1">
            <a:spLocks noGrp="1"/>
          </p:cNvSpPr>
          <p:nvPr>
            <p:ph idx="1"/>
          </p:nvPr>
        </p:nvSpPr>
        <p:spPr>
          <a:xfrm>
            <a:off x="533400" y="1371600"/>
            <a:ext cx="7772400" cy="4114800"/>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SzPct val="95000"/>
              <a:buFont typeface="Noto Sans Symbols"/>
              <a:buChar char="●"/>
            </a:pPr>
            <a:r>
              <a:rPr lang="en-US" sz="2800" i="0" u="none" strike="noStrike" cap="none" dirty="0">
                <a:latin typeface="Arial"/>
                <a:ea typeface="Arial"/>
                <a:cs typeface="Arial"/>
                <a:sym typeface="Arial"/>
              </a:rPr>
              <a:t>Corporations</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Fines </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dirty="0">
                <a:latin typeface="Arial"/>
                <a:ea typeface="Arial"/>
                <a:cs typeface="Arial"/>
                <a:sym typeface="Arial"/>
              </a:rPr>
              <a:t>Gov’t contract </a:t>
            </a:r>
            <a:r>
              <a:rPr lang="en-US" sz="2800" i="0" u="none" strike="noStrike" cap="none" dirty="0">
                <a:latin typeface="Arial"/>
                <a:ea typeface="Arial"/>
                <a:cs typeface="Arial"/>
                <a:sym typeface="Arial"/>
              </a:rPr>
              <a:t>debarment</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Probation</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Based upon the actions of upper level mgmt</a:t>
            </a:r>
          </a:p>
          <a:p>
            <a:pPr marL="639763" marR="0" lvl="1" indent="-246062" algn="l" rtl="0">
              <a:lnSpc>
                <a:spcPct val="90000"/>
              </a:lnSpc>
              <a:spcBef>
                <a:spcPts val="560"/>
              </a:spcBef>
              <a:spcAft>
                <a:spcPts val="0"/>
              </a:spcAft>
              <a:buClr>
                <a:schemeClr val="bg1"/>
              </a:buClr>
              <a:buSzPct val="85000"/>
              <a:buFont typeface="Noto Sans Symbols"/>
              <a:buChar char="●"/>
            </a:pPr>
            <a:endParaRPr lang="en-US" sz="2800" i="0" u="none" strike="noStrike" cap="none" dirty="0">
              <a:latin typeface="Arial"/>
              <a:ea typeface="Arial"/>
              <a:cs typeface="Arial"/>
              <a:sym typeface="Arial"/>
            </a:endParaRPr>
          </a:p>
          <a:p>
            <a:pPr marL="273050" marR="0" lvl="0" indent="-273050" algn="l" rtl="0">
              <a:lnSpc>
                <a:spcPct val="90000"/>
              </a:lnSpc>
              <a:spcBef>
                <a:spcPts val="560"/>
              </a:spcBef>
              <a:spcAft>
                <a:spcPts val="0"/>
              </a:spcAft>
              <a:buSzPct val="95000"/>
              <a:buFont typeface="Noto Sans Symbols"/>
              <a:buChar char="●"/>
            </a:pPr>
            <a:r>
              <a:rPr lang="en-US" sz="2800" i="0" u="none" strike="noStrike" cap="none" dirty="0">
                <a:latin typeface="Arial"/>
                <a:ea typeface="Arial"/>
                <a:cs typeface="Arial"/>
                <a:sym typeface="Arial"/>
              </a:rPr>
              <a:t>Individuals</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Fines, imprisonment and/or probation</a:t>
            </a:r>
          </a:p>
          <a:p>
            <a:pPr marL="639763" marR="0" lvl="1" indent="-246062" algn="l" rtl="0">
              <a:lnSpc>
                <a:spcPct val="90000"/>
              </a:lnSpc>
              <a:spcBef>
                <a:spcPts val="560"/>
              </a:spcBef>
              <a:spcAft>
                <a:spcPts val="0"/>
              </a:spcAft>
              <a:buClr>
                <a:schemeClr val="bg1"/>
              </a:buClr>
              <a:buSzPct val="85000"/>
              <a:buFont typeface="Noto Sans Symbols"/>
              <a:buChar char="●"/>
            </a:pPr>
            <a:r>
              <a:rPr lang="en-US" sz="2800" i="0" u="none" strike="noStrike" cap="none" dirty="0">
                <a:latin typeface="Arial"/>
                <a:ea typeface="Arial"/>
                <a:cs typeface="Arial"/>
                <a:sym typeface="Arial"/>
              </a:rPr>
              <a:t>Based on participation, supervision, or  lack of supervision</a:t>
            </a:r>
          </a:p>
          <a:p>
            <a:pPr marL="273050" marR="0" lvl="0" indent="-273050" algn="l" rtl="0">
              <a:lnSpc>
                <a:spcPct val="90000"/>
              </a:lnSpc>
              <a:spcBef>
                <a:spcPts val="560"/>
              </a:spcBef>
              <a:spcAft>
                <a:spcPts val="0"/>
              </a:spcAft>
              <a:buClr>
                <a:srgbClr val="0BD0D9"/>
              </a:buClr>
              <a:buSzPct val="95000"/>
              <a:buFont typeface="Noto Sans Symbols"/>
              <a:buNone/>
            </a:pPr>
            <a:endParaRPr sz="2800" b="1" i="0" u="none" strike="noStrike" cap="none" dirty="0">
              <a:solidFill>
                <a:schemeClr val="dk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FFA3E719-8354-417A-AEC9-1F3148EBA5D5}"/>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24</a:t>
            </a:fld>
            <a:endParaRPr lang="en-US" b="0" i="0" u="none" strike="noStrike" cap="none" dirty="0">
              <a:latin typeface="Arial"/>
              <a:ea typeface="Arial"/>
              <a:cs typeface="Arial"/>
              <a:sym typeface="Aria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457200" y="381000"/>
            <a:ext cx="8229600" cy="895349"/>
          </a:xfrm>
          <a:prstGeom prst="rect">
            <a:avLst/>
          </a:prstGeom>
          <a:noFill/>
          <a:ln>
            <a:noFill/>
          </a:ln>
        </p:spPr>
        <p:txBody>
          <a:bodyPr lIns="0" tIns="45700" rIns="0" bIns="0" anchor="b" anchorCtr="0">
            <a:noAutofit/>
          </a:bodyPr>
          <a:lstStyle/>
          <a:p>
            <a:pPr marL="0" marR="0" lvl="0" indent="0" rtl="0">
              <a:spcBef>
                <a:spcPts val="0"/>
              </a:spcBef>
              <a:spcAft>
                <a:spcPts val="0"/>
              </a:spcAft>
              <a:buSzPct val="25000"/>
              <a:buNone/>
            </a:pPr>
            <a:r>
              <a:rPr lang="en-US" sz="4000" i="0" u="none" strike="noStrike" cap="none" dirty="0">
                <a:ea typeface="Calibri"/>
                <a:sym typeface="Calibri"/>
              </a:rPr>
              <a:t>Some Do’s and Don’ts</a:t>
            </a:r>
          </a:p>
        </p:txBody>
      </p:sp>
      <p:sp>
        <p:nvSpPr>
          <p:cNvPr id="441" name="Shape 441"/>
          <p:cNvSpPr txBox="1">
            <a:spLocks noGrp="1"/>
          </p:cNvSpPr>
          <p:nvPr>
            <p:ph idx="1"/>
          </p:nvPr>
        </p:nvSpPr>
        <p:spPr>
          <a:xfrm>
            <a:off x="685800" y="1752600"/>
            <a:ext cx="7772400" cy="4343400"/>
          </a:xfrm>
          <a:prstGeom prst="rect">
            <a:avLst/>
          </a:prstGeom>
          <a:noFill/>
          <a:ln>
            <a:noFill/>
          </a:ln>
        </p:spPr>
        <p:txBody>
          <a:bodyPr lIns="91425" tIns="45700" rIns="91425" bIns="45700" anchor="t" anchorCtr="0">
            <a:noAutofit/>
          </a:bodyPr>
          <a:lstStyle/>
          <a:p>
            <a:pPr marL="548640" marR="0" lvl="0" indent="-421640" algn="l" rtl="0">
              <a:lnSpc>
                <a:spcPct val="90000"/>
              </a:lnSpc>
              <a:spcBef>
                <a:spcPts val="0"/>
              </a:spcBef>
              <a:spcAft>
                <a:spcPts val="0"/>
              </a:spcAft>
              <a:buSzPct val="149423"/>
              <a:buFont typeface="Arial"/>
              <a:buChar char="•"/>
            </a:pPr>
            <a:r>
              <a:rPr lang="en-US" sz="2590" b="0" i="0" u="none" strike="noStrike" cap="none" dirty="0">
                <a:latin typeface="Arial"/>
                <a:ea typeface="Arial"/>
                <a:cs typeface="Arial"/>
                <a:sym typeface="Arial"/>
              </a:rPr>
              <a:t>Any information obtained during a properly conducted inspection may be shared with the criminal program.</a:t>
            </a:r>
          </a:p>
          <a:p>
            <a:pPr marL="548640" marR="0" lvl="0" indent="-421640" algn="l" rtl="0">
              <a:lnSpc>
                <a:spcPct val="90000"/>
              </a:lnSpc>
              <a:spcBef>
                <a:spcPts val="518"/>
              </a:spcBef>
              <a:spcAft>
                <a:spcPts val="0"/>
              </a:spcAft>
              <a:buSzPct val="149423"/>
              <a:buFont typeface="Arial"/>
              <a:buNone/>
            </a:pPr>
            <a:endParaRPr sz="2590" b="0" i="0" u="none" strike="noStrike" cap="none" dirty="0">
              <a:latin typeface="Arial"/>
              <a:ea typeface="Arial"/>
              <a:cs typeface="Arial"/>
              <a:sym typeface="Arial"/>
            </a:endParaRPr>
          </a:p>
          <a:p>
            <a:pPr marL="548640" marR="0" lvl="0" indent="-421640" algn="l" rtl="0">
              <a:lnSpc>
                <a:spcPct val="90000"/>
              </a:lnSpc>
              <a:spcBef>
                <a:spcPts val="518"/>
              </a:spcBef>
              <a:spcAft>
                <a:spcPts val="0"/>
              </a:spcAft>
              <a:buSzPct val="149423"/>
              <a:buFont typeface="Arial"/>
              <a:buChar char="•"/>
            </a:pPr>
            <a:r>
              <a:rPr lang="en-US" sz="2590" b="0" i="0" u="none" strike="noStrike" cap="none" dirty="0">
                <a:latin typeface="Arial"/>
                <a:ea typeface="Arial"/>
                <a:cs typeface="Arial"/>
                <a:sym typeface="Arial"/>
              </a:rPr>
              <a:t>Inspectors must never promise or state to a subject that evidence obtained by the inspector, including statements made by persons at the site of the inspection, cannot or will not be used in a criminal proceeding, or that the violations that are suspected can or will be addressed by civil enforcement only.</a:t>
            </a:r>
          </a:p>
          <a:p>
            <a:pPr marL="548640" marR="0" lvl="0" indent="-421640" algn="l" rtl="0">
              <a:lnSpc>
                <a:spcPct val="90000"/>
              </a:lnSpc>
              <a:spcBef>
                <a:spcPts val="481"/>
              </a:spcBef>
              <a:spcAft>
                <a:spcPts val="0"/>
              </a:spcAft>
              <a:buClr>
                <a:srgbClr val="F9F9F9"/>
              </a:buClr>
              <a:buSzPct val="95197"/>
              <a:buFont typeface="Noto Sans Symbols"/>
              <a:buNone/>
            </a:pPr>
            <a:endParaRPr sz="2405" b="0" i="0" u="none" strike="noStrike" cap="none" dirty="0">
              <a:solidFill>
                <a:schemeClr val="dk1"/>
              </a:solidFill>
              <a:latin typeface="Merriweather"/>
              <a:ea typeface="Merriweather"/>
              <a:cs typeface="Merriweather"/>
              <a:sym typeface="Merriweather"/>
            </a:endParaRPr>
          </a:p>
        </p:txBody>
      </p:sp>
      <p:sp>
        <p:nvSpPr>
          <p:cNvPr id="2" name="Slide Number Placeholder 1">
            <a:extLst>
              <a:ext uri="{FF2B5EF4-FFF2-40B4-BE49-F238E27FC236}">
                <a16:creationId xmlns:a16="http://schemas.microsoft.com/office/drawing/2014/main" id="{55F9CA2A-0FA2-4506-98F5-8208029FF3AA}"/>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25</a:t>
            </a:fld>
            <a:endParaRPr lang="en-US" b="0" i="0" u="none" strike="noStrike" cap="none" dirty="0">
              <a:latin typeface="Arial"/>
              <a:ea typeface="Arial"/>
              <a:cs typeface="Arial"/>
              <a:sym typeface="Arial"/>
            </a:endParaRPr>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459"/>
        <p:cNvGrpSpPr/>
        <p:nvPr/>
      </p:nvGrpSpPr>
      <p:grpSpPr>
        <a:xfrm>
          <a:off x="0" y="0"/>
          <a:ext cx="0" cy="0"/>
          <a:chOff x="0" y="0"/>
          <a:chExt cx="0" cy="0"/>
        </a:xfrm>
      </p:grpSpPr>
      <p:sp>
        <p:nvSpPr>
          <p:cNvPr id="460" name="Shape 460"/>
          <p:cNvSpPr txBox="1">
            <a:spLocks noGrp="1"/>
          </p:cNvSpPr>
          <p:nvPr>
            <p:ph type="title"/>
          </p:nvPr>
        </p:nvSpPr>
        <p:spPr>
          <a:xfrm>
            <a:off x="457200" y="381000"/>
            <a:ext cx="8229600" cy="1143000"/>
          </a:xfrm>
          <a:prstGeom prst="rect">
            <a:avLst/>
          </a:prstGeom>
          <a:noFill/>
          <a:ln>
            <a:noFill/>
          </a:ln>
        </p:spPr>
        <p:txBody>
          <a:bodyPr lIns="0" tIns="45700" rIns="0" bIns="0" anchor="b" anchorCtr="0">
            <a:noAutofit/>
          </a:bodyPr>
          <a:lstStyle/>
          <a:p>
            <a:pPr marL="0" marR="0" lvl="0" indent="0" rtl="0">
              <a:spcBef>
                <a:spcPts val="0"/>
              </a:spcBef>
              <a:spcAft>
                <a:spcPts val="0"/>
              </a:spcAft>
              <a:buSzPct val="25000"/>
              <a:buNone/>
            </a:pPr>
            <a:r>
              <a:rPr lang="en-US" sz="4000" b="0" i="0" u="none" strike="noStrike" cap="none" dirty="0">
                <a:ea typeface="Calibri"/>
                <a:sym typeface="Calibri"/>
              </a:rPr>
              <a:t>Do’s &amp; Don’ts</a:t>
            </a:r>
          </a:p>
        </p:txBody>
      </p:sp>
      <p:sp>
        <p:nvSpPr>
          <p:cNvPr id="461" name="Shape 461"/>
          <p:cNvSpPr txBox="1">
            <a:spLocks noGrp="1"/>
          </p:cNvSpPr>
          <p:nvPr>
            <p:ph idx="1"/>
          </p:nvPr>
        </p:nvSpPr>
        <p:spPr>
          <a:prstGeom prst="rect">
            <a:avLst/>
          </a:prstGeom>
          <a:noFill/>
          <a:ln>
            <a:noFill/>
          </a:ln>
        </p:spPr>
        <p:txBody>
          <a:bodyPr lIns="91425" tIns="45700" rIns="91425" bIns="45700" anchor="t" anchorCtr="0">
            <a:noAutofit/>
          </a:bodyPr>
          <a:lstStyle/>
          <a:p>
            <a:pPr marL="273050" lvl="0" indent="-273050">
              <a:spcBef>
                <a:spcPts val="0"/>
              </a:spcBef>
              <a:buSzPct val="95000"/>
              <a:buNone/>
            </a:pPr>
            <a:r>
              <a:rPr lang="en-US" sz="2800" b="0" i="0" u="none" strike="noStrike" cap="none" dirty="0">
                <a:solidFill>
                  <a:schemeClr val="lt1"/>
                </a:solidFill>
                <a:latin typeface="Arial"/>
                <a:ea typeface="Arial"/>
                <a:cs typeface="Arial"/>
                <a:sym typeface="Arial"/>
              </a:rPr>
              <a:t>   </a:t>
            </a:r>
            <a:r>
              <a:rPr lang="en-US" sz="2800" dirty="0">
                <a:latin typeface="Arial"/>
                <a:ea typeface="Arial"/>
                <a:cs typeface="Arial"/>
                <a:sym typeface="Arial"/>
              </a:rPr>
              <a:t>Civil </a:t>
            </a:r>
            <a:r>
              <a:rPr lang="en-US" sz="2800" b="0" i="0" u="none" strike="noStrike" cap="none" dirty="0">
                <a:latin typeface="Arial"/>
                <a:ea typeface="Arial"/>
                <a:cs typeface="Arial"/>
                <a:sym typeface="Arial"/>
              </a:rPr>
              <a:t>inspectors must never use the threat of </a:t>
            </a:r>
          </a:p>
          <a:p>
            <a:pPr marL="273050" marR="0" lvl="0" indent="-273050" algn="l" rtl="0">
              <a:spcBef>
                <a:spcPts val="0"/>
              </a:spcBef>
              <a:spcAft>
                <a:spcPts val="0"/>
              </a:spcAft>
              <a:buSzPct val="95000"/>
              <a:buNone/>
            </a:pPr>
            <a:r>
              <a:rPr lang="en-US" sz="2800" b="0" i="0" u="none" strike="noStrike" cap="none" dirty="0">
                <a:latin typeface="Arial"/>
                <a:ea typeface="Arial"/>
                <a:cs typeface="Arial"/>
                <a:sym typeface="Arial"/>
              </a:rPr>
              <a:t>   criminal investigation to obtain consent or any other benefit in connection with an inspection or a civil enforcement matter.  </a:t>
            </a:r>
          </a:p>
          <a:p>
            <a:pPr marL="273050" marR="0" lvl="0" indent="-273050" algn="l" rtl="0">
              <a:spcBef>
                <a:spcPts val="0"/>
              </a:spcBef>
              <a:spcAft>
                <a:spcPts val="0"/>
              </a:spcAft>
              <a:buSzPct val="95000"/>
              <a:buNone/>
            </a:pPr>
            <a:endParaRPr lang="en-US" sz="2800" dirty="0">
              <a:latin typeface="Arial"/>
              <a:ea typeface="Arial"/>
              <a:cs typeface="Arial"/>
              <a:sym typeface="Arial"/>
            </a:endParaRPr>
          </a:p>
          <a:p>
            <a:pPr marL="273050" marR="0" lvl="0" indent="-273050" algn="l" rtl="0">
              <a:spcBef>
                <a:spcPts val="0"/>
              </a:spcBef>
              <a:spcAft>
                <a:spcPts val="0"/>
              </a:spcAft>
              <a:buSzPct val="95000"/>
              <a:buNone/>
            </a:pPr>
            <a:r>
              <a:rPr lang="en-US" sz="2800" b="0" i="0" u="none" strike="noStrike" cap="none" dirty="0">
                <a:latin typeface="Arial"/>
                <a:ea typeface="Arial"/>
                <a:cs typeface="Arial"/>
                <a:sym typeface="Arial"/>
              </a:rPr>
              <a:t>   Criminal investigators should not (and will not) “direct” inspectors as to where to conduct  inspections.</a:t>
            </a:r>
          </a:p>
          <a:p>
            <a:pPr marL="273050" marR="0" lvl="0" indent="-273050" algn="l" rtl="0">
              <a:spcBef>
                <a:spcPts val="560"/>
              </a:spcBef>
              <a:spcAft>
                <a:spcPts val="0"/>
              </a:spcAft>
              <a:buSzPct val="95000"/>
              <a:buFont typeface="Noto Sans Symbols"/>
              <a:buNone/>
            </a:pPr>
            <a:endParaRPr sz="2800" b="0" i="0" u="none" strike="noStrike" cap="none" dirty="0">
              <a:solidFill>
                <a:schemeClr val="lt1"/>
              </a:solidFill>
              <a:latin typeface="Arial"/>
              <a:ea typeface="Arial"/>
              <a:cs typeface="Arial"/>
              <a:sym typeface="Arial"/>
            </a:endParaRPr>
          </a:p>
        </p:txBody>
      </p:sp>
      <p:sp>
        <p:nvSpPr>
          <p:cNvPr id="2" name="Slide Number Placeholder 1">
            <a:extLst>
              <a:ext uri="{FF2B5EF4-FFF2-40B4-BE49-F238E27FC236}">
                <a16:creationId xmlns:a16="http://schemas.microsoft.com/office/drawing/2014/main" id="{2C4145D6-37FF-42D3-B26F-D14D6DE99460}"/>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26</a:t>
            </a:fld>
            <a:endParaRPr lang="en-US" b="0" i="0" u="none" strike="noStrike" cap="none" dirty="0">
              <a:latin typeface="Arial"/>
              <a:ea typeface="Arial"/>
              <a:cs typeface="Arial"/>
              <a:sym typeface="Arial"/>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480"/>
        <p:cNvGrpSpPr/>
        <p:nvPr/>
      </p:nvGrpSpPr>
      <p:grpSpPr>
        <a:xfrm>
          <a:off x="0" y="0"/>
          <a:ext cx="0" cy="0"/>
          <a:chOff x="0" y="0"/>
          <a:chExt cx="0" cy="0"/>
        </a:xfrm>
      </p:grpSpPr>
      <p:sp>
        <p:nvSpPr>
          <p:cNvPr id="481" name="Shape 481"/>
          <p:cNvSpPr txBox="1">
            <a:spLocks noGrp="1"/>
          </p:cNvSpPr>
          <p:nvPr>
            <p:ph type="title"/>
          </p:nvPr>
        </p:nvSpPr>
        <p:spPr>
          <a:xfrm>
            <a:off x="457200" y="228600"/>
            <a:ext cx="8229600" cy="1371599"/>
          </a:xfrm>
          <a:prstGeom prst="rect">
            <a:avLst/>
          </a:prstGeom>
          <a:noFill/>
          <a:ln>
            <a:noFill/>
          </a:ln>
        </p:spPr>
        <p:txBody>
          <a:bodyPr lIns="0" tIns="45700" rIns="0" bIns="0" anchor="b" anchorCtr="0">
            <a:noAutofit/>
          </a:bodyPr>
          <a:lstStyle/>
          <a:p>
            <a:pPr marL="0" marR="0" lvl="0" indent="0" rtl="0">
              <a:spcBef>
                <a:spcPts val="0"/>
              </a:spcBef>
              <a:spcAft>
                <a:spcPts val="0"/>
              </a:spcAft>
              <a:buSzPct val="25000"/>
              <a:buNone/>
            </a:pPr>
            <a:r>
              <a:rPr lang="en-US" sz="4000" i="0" u="none" strike="noStrike" cap="none" dirty="0">
                <a:ea typeface="Calibri"/>
                <a:sym typeface="Calibri"/>
              </a:rPr>
              <a:t>Role of the Inspector</a:t>
            </a:r>
          </a:p>
        </p:txBody>
      </p:sp>
      <p:sp>
        <p:nvSpPr>
          <p:cNvPr id="482" name="Shape 482"/>
          <p:cNvSpPr txBox="1">
            <a:spLocks noGrp="1"/>
          </p:cNvSpPr>
          <p:nvPr>
            <p:ph idx="1"/>
          </p:nvPr>
        </p:nvSpPr>
        <p:spPr>
          <a:xfrm>
            <a:off x="457200" y="2057400"/>
            <a:ext cx="8229600" cy="4267199"/>
          </a:xfrm>
          <a:prstGeom prst="rect">
            <a:avLst/>
          </a:prstGeom>
          <a:noFill/>
          <a:ln>
            <a:noFill/>
          </a:ln>
        </p:spPr>
        <p:txBody>
          <a:bodyPr lIns="91425" tIns="45700" rIns="91425" bIns="45700" anchor="t" anchorCtr="0">
            <a:noAutofit/>
          </a:bodyPr>
          <a:lstStyle/>
          <a:p>
            <a:pPr marL="273050" marR="0" lvl="0" indent="-273050" algn="l" rtl="0">
              <a:spcBef>
                <a:spcPts val="0"/>
              </a:spcBef>
              <a:spcAft>
                <a:spcPts val="0"/>
              </a:spcAft>
              <a:buSzPct val="95000"/>
              <a:buFont typeface="Noto Sans Symbols"/>
              <a:buChar char="●"/>
            </a:pPr>
            <a:r>
              <a:rPr lang="en-US" sz="2800" b="0" i="0" u="none" strike="noStrike" cap="none" dirty="0">
                <a:latin typeface="Arial"/>
                <a:ea typeface="Arial"/>
                <a:cs typeface="Arial"/>
                <a:sym typeface="Arial"/>
              </a:rPr>
              <a:t>Identify potential criminal activity during the normal course of a civil inspection</a:t>
            </a:r>
          </a:p>
          <a:p>
            <a:pPr marL="273050" marR="0" lvl="0" indent="-273050" algn="l" rtl="0">
              <a:spcBef>
                <a:spcPts val="560"/>
              </a:spcBef>
              <a:spcAft>
                <a:spcPts val="0"/>
              </a:spcAft>
              <a:buSzPct val="95000"/>
              <a:buFont typeface="Noto Sans Symbols"/>
              <a:buNone/>
            </a:pPr>
            <a:endParaRPr sz="2800" b="0" i="0" u="none" strike="noStrike" cap="none" dirty="0">
              <a:latin typeface="Arial"/>
              <a:ea typeface="Arial"/>
              <a:cs typeface="Arial"/>
              <a:sym typeface="Arial"/>
            </a:endParaRPr>
          </a:p>
          <a:p>
            <a:pPr marL="273050" marR="0" lvl="0" indent="-273050" algn="l" rtl="0">
              <a:spcBef>
                <a:spcPts val="560"/>
              </a:spcBef>
              <a:spcAft>
                <a:spcPts val="0"/>
              </a:spcAft>
              <a:buSzPct val="95000"/>
              <a:buFont typeface="Noto Sans Symbols"/>
              <a:buChar char="●"/>
            </a:pPr>
            <a:r>
              <a:rPr lang="en-US" sz="2800" b="0" i="0" u="none" strike="noStrike" cap="none" dirty="0">
                <a:latin typeface="Arial"/>
                <a:ea typeface="Arial"/>
                <a:cs typeface="Arial"/>
                <a:sym typeface="Arial"/>
              </a:rPr>
              <a:t>Report information to the criminal investigator upon completion of the inspection</a:t>
            </a:r>
          </a:p>
          <a:p>
            <a:pPr marL="273050" marR="0" lvl="0" indent="-273050" algn="l" rtl="0">
              <a:spcBef>
                <a:spcPts val="560"/>
              </a:spcBef>
              <a:spcAft>
                <a:spcPts val="0"/>
              </a:spcAft>
              <a:buSzPct val="95000"/>
              <a:buFont typeface="Noto Sans Symbols"/>
              <a:buNone/>
            </a:pPr>
            <a:endParaRPr sz="2800" b="0" i="0" u="none" strike="noStrike" cap="none" dirty="0">
              <a:latin typeface="Arial"/>
              <a:ea typeface="Arial"/>
              <a:cs typeface="Arial"/>
              <a:sym typeface="Arial"/>
            </a:endParaRPr>
          </a:p>
          <a:p>
            <a:pPr marL="273050" marR="0" lvl="0" indent="-273050" algn="l" rtl="0">
              <a:spcBef>
                <a:spcPts val="560"/>
              </a:spcBef>
              <a:spcAft>
                <a:spcPts val="0"/>
              </a:spcAft>
              <a:buSzPct val="95000"/>
              <a:buFont typeface="Noto Sans Symbols"/>
              <a:buChar char="●"/>
            </a:pPr>
            <a:r>
              <a:rPr lang="en-US" sz="2800" b="0" i="0" u="none" strike="noStrike" cap="none" dirty="0">
                <a:latin typeface="Arial"/>
                <a:ea typeface="Arial"/>
                <a:cs typeface="Arial"/>
                <a:sym typeface="Arial"/>
              </a:rPr>
              <a:t>Continue with normal duties unless otherwise assigned</a:t>
            </a:r>
          </a:p>
        </p:txBody>
      </p:sp>
      <p:sp>
        <p:nvSpPr>
          <p:cNvPr id="2" name="Slide Number Placeholder 1">
            <a:extLst>
              <a:ext uri="{FF2B5EF4-FFF2-40B4-BE49-F238E27FC236}">
                <a16:creationId xmlns:a16="http://schemas.microsoft.com/office/drawing/2014/main" id="{B2CAAFE5-2907-4DC0-AAF6-550164074E37}"/>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27</a:t>
            </a:fld>
            <a:endParaRPr lang="en-US" b="0" i="0" u="none" strike="noStrike" cap="none" dirty="0">
              <a:latin typeface="Arial"/>
              <a:ea typeface="Arial"/>
              <a:cs typeface="Arial"/>
              <a:sym typeface="Arial"/>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628650" y="304800"/>
            <a:ext cx="7886700" cy="1325563"/>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500" b="0" i="0" u="none" strike="noStrike" cap="none" dirty="0">
                <a:solidFill>
                  <a:schemeClr val="lt1"/>
                </a:solidFill>
                <a:latin typeface="Calibri"/>
                <a:ea typeface="Calibri"/>
                <a:cs typeface="Calibri"/>
                <a:sym typeface="Calibri"/>
              </a:rPr>
              <a:t>F</a:t>
            </a:r>
            <a:r>
              <a:rPr lang="en-US" sz="4000" b="0" i="0" u="none" strike="noStrike" cap="none" dirty="0">
                <a:ea typeface="Calibri"/>
                <a:sym typeface="Calibri"/>
              </a:rPr>
              <a:t>2022 Federal Environmental   Criminal Enforcement Results </a:t>
            </a:r>
          </a:p>
        </p:txBody>
      </p:sp>
      <p:sp>
        <p:nvSpPr>
          <p:cNvPr id="488" name="Shape 488"/>
          <p:cNvSpPr txBox="1">
            <a:spLocks noGrp="1"/>
          </p:cNvSpPr>
          <p:nvPr>
            <p:ph idx="1"/>
          </p:nvPr>
        </p:nvSpPr>
        <p:spPr>
          <a:xfrm>
            <a:off x="457200" y="1905000"/>
            <a:ext cx="8229600" cy="4403724"/>
          </a:xfrm>
          <a:prstGeom prst="rect">
            <a:avLst/>
          </a:prstGeom>
          <a:noFill/>
          <a:ln>
            <a:noFill/>
          </a:ln>
        </p:spPr>
        <p:txBody>
          <a:bodyPr lIns="91425" tIns="45700" rIns="91425" bIns="45700" anchor="t" anchorCtr="0">
            <a:noAutofit/>
          </a:bodyPr>
          <a:lstStyle/>
          <a:p>
            <a:pPr>
              <a:spcBef>
                <a:spcPts val="0"/>
              </a:spcBef>
              <a:buSzPct val="95000"/>
            </a:pPr>
            <a:r>
              <a:rPr lang="en-US" sz="2800" dirty="0">
                <a:latin typeface="Arial"/>
                <a:ea typeface="Arial"/>
                <a:cs typeface="Arial"/>
                <a:sym typeface="Arial"/>
              </a:rPr>
              <a:t>117 Criminal Cases Opened</a:t>
            </a:r>
          </a:p>
          <a:p>
            <a:pPr>
              <a:spcBef>
                <a:spcPts val="0"/>
              </a:spcBef>
              <a:buSzPct val="95000"/>
            </a:pPr>
            <a:r>
              <a:rPr lang="en-US" sz="2800" dirty="0">
                <a:latin typeface="Arial"/>
                <a:ea typeface="Arial"/>
                <a:cs typeface="Arial"/>
                <a:sym typeface="Arial"/>
              </a:rPr>
              <a:t>353 Criminal Defendants Charged</a:t>
            </a:r>
          </a:p>
          <a:p>
            <a:pPr>
              <a:spcBef>
                <a:spcPts val="0"/>
              </a:spcBef>
              <a:buSzPct val="95000"/>
            </a:pPr>
            <a:r>
              <a:rPr lang="en-US" sz="2800" dirty="0">
                <a:latin typeface="Arial"/>
                <a:ea typeface="Arial"/>
                <a:cs typeface="Arial"/>
                <a:sym typeface="Arial"/>
              </a:rPr>
              <a:t>$7.8 Million of Court Ordered Environmental     Projects</a:t>
            </a:r>
          </a:p>
          <a:p>
            <a:pPr>
              <a:spcBef>
                <a:spcPts val="0"/>
              </a:spcBef>
              <a:buSzPct val="95000"/>
            </a:pPr>
            <a:r>
              <a:rPr lang="en-US" sz="2800" dirty="0">
                <a:latin typeface="Arial"/>
                <a:ea typeface="Arial"/>
                <a:cs typeface="Arial"/>
                <a:sym typeface="Arial"/>
              </a:rPr>
              <a:t>$149 Million in fines/penalties</a:t>
            </a:r>
          </a:p>
          <a:p>
            <a:pPr>
              <a:spcBef>
                <a:spcPts val="0"/>
              </a:spcBef>
              <a:buSzPct val="95000"/>
            </a:pPr>
            <a:r>
              <a:rPr lang="en-US" sz="2800" dirty="0">
                <a:latin typeface="Arial"/>
                <a:ea typeface="Arial"/>
                <a:cs typeface="Arial"/>
                <a:sym typeface="Arial"/>
              </a:rPr>
              <a:t>21 Years of Incarceration</a:t>
            </a:r>
            <a:endParaRPr lang="en-US" sz="2800" b="0" i="0" u="none" strike="noStrike" cap="none" dirty="0">
              <a:latin typeface="Arial"/>
              <a:ea typeface="Arial"/>
              <a:cs typeface="Arial"/>
              <a:sym typeface="Arial"/>
            </a:endParaRPr>
          </a:p>
        </p:txBody>
      </p:sp>
      <p:sp>
        <p:nvSpPr>
          <p:cNvPr id="2" name="Slide Number Placeholder 1">
            <a:extLst>
              <a:ext uri="{FF2B5EF4-FFF2-40B4-BE49-F238E27FC236}">
                <a16:creationId xmlns:a16="http://schemas.microsoft.com/office/drawing/2014/main" id="{539425D3-E7A2-4371-B922-CE7C1614060A}"/>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28</a:t>
            </a:fld>
            <a:endParaRPr lang="en-US" b="0" i="0" u="none" strike="noStrike" cap="none" dirty="0">
              <a:latin typeface="Arial"/>
              <a:ea typeface="Arial"/>
              <a:cs typeface="Arial"/>
              <a:sym typeface="Arial"/>
            </a:endParaRP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E050D-EB67-4B09-87C8-EDB9AA339E57}"/>
              </a:ext>
            </a:extLst>
          </p:cNvPr>
          <p:cNvSpPr>
            <a:spLocks noGrp="1"/>
          </p:cNvSpPr>
          <p:nvPr>
            <p:ph type="title"/>
          </p:nvPr>
        </p:nvSpPr>
        <p:spPr/>
        <p:txBody>
          <a:bodyPr/>
          <a:lstStyle/>
          <a:p>
            <a:r>
              <a:rPr lang="en-US" dirty="0"/>
              <a:t>Asbestos Case </a:t>
            </a:r>
          </a:p>
        </p:txBody>
      </p:sp>
      <p:sp>
        <p:nvSpPr>
          <p:cNvPr id="3" name="Content Placeholder 2">
            <a:extLst>
              <a:ext uri="{FF2B5EF4-FFF2-40B4-BE49-F238E27FC236}">
                <a16:creationId xmlns:a16="http://schemas.microsoft.com/office/drawing/2014/main" id="{88622A7A-CAB7-478B-9AA7-1EEDAECF158D}"/>
              </a:ext>
            </a:extLst>
          </p:cNvPr>
          <p:cNvSpPr>
            <a:spLocks noGrp="1"/>
          </p:cNvSpPr>
          <p:nvPr>
            <p:ph idx="1"/>
          </p:nvPr>
        </p:nvSpPr>
        <p:spPr/>
        <p:txBody>
          <a:bodyPr>
            <a:normAutofit/>
          </a:bodyPr>
          <a:lstStyle/>
          <a:p>
            <a:r>
              <a:rPr lang="en-US" dirty="0"/>
              <a:t>Demolition of a Chattanooga textile mill </a:t>
            </a:r>
          </a:p>
          <a:p>
            <a:r>
              <a:rPr lang="en-US" dirty="0"/>
              <a:t>2012: Men convicted of conspiring to violate the CAA in demolition without properly removing asbestos. </a:t>
            </a:r>
          </a:p>
          <a:p>
            <a:r>
              <a:rPr lang="en-US" dirty="0"/>
              <a:t>Violations: failure to wet material containing asbestos, &amp; failure to containerize/dispose of material. </a:t>
            </a:r>
          </a:p>
          <a:p>
            <a:r>
              <a:rPr lang="en-US" dirty="0"/>
              <a:t>Prosecutors said 2 men fraudulently filed a false 10-day notice vastly underestimating asbestos amount. </a:t>
            </a:r>
          </a:p>
          <a:p>
            <a:endParaRPr lang="en-US" dirty="0"/>
          </a:p>
        </p:txBody>
      </p:sp>
      <p:sp>
        <p:nvSpPr>
          <p:cNvPr id="4" name="Slide Number Placeholder 3">
            <a:extLst>
              <a:ext uri="{FF2B5EF4-FFF2-40B4-BE49-F238E27FC236}">
                <a16:creationId xmlns:a16="http://schemas.microsoft.com/office/drawing/2014/main" id="{F32AE54A-A1B8-4288-9769-91D119756B25}"/>
              </a:ext>
            </a:extLst>
          </p:cNvPr>
          <p:cNvSpPr>
            <a:spLocks noGrp="1"/>
          </p:cNvSpPr>
          <p:nvPr>
            <p:ph type="sldNum" sz="quarter" idx="12"/>
          </p:nvPr>
        </p:nvSpPr>
        <p:spPr/>
        <p:txBody>
          <a:bodyPr/>
          <a:lstStyle/>
          <a:p>
            <a:pPr>
              <a:buSzPct val="25000"/>
            </a:pPr>
            <a:fld id="{00000000-1234-1234-1234-123412341234}" type="slidenum">
              <a:rPr lang="en-US" smtClean="0">
                <a:latin typeface="Arial"/>
                <a:ea typeface="Arial"/>
                <a:cs typeface="Arial"/>
                <a:sym typeface="Arial"/>
              </a:rPr>
              <a:pPr>
                <a:buSzPct val="25000"/>
              </a:pPr>
              <a:t>29</a:t>
            </a:fld>
            <a:endParaRPr lang="en-US" dirty="0">
              <a:latin typeface="Arial"/>
              <a:ea typeface="Arial"/>
              <a:cs typeface="Arial"/>
              <a:sym typeface="Arial"/>
            </a:endParaRPr>
          </a:p>
        </p:txBody>
      </p:sp>
    </p:spTree>
    <p:extLst>
      <p:ext uri="{BB962C8B-B14F-4D97-AF65-F5344CB8AC3E}">
        <p14:creationId xmlns:p14="http://schemas.microsoft.com/office/powerpoint/2010/main" val="1734344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131"/>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B0AE4C-9609-416B-82A0-6745D15D9C34}"/>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3</a:t>
            </a:fld>
            <a:endParaRPr lang="en-US" b="0" i="0" u="none" strike="noStrike" cap="none" dirty="0">
              <a:latin typeface="Arial"/>
              <a:ea typeface="Arial"/>
              <a:cs typeface="Arial"/>
              <a:sym typeface="Arial"/>
            </a:endParaRPr>
          </a:p>
        </p:txBody>
      </p:sp>
      <p:sp>
        <p:nvSpPr>
          <p:cNvPr id="132" name="Shape 132"/>
          <p:cNvSpPr txBox="1">
            <a:spLocks noGrp="1"/>
          </p:cNvSpPr>
          <p:nvPr>
            <p:ph type="title" idx="4294967295"/>
          </p:nvPr>
        </p:nvSpPr>
        <p:spPr>
          <a:xfrm>
            <a:off x="0" y="228600"/>
            <a:ext cx="7772400" cy="990600"/>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500" b="0" i="0" u="none" strike="noStrike" cap="none" dirty="0">
                <a:latin typeface="Calibri"/>
                <a:ea typeface="Calibri"/>
                <a:cs typeface="Calibri"/>
                <a:sym typeface="Calibri"/>
              </a:rPr>
              <a:t>Group 1 (Horror/Succes</a:t>
            </a:r>
            <a:r>
              <a:rPr lang="en-US" sz="4500" dirty="0">
                <a:latin typeface="Calibri"/>
                <a:ea typeface="Calibri"/>
                <a:cs typeface="Calibri"/>
                <a:sym typeface="Calibri"/>
              </a:rPr>
              <a:t>s Stories)</a:t>
            </a:r>
            <a:br>
              <a:rPr lang="en-US" sz="4500" b="0" i="0" u="none" strike="noStrike" cap="none" dirty="0">
                <a:solidFill>
                  <a:schemeClr val="bg1"/>
                </a:solidFill>
                <a:latin typeface="Calibri"/>
                <a:ea typeface="Calibri"/>
                <a:cs typeface="Calibri"/>
                <a:sym typeface="Calibri"/>
              </a:rPr>
            </a:br>
            <a:r>
              <a:rPr lang="en-US" sz="4500" b="0" i="0" u="none" strike="noStrike" cap="none" dirty="0">
                <a:solidFill>
                  <a:schemeClr val="bg1"/>
                </a:solidFill>
                <a:latin typeface="Calibri"/>
                <a:ea typeface="Calibri"/>
                <a:cs typeface="Calibri"/>
                <a:sym typeface="Calibri"/>
              </a:rPr>
              <a:t>Inspection Success Stories</a:t>
            </a:r>
          </a:p>
        </p:txBody>
      </p:sp>
      <p:sp>
        <p:nvSpPr>
          <p:cNvPr id="133" name="Shape 133"/>
          <p:cNvSpPr txBox="1">
            <a:spLocks noGrp="1"/>
          </p:cNvSpPr>
          <p:nvPr>
            <p:ph type="body" idx="4294967295"/>
          </p:nvPr>
        </p:nvSpPr>
        <p:spPr>
          <a:xfrm>
            <a:off x="0" y="914400"/>
            <a:ext cx="7467600" cy="5105400"/>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rgbClr val="0BD0D9"/>
              </a:buClr>
              <a:buSzPct val="108571"/>
              <a:buNone/>
            </a:pPr>
            <a:r>
              <a:rPr lang="en-US" sz="2800" b="0" i="0" u="none" strike="noStrike" cap="none" dirty="0">
                <a:latin typeface="Arial"/>
                <a:ea typeface="Arial"/>
                <a:cs typeface="Arial"/>
                <a:sym typeface="Arial"/>
              </a:rPr>
              <a:t> </a:t>
            </a:r>
            <a:r>
              <a:rPr lang="en-US" sz="3200" b="0" i="0" u="none" strike="noStrike" cap="none" dirty="0">
                <a:latin typeface="Arial"/>
                <a:ea typeface="Arial"/>
                <a:cs typeface="Arial"/>
                <a:sym typeface="Arial"/>
              </a:rPr>
              <a:t>As a senior inspector, </a:t>
            </a:r>
            <a:r>
              <a:rPr lang="en-US" sz="3200" dirty="0">
                <a:latin typeface="Arial"/>
                <a:ea typeface="Arial"/>
                <a:cs typeface="Arial"/>
                <a:sym typeface="Arial"/>
              </a:rPr>
              <a:t>describe either </a:t>
            </a:r>
            <a:r>
              <a:rPr lang="en-US" sz="3200" b="0" i="0" u="none" strike="noStrike" cap="none" dirty="0">
                <a:latin typeface="Arial"/>
                <a:ea typeface="Arial"/>
                <a:cs typeface="Arial"/>
                <a:sym typeface="Arial"/>
              </a:rPr>
              <a:t>successful or horror inspections?</a:t>
            </a:r>
          </a:p>
          <a:p>
            <a:pPr marL="273050" marR="0" lvl="0" indent="-273050" algn="l" rtl="0">
              <a:lnSpc>
                <a:spcPct val="90000"/>
              </a:lnSpc>
              <a:spcBef>
                <a:spcPts val="640"/>
              </a:spcBef>
              <a:spcAft>
                <a:spcPts val="0"/>
              </a:spcAft>
              <a:buClr>
                <a:srgbClr val="0BD0D9"/>
              </a:buClr>
              <a:buSzPct val="95000"/>
              <a:buNone/>
            </a:pPr>
            <a:r>
              <a:rPr lang="en-US" sz="3200" b="0" i="0" u="none" strike="noStrike" cap="none" dirty="0">
                <a:latin typeface="Arial"/>
                <a:ea typeface="Arial"/>
                <a:cs typeface="Arial"/>
                <a:sym typeface="Arial"/>
              </a:rPr>
              <a:t>Can your success stories be replicated by other inspectors?  If so how?</a:t>
            </a:r>
          </a:p>
          <a:p>
            <a:pPr marL="273050" lvl="0" indent="-273050">
              <a:spcBef>
                <a:spcPts val="640"/>
              </a:spcBef>
              <a:buClr>
                <a:srgbClr val="0BD0D9"/>
              </a:buClr>
              <a:buSzPct val="95000"/>
              <a:buNone/>
            </a:pPr>
            <a:r>
              <a:rPr lang="en-US" sz="3200" b="0" i="0" u="none" strike="noStrike" cap="none" dirty="0">
                <a:latin typeface="Arial"/>
                <a:ea typeface="Arial"/>
                <a:cs typeface="Arial"/>
                <a:sym typeface="Arial"/>
              </a:rPr>
              <a:t>As a group, </a:t>
            </a:r>
            <a:r>
              <a:rPr lang="en-US" sz="3200" dirty="0">
                <a:latin typeface="Arial"/>
                <a:ea typeface="Arial"/>
                <a:cs typeface="Arial"/>
                <a:sym typeface="Arial"/>
              </a:rPr>
              <a:t>identify</a:t>
            </a:r>
            <a:r>
              <a:rPr lang="en-US" sz="3200" b="0" i="0" u="none" strike="noStrike" cap="none" dirty="0">
                <a:latin typeface="Arial"/>
                <a:ea typeface="Arial"/>
                <a:cs typeface="Arial"/>
                <a:sym typeface="Arial"/>
              </a:rPr>
              <a:t> two areas that inspectors should spend  more time evaluating during the inspection in order to have a “successful inspection”.</a:t>
            </a:r>
          </a:p>
          <a:p>
            <a:pPr marL="273050" indent="-273050">
              <a:spcBef>
                <a:spcPts val="640"/>
              </a:spcBef>
              <a:buClr>
                <a:srgbClr val="0BD0D9"/>
              </a:buClr>
              <a:buSzPct val="95000"/>
              <a:buNone/>
            </a:pPr>
            <a:r>
              <a:rPr lang="en-US" sz="3200" dirty="0">
                <a:latin typeface="Arial"/>
                <a:ea typeface="Arial"/>
                <a:cs typeface="Arial"/>
                <a:sym typeface="Arial"/>
              </a:rPr>
              <a:t>What training would make you a more successful inspector?</a:t>
            </a:r>
          </a:p>
          <a:p>
            <a:pPr marL="273050" lvl="0" indent="-273050">
              <a:spcBef>
                <a:spcPts val="640"/>
              </a:spcBef>
              <a:buClr>
                <a:srgbClr val="0BD0D9"/>
              </a:buClr>
              <a:buSzPct val="95000"/>
              <a:buNone/>
            </a:pPr>
            <a:endParaRPr lang="en-US" sz="3200" b="0" i="0" u="none" strike="noStrike" cap="none" dirty="0">
              <a:latin typeface="Arial"/>
              <a:ea typeface="Arial"/>
              <a:cs typeface="Arial"/>
              <a:sym typeface="Arial"/>
            </a:endParaRPr>
          </a:p>
          <a:p>
            <a:pPr marL="273050" lvl="0" indent="-273050">
              <a:spcBef>
                <a:spcPts val="640"/>
              </a:spcBef>
              <a:buClr>
                <a:srgbClr val="0BD0D9"/>
              </a:buClr>
              <a:buSzPct val="95000"/>
              <a:buNone/>
            </a:pPr>
            <a:endParaRPr lang="en-US" sz="3200" b="0" i="0" u="none" strike="noStrike" cap="none" dirty="0">
              <a:latin typeface="Arial"/>
              <a:ea typeface="Arial"/>
              <a:cs typeface="Arial"/>
              <a:sym typeface="Arial"/>
            </a:endParaRPr>
          </a:p>
          <a:p>
            <a:pPr marL="273050" marR="0" lvl="0" indent="-273050" algn="l" rtl="0">
              <a:lnSpc>
                <a:spcPct val="90000"/>
              </a:lnSpc>
              <a:spcBef>
                <a:spcPts val="640"/>
              </a:spcBef>
              <a:spcAft>
                <a:spcPts val="0"/>
              </a:spcAft>
              <a:buClr>
                <a:srgbClr val="0BD0D9"/>
              </a:buClr>
              <a:buSzPct val="95000"/>
              <a:buNone/>
            </a:pPr>
            <a:endParaRPr lang="en-US" sz="3200" b="0" i="0" u="none" strike="noStrike" cap="none" dirty="0">
              <a:latin typeface="Arial"/>
              <a:ea typeface="Arial"/>
              <a:cs typeface="Arial"/>
              <a:sym typeface="Aria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35CD-04B9-4053-8AAF-4C0F8752D006}"/>
              </a:ext>
            </a:extLst>
          </p:cNvPr>
          <p:cNvSpPr>
            <a:spLocks noGrp="1"/>
          </p:cNvSpPr>
          <p:nvPr>
            <p:ph type="title"/>
          </p:nvPr>
        </p:nvSpPr>
        <p:spPr/>
        <p:txBody>
          <a:bodyPr>
            <a:normAutofit/>
          </a:bodyPr>
          <a:lstStyle/>
          <a:p>
            <a:r>
              <a:rPr lang="en-US" sz="2400" dirty="0"/>
              <a:t>Owner of Colorado Aircraft Painting Company Sentenced for Unlawfully Treating Hazardous Waste </a:t>
            </a:r>
          </a:p>
        </p:txBody>
      </p:sp>
      <p:sp>
        <p:nvSpPr>
          <p:cNvPr id="3" name="Content Placeholder 2">
            <a:extLst>
              <a:ext uri="{FF2B5EF4-FFF2-40B4-BE49-F238E27FC236}">
                <a16:creationId xmlns:a16="http://schemas.microsoft.com/office/drawing/2014/main" id="{07585491-89C9-481C-B1DA-EE513D808C94}"/>
              </a:ext>
            </a:extLst>
          </p:cNvPr>
          <p:cNvSpPr>
            <a:spLocks noGrp="1"/>
          </p:cNvSpPr>
          <p:nvPr>
            <p:ph idx="1"/>
          </p:nvPr>
        </p:nvSpPr>
        <p:spPr/>
        <p:txBody>
          <a:bodyPr>
            <a:normAutofit/>
          </a:bodyPr>
          <a:lstStyle/>
          <a:p>
            <a:r>
              <a:rPr lang="en-US" dirty="0"/>
              <a:t>Colorado Department of Public Health &amp; Environment (PHE) directed Gold Metal Paint Co (GMP) to dispose waste, &amp; clean tank &amp; close drain to UST.</a:t>
            </a:r>
          </a:p>
          <a:p>
            <a:r>
              <a:rPr lang="en-US" dirty="0"/>
              <a:t>Instead GMP told workers to clean tank without PPE. </a:t>
            </a:r>
          </a:p>
          <a:p>
            <a:r>
              <a:rPr lang="en-US" dirty="0"/>
              <a:t>GMP  treated hazardous waste by pouring it on the floor and letting it evaporate. Then they drilled open the trench drain  so that the waste could again flow into the UST.</a:t>
            </a:r>
          </a:p>
          <a:p>
            <a:r>
              <a:rPr lang="en-US" dirty="0"/>
              <a:t>GMP owner pled guilty to illegally treating hazardous waste </a:t>
            </a:r>
          </a:p>
          <a:p>
            <a:r>
              <a:rPr lang="en-US" dirty="0"/>
              <a:t>Gold Metal Paint Co. owner sentenced to serve 6 months home confinement, pay $10,000 fine, and 2 years probation. </a:t>
            </a:r>
          </a:p>
        </p:txBody>
      </p:sp>
      <p:sp>
        <p:nvSpPr>
          <p:cNvPr id="4" name="Slide Number Placeholder 3">
            <a:extLst>
              <a:ext uri="{FF2B5EF4-FFF2-40B4-BE49-F238E27FC236}">
                <a16:creationId xmlns:a16="http://schemas.microsoft.com/office/drawing/2014/main" id="{029B97D7-CA9D-4DBE-BAC9-FA3866D35A56}"/>
              </a:ext>
            </a:extLst>
          </p:cNvPr>
          <p:cNvSpPr>
            <a:spLocks noGrp="1"/>
          </p:cNvSpPr>
          <p:nvPr>
            <p:ph type="sldNum" sz="quarter" idx="12"/>
          </p:nvPr>
        </p:nvSpPr>
        <p:spPr/>
        <p:txBody>
          <a:bodyPr/>
          <a:lstStyle/>
          <a:p>
            <a:pPr>
              <a:buSzPct val="25000"/>
            </a:pPr>
            <a:fld id="{00000000-1234-1234-1234-123412341234}" type="slidenum">
              <a:rPr lang="en-US" smtClean="0">
                <a:latin typeface="Arial"/>
                <a:ea typeface="Arial"/>
                <a:cs typeface="Arial"/>
                <a:sym typeface="Arial"/>
              </a:rPr>
              <a:pPr>
                <a:buSzPct val="25000"/>
              </a:pPr>
              <a:t>30</a:t>
            </a:fld>
            <a:endParaRPr lang="en-US" dirty="0">
              <a:latin typeface="Arial"/>
              <a:ea typeface="Arial"/>
              <a:cs typeface="Arial"/>
              <a:sym typeface="Arial"/>
            </a:endParaRPr>
          </a:p>
        </p:txBody>
      </p:sp>
    </p:spTree>
    <p:extLst>
      <p:ext uri="{BB962C8B-B14F-4D97-AF65-F5344CB8AC3E}">
        <p14:creationId xmlns:p14="http://schemas.microsoft.com/office/powerpoint/2010/main" val="24950833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id="{C3D63F94-D853-4DAE-9341-BE9292FEB02D}"/>
              </a:ext>
            </a:extLst>
          </p:cNvPr>
          <p:cNvSpPr>
            <a:spLocks noGrp="1" noChangeArrowheads="1"/>
          </p:cNvSpPr>
          <p:nvPr>
            <p:ph type="title"/>
          </p:nvPr>
        </p:nvSpPr>
        <p:spPr bwMode="auto">
          <a:xfrm>
            <a:off x="628650" y="550854"/>
            <a:ext cx="7876965"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Ice Company Criminally Fined, Required to Remedy </a:t>
            </a:r>
            <a:b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br>
            <a: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Clean Air Act Violations</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8" name="Rectangle 4">
            <a:extLst>
              <a:ext uri="{FF2B5EF4-FFF2-40B4-BE49-F238E27FC236}">
                <a16:creationId xmlns:a16="http://schemas.microsoft.com/office/drawing/2014/main" id="{5DB2DDC9-07F9-43D1-B8C0-8277324B5BC6}"/>
              </a:ext>
            </a:extLst>
          </p:cNvPr>
          <p:cNvSpPr>
            <a:spLocks noGrp="1" noChangeArrowheads="1"/>
          </p:cNvSpPr>
          <p:nvPr>
            <p:ph idx="1"/>
          </p:nvPr>
        </p:nvSpPr>
        <p:spPr bwMode="auto">
          <a:xfrm>
            <a:off x="628650" y="2662467"/>
            <a:ext cx="836295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242424"/>
                </a:solidFill>
                <a:latin typeface="Calibri" panose="020F0502020204030204" pitchFamily="34" charset="0"/>
                <a:cs typeface="Calibri" panose="020F0502020204030204" pitchFamily="34" charset="0"/>
              </a:rPr>
              <a:t>Company f</a:t>
            </a:r>
            <a:r>
              <a:rPr kumimoji="0" lang="en-US" altLang="en-US" sz="28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ined $90,000 and placed on federal probation for</a:t>
            </a:r>
            <a:r>
              <a:rPr lang="en-US" altLang="en-US" sz="2800" dirty="0">
                <a:solidFill>
                  <a:srgbClr val="242424"/>
                </a:solidFill>
                <a:latin typeface="Calibri" panose="020F0502020204030204" pitchFamily="34" charset="0"/>
                <a:cs typeface="Calibri" panose="020F0502020204030204" pitchFamily="34" charset="0"/>
              </a:rPr>
              <a:t>3 </a:t>
            </a:r>
            <a:r>
              <a:rPr kumimoji="0" lang="en-US" altLang="en-US" sz="28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years by a federal court judge in Providence  on March 22, 2021 for repeatedly failing to implement a Risk Management Plan (RMP) to be executed in the event of an accidental release of </a:t>
            </a:r>
            <a:r>
              <a:rPr kumimoji="0" lang="en-US" altLang="en-US" sz="2800" b="0" i="0" u="none" strike="noStrike" cap="none" normalizeH="0" baseline="0" dirty="0" err="1">
                <a:ln>
                  <a:noFill/>
                </a:ln>
                <a:solidFill>
                  <a:srgbClr val="242424"/>
                </a:solidFill>
                <a:effectLst/>
                <a:latin typeface="Calibri" panose="020F0502020204030204" pitchFamily="34" charset="0"/>
                <a:cs typeface="Calibri" panose="020F0502020204030204" pitchFamily="34" charset="0"/>
              </a:rPr>
              <a:t>anhydrousammonia</a:t>
            </a:r>
            <a:r>
              <a:rPr kumimoji="0" lang="en-US" altLang="en-US" sz="28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 an extremely hazardous substance.</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0911A99C-53B2-4EE8-B45E-97F657E3CFC1}"/>
              </a:ext>
            </a:extLst>
          </p:cNvPr>
          <p:cNvSpPr>
            <a:spLocks noGrp="1"/>
          </p:cNvSpPr>
          <p:nvPr>
            <p:ph type="sldNum" sz="quarter" idx="12"/>
          </p:nvPr>
        </p:nvSpPr>
        <p:spPr/>
        <p:txBody>
          <a:bodyPr/>
          <a:lstStyle/>
          <a:p>
            <a:pPr>
              <a:buSzPct val="25000"/>
            </a:pPr>
            <a:fld id="{00000000-1234-1234-1234-123412341234}" type="slidenum">
              <a:rPr lang="en-US" smtClean="0">
                <a:latin typeface="Arial"/>
                <a:ea typeface="Arial"/>
                <a:cs typeface="Arial"/>
                <a:sym typeface="Arial"/>
              </a:rPr>
              <a:pPr>
                <a:buSzPct val="25000"/>
              </a:pPr>
              <a:t>31</a:t>
            </a:fld>
            <a:endParaRPr lang="en-US" dirty="0">
              <a:latin typeface="Arial"/>
              <a:ea typeface="Arial"/>
              <a:cs typeface="Arial"/>
              <a:sym typeface="Arial"/>
            </a:endParaRPr>
          </a:p>
        </p:txBody>
      </p:sp>
    </p:spTree>
    <p:extLst>
      <p:ext uri="{BB962C8B-B14F-4D97-AF65-F5344CB8AC3E}">
        <p14:creationId xmlns:p14="http://schemas.microsoft.com/office/powerpoint/2010/main" val="15557741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67A0AFD3-586A-4D42-B9C0-045BD8DB0F52}"/>
              </a:ext>
            </a:extLst>
          </p:cNvPr>
          <p:cNvSpPr>
            <a:spLocks noGrp="1" noChangeArrowheads="1"/>
          </p:cNvSpPr>
          <p:nvPr>
            <p:ph type="title"/>
          </p:nvPr>
        </p:nvSpPr>
        <p:spPr bwMode="auto">
          <a:xfrm>
            <a:off x="628650" y="335410"/>
            <a:ext cx="753321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Utah-based Company Sentenced for False Claims </a:t>
            </a:r>
            <a:b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br>
            <a: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that Mold Inhibitor</a:t>
            </a:r>
            <a:r>
              <a:rPr lang="en-US" altLang="en-US" sz="2800" b="1" dirty="0">
                <a:solidFill>
                  <a:srgbClr val="242424"/>
                </a:solidFill>
                <a:latin typeface="Calibri" panose="020F0502020204030204" pitchFamily="34" charset="0"/>
                <a:cs typeface="Calibri" panose="020F0502020204030204" pitchFamily="34" charset="0"/>
              </a:rPr>
              <a:t> </a:t>
            </a:r>
            <a: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Can Kill COVID-19 Virus in the</a:t>
            </a:r>
            <a:b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br>
            <a:r>
              <a:rPr kumimoji="0" lang="en-US" altLang="en-US" sz="28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 State of Washington</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160C7F9C-FE93-4A7E-88F7-ACE982AD721C}"/>
              </a:ext>
            </a:extLst>
          </p:cNvPr>
          <p:cNvSpPr>
            <a:spLocks noGrp="1" noChangeArrowheads="1"/>
          </p:cNvSpPr>
          <p:nvPr>
            <p:ph idx="1"/>
          </p:nvPr>
        </p:nvSpPr>
        <p:spPr bwMode="auto">
          <a:xfrm>
            <a:off x="628650" y="2877911"/>
            <a:ext cx="7479227"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rgbClr val="242424"/>
                </a:solidFill>
                <a:effectLst/>
                <a:latin typeface="Calibri" panose="020F0502020204030204" pitchFamily="34" charset="0"/>
                <a:cs typeface="Calibri" panose="020F0502020204030204" pitchFamily="34" charset="0"/>
              </a:rPr>
              <a:t>PurEnvironment</a:t>
            </a:r>
            <a:r>
              <a:rPr kumimoji="0" lang="en-US" altLang="en-US" sz="28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 a Utah-based mold remediation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company, pleaded guilty to environmental crimes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 charges regarding the company’s false claims that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 its products could provide “90+ day protection”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 against COVID-19.</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99ED9849-403A-45F4-AAED-57F093695364}"/>
              </a:ext>
            </a:extLst>
          </p:cNvPr>
          <p:cNvSpPr>
            <a:spLocks noGrp="1"/>
          </p:cNvSpPr>
          <p:nvPr>
            <p:ph type="sldNum" sz="quarter" idx="12"/>
          </p:nvPr>
        </p:nvSpPr>
        <p:spPr/>
        <p:txBody>
          <a:bodyPr/>
          <a:lstStyle/>
          <a:p>
            <a:pPr>
              <a:buSzPct val="25000"/>
            </a:pPr>
            <a:fld id="{00000000-1234-1234-1234-123412341234}" type="slidenum">
              <a:rPr lang="en-US" smtClean="0">
                <a:latin typeface="Arial"/>
                <a:ea typeface="Arial"/>
                <a:cs typeface="Arial"/>
                <a:sym typeface="Arial"/>
              </a:rPr>
              <a:pPr>
                <a:buSzPct val="25000"/>
              </a:pPr>
              <a:t>32</a:t>
            </a:fld>
            <a:endParaRPr lang="en-US" dirty="0">
              <a:latin typeface="Arial"/>
              <a:ea typeface="Arial"/>
              <a:cs typeface="Arial"/>
              <a:sym typeface="Arial"/>
            </a:endParaRPr>
          </a:p>
        </p:txBody>
      </p:sp>
    </p:spTree>
    <p:extLst>
      <p:ext uri="{BB962C8B-B14F-4D97-AF65-F5344CB8AC3E}">
        <p14:creationId xmlns:p14="http://schemas.microsoft.com/office/powerpoint/2010/main" val="22111796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4AA7BEFA-BA09-4E42-B2D6-924FCFE2A081}"/>
              </a:ext>
            </a:extLst>
          </p:cNvPr>
          <p:cNvSpPr>
            <a:spLocks noGrp="1" noChangeArrowheads="1"/>
          </p:cNvSpPr>
          <p:nvPr>
            <p:ph type="title"/>
          </p:nvPr>
        </p:nvSpPr>
        <p:spPr bwMode="auto">
          <a:xfrm>
            <a:off x="628650" y="489298"/>
            <a:ext cx="7985519"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2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Maintenance Supervisor at a NY State Facility </a:t>
            </a:r>
            <a:br>
              <a:rPr kumimoji="0" lang="en-US" altLang="en-US" sz="32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br>
            <a:r>
              <a:rPr kumimoji="0" lang="en-US" altLang="en-US" sz="32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Pleads Guilty To</a:t>
            </a:r>
            <a:r>
              <a:rPr lang="en-US" altLang="en-US" sz="3200" b="1" dirty="0">
                <a:solidFill>
                  <a:srgbClr val="242424"/>
                </a:solidFill>
                <a:latin typeface="Calibri" panose="020F0502020204030204" pitchFamily="34" charset="0"/>
                <a:cs typeface="Calibri" panose="020F0502020204030204" pitchFamily="34" charset="0"/>
              </a:rPr>
              <a:t> </a:t>
            </a:r>
            <a:r>
              <a:rPr kumimoji="0" lang="en-US" altLang="en-US" sz="3200" b="1"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Violating The Clean Air Act</a:t>
            </a:r>
            <a:endParaRPr kumimoji="0" lang="en-US" altLang="en-US" sz="3200" b="0" i="0" u="none" strike="noStrike" cap="none" normalizeH="0" baseline="0" dirty="0">
              <a:ln>
                <a:noFill/>
              </a:ln>
              <a:solidFill>
                <a:schemeClr val="tx1"/>
              </a:solidFill>
              <a:effectLst/>
              <a:latin typeface="Arial" panose="020B0604020202020204" pitchFamily="34" charset="0"/>
            </a:endParaRPr>
          </a:p>
        </p:txBody>
      </p:sp>
      <p:sp>
        <p:nvSpPr>
          <p:cNvPr id="6" name="Rectangle 2">
            <a:extLst>
              <a:ext uri="{FF2B5EF4-FFF2-40B4-BE49-F238E27FC236}">
                <a16:creationId xmlns:a16="http://schemas.microsoft.com/office/drawing/2014/main" id="{9E3287EC-C12B-4836-870E-4CC7470E6361}"/>
              </a:ext>
            </a:extLst>
          </p:cNvPr>
          <p:cNvSpPr>
            <a:spLocks noGrp="1" noChangeArrowheads="1"/>
          </p:cNvSpPr>
          <p:nvPr>
            <p:ph idx="1"/>
          </p:nvPr>
        </p:nvSpPr>
        <p:spPr bwMode="auto">
          <a:xfrm>
            <a:off x="628650" y="2293136"/>
            <a:ext cx="8142742"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In April 2015, during the cleanout of the Hillcrest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Building, asbestos was released into the ambient air,</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 which negligently placed other individuals in imminent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danger of death or serious bodily injury.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On April 9, 2015, the defendant responded to the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Hillcrest Building and told the workers that a licensed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third-party testing Company had conducted the sampling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at the Hillcrest Building and that such sampling yielded negative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42424"/>
                </a:solidFill>
                <a:effectLst/>
                <a:latin typeface="Calibri" panose="020F0502020204030204" pitchFamily="34" charset="0"/>
                <a:cs typeface="Calibri" panose="020F0502020204030204" pitchFamily="34" charset="0"/>
              </a:rPr>
              <a:t>results for asbestos.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59DBB18-E1DB-4231-AF1C-1513B2B0D8A8}"/>
              </a:ext>
            </a:extLst>
          </p:cNvPr>
          <p:cNvSpPr>
            <a:spLocks noGrp="1"/>
          </p:cNvSpPr>
          <p:nvPr>
            <p:ph type="sldNum" sz="quarter" idx="12"/>
          </p:nvPr>
        </p:nvSpPr>
        <p:spPr/>
        <p:txBody>
          <a:bodyPr/>
          <a:lstStyle/>
          <a:p>
            <a:pPr>
              <a:buSzPct val="25000"/>
            </a:pPr>
            <a:fld id="{00000000-1234-1234-1234-123412341234}" type="slidenum">
              <a:rPr lang="en-US" smtClean="0">
                <a:latin typeface="Arial"/>
                <a:ea typeface="Arial"/>
                <a:cs typeface="Arial"/>
                <a:sym typeface="Arial"/>
              </a:rPr>
              <a:pPr>
                <a:buSzPct val="25000"/>
              </a:pPr>
              <a:t>33</a:t>
            </a:fld>
            <a:endParaRPr lang="en-US" dirty="0">
              <a:latin typeface="Arial"/>
              <a:ea typeface="Arial"/>
              <a:cs typeface="Arial"/>
              <a:sym typeface="Arial"/>
            </a:endParaRPr>
          </a:p>
        </p:txBody>
      </p:sp>
    </p:spTree>
    <p:extLst>
      <p:ext uri="{BB962C8B-B14F-4D97-AF65-F5344CB8AC3E}">
        <p14:creationId xmlns:p14="http://schemas.microsoft.com/office/powerpoint/2010/main" val="3206595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ABB59-5939-44A3-A48C-4E8B9A225DD0}"/>
              </a:ext>
            </a:extLst>
          </p:cNvPr>
          <p:cNvSpPr>
            <a:spLocks noGrp="1"/>
          </p:cNvSpPr>
          <p:nvPr>
            <p:ph type="title"/>
          </p:nvPr>
        </p:nvSpPr>
        <p:spPr/>
        <p:txBody>
          <a:bodyPr/>
          <a:lstStyle/>
          <a:p>
            <a:r>
              <a:rPr lang="en-US" dirty="0"/>
              <a:t>Law Enforcement Contacts</a:t>
            </a:r>
          </a:p>
        </p:txBody>
      </p:sp>
      <p:sp>
        <p:nvSpPr>
          <p:cNvPr id="3" name="Content Placeholder 2">
            <a:extLst>
              <a:ext uri="{FF2B5EF4-FFF2-40B4-BE49-F238E27FC236}">
                <a16:creationId xmlns:a16="http://schemas.microsoft.com/office/drawing/2014/main" id="{4A3EB1C0-C81D-4C14-9035-D1FD08FF926A}"/>
              </a:ext>
            </a:extLst>
          </p:cNvPr>
          <p:cNvSpPr>
            <a:spLocks noGrp="1"/>
          </p:cNvSpPr>
          <p:nvPr>
            <p:ph idx="1"/>
          </p:nvPr>
        </p:nvSpPr>
        <p:spPr>
          <a:xfrm>
            <a:off x="628650" y="1825624"/>
            <a:ext cx="7886700" cy="4667249"/>
          </a:xfrm>
        </p:spPr>
        <p:txBody>
          <a:bodyPr>
            <a:normAutofit/>
          </a:bodyPr>
          <a:lstStyle/>
          <a:p>
            <a:r>
              <a:rPr lang="en-US" sz="3200" dirty="0"/>
              <a:t>Your EPA Region  Criminal Investigations Division?</a:t>
            </a:r>
          </a:p>
          <a:p>
            <a:pPr marL="0" indent="0">
              <a:buNone/>
            </a:pPr>
            <a:endParaRPr lang="en-US" sz="3200" dirty="0"/>
          </a:p>
          <a:p>
            <a:r>
              <a:rPr lang="en-US" sz="3200" dirty="0"/>
              <a:t>Contacts for state law enforcement </a:t>
            </a:r>
            <a:br>
              <a:rPr lang="en-US" sz="3200" dirty="0"/>
            </a:br>
            <a:r>
              <a:rPr lang="en-US" sz="3200" dirty="0"/>
              <a:t>Who are yours?</a:t>
            </a:r>
          </a:p>
        </p:txBody>
      </p:sp>
      <p:sp>
        <p:nvSpPr>
          <p:cNvPr id="4" name="Slide Number Placeholder 3">
            <a:extLst>
              <a:ext uri="{FF2B5EF4-FFF2-40B4-BE49-F238E27FC236}">
                <a16:creationId xmlns:a16="http://schemas.microsoft.com/office/drawing/2014/main" id="{AF3B5E12-62B2-4B2B-AAF0-D5007F68FDCF}"/>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34</a:t>
            </a:fld>
            <a:endParaRPr lang="en-US" b="0" i="0" u="none" strike="noStrike" cap="none" dirty="0">
              <a:latin typeface="Arial"/>
              <a:ea typeface="Arial"/>
              <a:cs typeface="Arial"/>
              <a:sym typeface="Arial"/>
            </a:endParaRPr>
          </a:p>
        </p:txBody>
      </p:sp>
    </p:spTree>
    <p:extLst>
      <p:ext uri="{BB962C8B-B14F-4D97-AF65-F5344CB8AC3E}">
        <p14:creationId xmlns:p14="http://schemas.microsoft.com/office/powerpoint/2010/main" val="14102652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511"/>
        <p:cNvGrpSpPr/>
        <p:nvPr/>
      </p:nvGrpSpPr>
      <p:grpSpPr>
        <a:xfrm>
          <a:off x="0" y="0"/>
          <a:ext cx="0" cy="0"/>
          <a:chOff x="0" y="0"/>
          <a:chExt cx="0" cy="0"/>
        </a:xfrm>
      </p:grpSpPr>
      <p:sp>
        <p:nvSpPr>
          <p:cNvPr id="512" name="Shape 512"/>
          <p:cNvSpPr txBox="1">
            <a:spLocks noGrp="1"/>
          </p:cNvSpPr>
          <p:nvPr>
            <p:ph idx="1"/>
          </p:nvPr>
        </p:nvSpPr>
        <p:spPr>
          <a:prstGeom prst="rect">
            <a:avLst/>
          </a:prstGeom>
          <a:noFill/>
          <a:ln>
            <a:noFill/>
          </a:ln>
        </p:spPr>
        <p:txBody>
          <a:bodyPr lIns="91425" tIns="45700" rIns="91425" bIns="45700" anchor="t" anchorCtr="0">
            <a:noAutofit/>
          </a:bodyPr>
          <a:lstStyle/>
          <a:p>
            <a:pPr marL="273050" marR="0" lvl="0" indent="-273050" algn="ctr" rtl="0">
              <a:spcBef>
                <a:spcPts val="0"/>
              </a:spcBef>
              <a:spcAft>
                <a:spcPts val="0"/>
              </a:spcAft>
              <a:buClr>
                <a:srgbClr val="0BD0D9"/>
              </a:buClr>
              <a:buSzPct val="95000"/>
              <a:buNone/>
            </a:pPr>
            <a:r>
              <a:rPr lang="en-US" sz="5400" b="1" i="0" u="none" strike="noStrike" cap="none" dirty="0">
                <a:latin typeface="Merriweather"/>
                <a:ea typeface="Merriweather"/>
                <a:cs typeface="Merriweather"/>
                <a:sym typeface="Merriweather"/>
              </a:rPr>
              <a:t>QUESTIONS?</a:t>
            </a:r>
          </a:p>
        </p:txBody>
      </p:sp>
      <p:sp>
        <p:nvSpPr>
          <p:cNvPr id="2" name="Slide Number Placeholder 1">
            <a:extLst>
              <a:ext uri="{FF2B5EF4-FFF2-40B4-BE49-F238E27FC236}">
                <a16:creationId xmlns:a16="http://schemas.microsoft.com/office/drawing/2014/main" id="{F7E9BD70-892A-4E8C-B60E-A28C4C8F619C}"/>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35</a:t>
            </a:fld>
            <a:endParaRPr lang="en-US" b="0" i="0" u="none" strike="noStrike" cap="none" dirty="0">
              <a:latin typeface="Arial"/>
              <a:ea typeface="Arial"/>
              <a:cs typeface="Arial"/>
              <a:sym typeface="Arial"/>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838200"/>
            <a:ext cx="7772400" cy="1143000"/>
          </a:xfrm>
        </p:spPr>
        <p:txBody>
          <a:bodyPr>
            <a:normAutofit/>
          </a:bodyPr>
          <a:lstStyle/>
          <a:p>
            <a:r>
              <a:rPr lang="en-US" sz="3600" dirty="0"/>
              <a:t>Using PIDs and FLIR Cameras:</a:t>
            </a:r>
            <a:br>
              <a:rPr lang="en-US" sz="3600" dirty="0"/>
            </a:br>
            <a:r>
              <a:rPr lang="en-US" sz="3600" dirty="0"/>
              <a:t>Inspections and Case Development</a:t>
            </a:r>
          </a:p>
        </p:txBody>
      </p:sp>
      <p:sp>
        <p:nvSpPr>
          <p:cNvPr id="5" name="Text Placeholder 4"/>
          <p:cNvSpPr>
            <a:spLocks noGrp="1"/>
          </p:cNvSpPr>
          <p:nvPr>
            <p:ph type="body" idx="1"/>
          </p:nvPr>
        </p:nvSpPr>
        <p:spPr>
          <a:xfrm>
            <a:off x="530352" y="2057400"/>
            <a:ext cx="7772400" cy="4800600"/>
          </a:xfrm>
        </p:spPr>
        <p:txBody>
          <a:bodyPr/>
          <a:lstStyle/>
          <a:p>
            <a:endParaRPr lang="en-US" b="1" dirty="0"/>
          </a:p>
        </p:txBody>
      </p:sp>
      <p:pic>
        <p:nvPicPr>
          <p:cNvPr id="6" name="Picture 5" descr="IMG_0673.JPG"/>
          <p:cNvPicPr>
            <a:picLocks noChangeAspect="1"/>
          </p:cNvPicPr>
          <p:nvPr/>
        </p:nvPicPr>
        <p:blipFill>
          <a:blip r:embed="rId2" cstate="print"/>
          <a:stretch>
            <a:fillRect/>
          </a:stretch>
        </p:blipFill>
        <p:spPr>
          <a:xfrm>
            <a:off x="457200" y="1981200"/>
            <a:ext cx="7848600" cy="44958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pPr algn="ctr"/>
            <a:r>
              <a:rPr lang="en-US" dirty="0"/>
              <a:t>IR Camera</a:t>
            </a:r>
          </a:p>
        </p:txBody>
      </p:sp>
      <p:pic>
        <p:nvPicPr>
          <p:cNvPr id="4"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733800" y="1839824"/>
            <a:ext cx="3922183" cy="2614788"/>
          </a:xfrm>
          <a:prstGeom prst="rect">
            <a:avLst/>
          </a:prstGeom>
          <a:noFill/>
        </p:spPr>
      </p:pic>
      <p:sp>
        <p:nvSpPr>
          <p:cNvPr id="5" name="TextBox 4"/>
          <p:cNvSpPr txBox="1"/>
          <p:nvPr/>
        </p:nvSpPr>
        <p:spPr>
          <a:xfrm>
            <a:off x="304800" y="1676400"/>
            <a:ext cx="3429000"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Hydrocarbons absorb and emit infrared energy at specific wavelengths within the IR spectrum</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Camera sees IR energy, but has a filter to allow only IR energy in the 3.3 – 3.5 µm wavelength band to be detected</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Hydrocarbons that absorb IR energy in that range will be detected and imaged as a visible plume</a:t>
            </a:r>
          </a:p>
        </p:txBody>
      </p:sp>
      <p:sp>
        <p:nvSpPr>
          <p:cNvPr id="6" name="TextBox 5"/>
          <p:cNvSpPr txBox="1"/>
          <p:nvPr/>
        </p:nvSpPr>
        <p:spPr>
          <a:xfrm>
            <a:off x="5791200" y="4719697"/>
            <a:ext cx="2971800" cy="2062103"/>
          </a:xfrm>
          <a:prstGeom prst="rect">
            <a:avLst/>
          </a:prstGeom>
          <a:noFill/>
        </p:spPr>
        <p:txBody>
          <a:bodyPr wrap="square" numCol="2" rtlCol="0">
            <a:spAutoFit/>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Benzene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Butane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Ethane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Ethanol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onstantia"/>
                <a:ea typeface="+mn-ea"/>
                <a:cs typeface="+mn-cs"/>
              </a:rPr>
              <a:t>Ethylbenzene</a:t>
            </a:r>
            <a:endParaRPr kumimoji="0" lang="en-US" sz="16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Constantia"/>
                <a:ea typeface="+mn-ea"/>
                <a:cs typeface="+mn-cs"/>
              </a:rPr>
              <a:t>Heptane</a:t>
            </a:r>
            <a:endParaRPr kumimoji="0" lang="en-US" sz="1600" b="0" i="0" u="none" strike="noStrike" kern="1200" cap="none" spc="0" normalizeH="0" baseline="0" noProof="0" dirty="0">
              <a:ln>
                <a:noFill/>
              </a:ln>
              <a:solidFill>
                <a:prstClr val="black"/>
              </a:solidFill>
              <a:effectLst/>
              <a:uLnTx/>
              <a:uFillTx/>
              <a:latin typeface="Constantia"/>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Hexane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Methane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Methanol</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Octane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Pentane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Propane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Propylene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Toluene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Xylene</a:t>
            </a: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kumimoji="0" lang="en-US" sz="1600" b="0" i="0" u="none" strike="noStrike" kern="1200" cap="none" spc="0" normalizeH="0" baseline="0" noProof="0" dirty="0">
                <a:ln>
                  <a:noFill/>
                </a:ln>
                <a:solidFill>
                  <a:prstClr val="black"/>
                </a:solidFill>
                <a:effectLst/>
                <a:uLnTx/>
                <a:uFillTx/>
                <a:latin typeface="Constantia"/>
                <a:ea typeface="+mn-ea"/>
                <a:cs typeface="+mn-cs"/>
              </a:rPr>
              <a:t>MEK</a:t>
            </a:r>
          </a:p>
        </p:txBody>
      </p:sp>
      <p:sp>
        <p:nvSpPr>
          <p:cNvPr id="7" name="TextBox 6"/>
          <p:cNvSpPr txBox="1"/>
          <p:nvPr/>
        </p:nvSpPr>
        <p:spPr>
          <a:xfrm>
            <a:off x="3810000" y="5334000"/>
            <a:ext cx="19050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Common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chemicals detectable by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onstantia"/>
                <a:ea typeface="+mn-ea"/>
                <a:cs typeface="+mn-cs"/>
              </a:rPr>
              <a:t>the camera</a:t>
            </a:r>
          </a:p>
        </p:txBody>
      </p:sp>
      <p:sp>
        <p:nvSpPr>
          <p:cNvPr id="8" name="Left Brace 7"/>
          <p:cNvSpPr/>
          <p:nvPr/>
        </p:nvSpPr>
        <p:spPr>
          <a:xfrm>
            <a:off x="5105400" y="4800600"/>
            <a:ext cx="685800" cy="1828800"/>
          </a:xfrm>
          <a:prstGeom prst="leftBrace">
            <a:avLst>
              <a:gd name="adj1" fmla="val 833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nstantia"/>
              <a:ea typeface="+mn-ea"/>
              <a:cs typeface="+mn-cs"/>
            </a:endParaRPr>
          </a:p>
        </p:txBody>
      </p:sp>
    </p:spTree>
    <p:extLst>
      <p:ext uri="{BB962C8B-B14F-4D97-AF65-F5344CB8AC3E}">
        <p14:creationId xmlns:p14="http://schemas.microsoft.com/office/powerpoint/2010/main" val="5949472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a:t>IR Camera as an Inspection Tool</a:t>
            </a:r>
          </a:p>
        </p:txBody>
      </p:sp>
      <p:sp>
        <p:nvSpPr>
          <p:cNvPr id="3" name="Content Placeholder 2"/>
          <p:cNvSpPr>
            <a:spLocks noGrp="1"/>
          </p:cNvSpPr>
          <p:nvPr>
            <p:ph idx="1"/>
          </p:nvPr>
        </p:nvSpPr>
        <p:spPr>
          <a:xfrm>
            <a:off x="457200" y="1600200"/>
            <a:ext cx="8229600" cy="4724400"/>
          </a:xfrm>
        </p:spPr>
        <p:txBody>
          <a:bodyPr>
            <a:normAutofit/>
          </a:bodyPr>
          <a:lstStyle/>
          <a:p>
            <a:r>
              <a:rPr lang="en-US" dirty="0"/>
              <a:t>The camera is</a:t>
            </a:r>
            <a:r>
              <a:rPr lang="en-US" i="1" dirty="0"/>
              <a:t> </a:t>
            </a:r>
            <a:r>
              <a:rPr lang="en-US" dirty="0"/>
              <a:t>good for seeing</a:t>
            </a:r>
            <a:r>
              <a:rPr lang="en-US" i="1" dirty="0"/>
              <a:t>:</a:t>
            </a:r>
          </a:p>
          <a:p>
            <a:endParaRPr lang="en-US" i="1" dirty="0"/>
          </a:p>
          <a:p>
            <a:pPr lvl="1"/>
            <a:r>
              <a:rPr lang="en-US" dirty="0"/>
              <a:t>Leak sources that were not previously identified/monitored</a:t>
            </a:r>
          </a:p>
          <a:p>
            <a:endParaRPr lang="en-US" dirty="0"/>
          </a:p>
          <a:p>
            <a:pPr lvl="1"/>
            <a:r>
              <a:rPr lang="en-US" dirty="0"/>
              <a:t>Surveying for plumes (e.g. tank vents, flares, PRVs)</a:t>
            </a:r>
          </a:p>
          <a:p>
            <a:endParaRPr lang="en-US" dirty="0"/>
          </a:p>
          <a:p>
            <a:pPr lvl="1"/>
            <a:r>
              <a:rPr lang="en-US" dirty="0"/>
              <a:t>Emission sources that can’t be easily reached or detected by traditional means</a:t>
            </a:r>
          </a:p>
        </p:txBody>
      </p:sp>
    </p:spTree>
    <p:extLst>
      <p:ext uri="{BB962C8B-B14F-4D97-AF65-F5344CB8AC3E}">
        <p14:creationId xmlns:p14="http://schemas.microsoft.com/office/powerpoint/2010/main" val="20338172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Photo-Ionization Detectors as Inspection Tools</a:t>
            </a:r>
            <a:br>
              <a:rPr lang="en-US" sz="3600" dirty="0"/>
            </a:br>
            <a:r>
              <a:rPr lang="en-US" sz="3100" dirty="0"/>
              <a:t>[Ion Science PID – sensitive to 1 </a:t>
            </a:r>
            <a:r>
              <a:rPr lang="en-US" sz="3100" dirty="0" err="1"/>
              <a:t>ppbV</a:t>
            </a:r>
            <a:r>
              <a:rPr lang="en-US" sz="3100" dirty="0"/>
              <a:t>, most VOCs]</a:t>
            </a:r>
          </a:p>
        </p:txBody>
      </p:sp>
      <p:pic>
        <p:nvPicPr>
          <p:cNvPr id="6" name="Content Placeholder 5" descr="Ion Science PID.JPG"/>
          <p:cNvPicPr>
            <a:picLocks noGrp="1" noChangeAspect="1"/>
          </p:cNvPicPr>
          <p:nvPr>
            <p:ph idx="1"/>
          </p:nvPr>
        </p:nvPicPr>
        <p:blipFill>
          <a:blip r:embed="rId2" cstate="print"/>
          <a:stretch>
            <a:fillRect/>
          </a:stretch>
        </p:blipFill>
        <p:spPr>
          <a:xfrm>
            <a:off x="3108854" y="1935163"/>
            <a:ext cx="2926291" cy="4389437"/>
          </a:xfrm>
        </p:spPr>
      </p:pic>
    </p:spTree>
    <p:extLst>
      <p:ext uri="{BB962C8B-B14F-4D97-AF65-F5344CB8AC3E}">
        <p14:creationId xmlns:p14="http://schemas.microsoft.com/office/powerpoint/2010/main" val="2550709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4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8C7352B-E20B-4E6A-A682-910B1E07DD3A}"/>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4</a:t>
            </a:fld>
            <a:endParaRPr lang="en-US" b="0" i="0" u="none" strike="noStrike" cap="none" dirty="0">
              <a:latin typeface="Arial"/>
              <a:ea typeface="Arial"/>
              <a:cs typeface="Arial"/>
              <a:sym typeface="Arial"/>
            </a:endParaRPr>
          </a:p>
        </p:txBody>
      </p:sp>
      <p:sp>
        <p:nvSpPr>
          <p:cNvPr id="144" name="Shape 144"/>
          <p:cNvSpPr txBox="1">
            <a:spLocks noGrp="1"/>
          </p:cNvSpPr>
          <p:nvPr>
            <p:ph type="title" idx="4294967295"/>
          </p:nvPr>
        </p:nvSpPr>
        <p:spPr>
          <a:xfrm>
            <a:off x="0" y="0"/>
            <a:ext cx="7772400" cy="1295400"/>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500" b="0" i="0" u="none" strike="noStrike" cap="none" dirty="0">
                <a:latin typeface="Calibri"/>
                <a:ea typeface="Calibri"/>
                <a:cs typeface="Calibri"/>
                <a:sym typeface="Calibri"/>
              </a:rPr>
              <a:t>Group 2</a:t>
            </a:r>
            <a:br>
              <a:rPr lang="en-US" sz="4500" b="0" i="0" u="none" strike="noStrike" cap="none" dirty="0">
                <a:latin typeface="Calibri"/>
                <a:ea typeface="Calibri"/>
                <a:cs typeface="Calibri"/>
                <a:sym typeface="Calibri"/>
              </a:rPr>
            </a:br>
            <a:r>
              <a:rPr lang="en-US" sz="4000" b="1" dirty="0">
                <a:solidFill>
                  <a:schemeClr val="tx1"/>
                </a:solidFill>
                <a:latin typeface="Calibri"/>
                <a:ea typeface="Calibri"/>
                <a:cs typeface="Calibri"/>
                <a:sym typeface="Calibri"/>
              </a:rPr>
              <a:t>Impact of COVD 19 on inspections</a:t>
            </a:r>
            <a:endParaRPr lang="en-US" sz="4000" b="1" i="0" u="none" strike="noStrike" cap="none" dirty="0">
              <a:solidFill>
                <a:schemeClr val="tx1"/>
              </a:solidFill>
              <a:latin typeface="Calibri"/>
              <a:ea typeface="Calibri"/>
              <a:cs typeface="Calibri"/>
              <a:sym typeface="Calibri"/>
            </a:endParaRPr>
          </a:p>
        </p:txBody>
      </p:sp>
      <p:sp>
        <p:nvSpPr>
          <p:cNvPr id="145" name="Shape 145"/>
          <p:cNvSpPr txBox="1">
            <a:spLocks noGrp="1"/>
          </p:cNvSpPr>
          <p:nvPr>
            <p:ph type="body" idx="4294967295"/>
          </p:nvPr>
        </p:nvSpPr>
        <p:spPr>
          <a:xfrm>
            <a:off x="0" y="1600200"/>
            <a:ext cx="8229600" cy="4419600"/>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bg1"/>
              </a:buClr>
              <a:buSzPct val="95000"/>
              <a:buFont typeface="Noto Sans Symbols"/>
              <a:buChar char="●"/>
            </a:pPr>
            <a:r>
              <a:rPr lang="en-US" sz="2800" b="0" i="0" u="none" strike="noStrike" cap="none" dirty="0">
                <a:latin typeface="Arial"/>
                <a:ea typeface="Arial"/>
                <a:cs typeface="Arial"/>
                <a:sym typeface="Arial"/>
              </a:rPr>
              <a:t>What did you do during COVD break?</a:t>
            </a:r>
          </a:p>
          <a:p>
            <a:pPr marL="273050" marR="0" lvl="0" indent="-273050" algn="l" rtl="0">
              <a:lnSpc>
                <a:spcPct val="90000"/>
              </a:lnSpc>
              <a:spcBef>
                <a:spcPts val="0"/>
              </a:spcBef>
              <a:spcAft>
                <a:spcPts val="0"/>
              </a:spcAft>
              <a:buClr>
                <a:schemeClr val="bg1"/>
              </a:buClr>
              <a:buSzPct val="95000"/>
              <a:buFont typeface="Noto Sans Symbols"/>
              <a:buChar char="●"/>
            </a:pPr>
            <a:endParaRPr lang="en-US" sz="2800" dirty="0">
              <a:latin typeface="Arial"/>
              <a:ea typeface="Arial"/>
              <a:cs typeface="Arial"/>
              <a:sym typeface="Arial"/>
            </a:endParaRPr>
          </a:p>
          <a:p>
            <a:pPr marL="273050" marR="0" lvl="0" indent="-273050" algn="l" rtl="0">
              <a:lnSpc>
                <a:spcPct val="90000"/>
              </a:lnSpc>
              <a:spcBef>
                <a:spcPts val="0"/>
              </a:spcBef>
              <a:spcAft>
                <a:spcPts val="0"/>
              </a:spcAft>
              <a:buClr>
                <a:schemeClr val="bg1"/>
              </a:buClr>
              <a:buSzPct val="95000"/>
              <a:buFont typeface="Noto Sans Symbols"/>
              <a:buChar char="●"/>
            </a:pPr>
            <a:r>
              <a:rPr lang="en-US" sz="2800" b="0" i="0" u="none" strike="noStrike" cap="none" dirty="0">
                <a:latin typeface="Arial"/>
                <a:ea typeface="Arial"/>
                <a:cs typeface="Arial"/>
                <a:sym typeface="Arial"/>
              </a:rPr>
              <a:t>Did any of you conduct virtual inspections?  If so, how did you do them?</a:t>
            </a:r>
          </a:p>
          <a:p>
            <a:pPr marL="273050" marR="0" lvl="0" indent="-273050" algn="l" rtl="0">
              <a:lnSpc>
                <a:spcPct val="90000"/>
              </a:lnSpc>
              <a:spcBef>
                <a:spcPts val="0"/>
              </a:spcBef>
              <a:spcAft>
                <a:spcPts val="0"/>
              </a:spcAft>
              <a:buClr>
                <a:schemeClr val="bg1"/>
              </a:buClr>
              <a:buSzPct val="95000"/>
              <a:buFont typeface="Noto Sans Symbols"/>
              <a:buChar char="●"/>
            </a:pPr>
            <a:endParaRPr lang="en-US" sz="2800" dirty="0">
              <a:latin typeface="Arial"/>
              <a:ea typeface="Arial"/>
              <a:cs typeface="Arial"/>
              <a:sym typeface="Arial"/>
            </a:endParaRPr>
          </a:p>
          <a:p>
            <a:pPr marL="273050" marR="0" lvl="0" indent="-273050" algn="l" rtl="0">
              <a:lnSpc>
                <a:spcPct val="90000"/>
              </a:lnSpc>
              <a:spcBef>
                <a:spcPts val="0"/>
              </a:spcBef>
              <a:spcAft>
                <a:spcPts val="0"/>
              </a:spcAft>
              <a:buClr>
                <a:schemeClr val="bg1"/>
              </a:buClr>
              <a:buSzPct val="95000"/>
              <a:buFont typeface="Noto Sans Symbols"/>
              <a:buChar char="●"/>
            </a:pPr>
            <a:r>
              <a:rPr lang="en-US" sz="2800" dirty="0">
                <a:latin typeface="Arial"/>
                <a:ea typeface="Arial"/>
                <a:cs typeface="Arial"/>
                <a:sym typeface="Arial"/>
              </a:rPr>
              <a:t>Do you see any long term impacts of COVD on your agency’s inspection program?  If so, what would they be?</a:t>
            </a:r>
            <a:endParaRPr lang="en-US" sz="2800" b="0" i="0" u="none" strike="noStrike" cap="none" dirty="0">
              <a:latin typeface="Arial"/>
              <a:ea typeface="Arial"/>
              <a:cs typeface="Arial"/>
              <a:sym typeface="Arial"/>
            </a:endParaRPr>
          </a:p>
          <a:p>
            <a:pPr marL="273050" marR="0" lvl="0" indent="-273050" algn="l" rtl="0">
              <a:lnSpc>
                <a:spcPct val="90000"/>
              </a:lnSpc>
              <a:spcBef>
                <a:spcPts val="640"/>
              </a:spcBef>
              <a:spcAft>
                <a:spcPts val="0"/>
              </a:spcAft>
              <a:buClr>
                <a:schemeClr val="bg1"/>
              </a:buClr>
              <a:buSzPct val="95000"/>
              <a:buFont typeface="Noto Sans Symbols"/>
              <a:buChar char="●"/>
            </a:pPr>
            <a:endParaRPr lang="en-US" sz="2800" b="0" i="0" u="none" strike="noStrike" cap="none" dirty="0">
              <a:latin typeface="Arial"/>
              <a:ea typeface="Arial"/>
              <a:cs typeface="Arial"/>
              <a:sym typeface="Arial"/>
            </a:endParaRP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FLIR in Use at Tonawanda Coke</a:t>
            </a:r>
            <a:br>
              <a:rPr lang="en-US" dirty="0"/>
            </a:br>
            <a:r>
              <a:rPr lang="en-US" sz="3200" dirty="0"/>
              <a:t>[</a:t>
            </a:r>
            <a:r>
              <a:rPr lang="en-US" sz="3200" dirty="0" err="1"/>
              <a:t>Kosta</a:t>
            </a:r>
            <a:r>
              <a:rPr lang="en-US" sz="3200" dirty="0"/>
              <a:t> </a:t>
            </a:r>
            <a:r>
              <a:rPr lang="en-US" sz="3200" dirty="0" err="1"/>
              <a:t>Loukeris</a:t>
            </a:r>
            <a:r>
              <a:rPr lang="en-US" sz="3200" dirty="0"/>
              <a:t>, Region 5]</a:t>
            </a:r>
            <a:endParaRPr lang="en-US" dirty="0"/>
          </a:p>
        </p:txBody>
      </p:sp>
      <p:pic>
        <p:nvPicPr>
          <p:cNvPr id="4" name="Content Placeholder 3" descr="IMG_0458.JPG"/>
          <p:cNvPicPr>
            <a:picLocks noGrp="1" noChangeAspect="1"/>
          </p:cNvPicPr>
          <p:nvPr>
            <p:ph idx="1"/>
          </p:nvPr>
        </p:nvPicPr>
        <p:blipFill>
          <a:blip r:embed="rId2" cstate="print"/>
          <a:stretch>
            <a:fillRect/>
          </a:stretch>
        </p:blipFill>
        <p:spPr>
          <a:xfrm>
            <a:off x="1645708" y="1935163"/>
            <a:ext cx="5852583" cy="4389437"/>
          </a:xfrm>
        </p:spPr>
      </p:pic>
    </p:spTree>
    <p:extLst>
      <p:ext uri="{BB962C8B-B14F-4D97-AF65-F5344CB8AC3E}">
        <p14:creationId xmlns:p14="http://schemas.microsoft.com/office/powerpoint/2010/main" val="7853894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PIDs…..</a:t>
            </a:r>
          </a:p>
        </p:txBody>
      </p:sp>
      <p:sp>
        <p:nvSpPr>
          <p:cNvPr id="3" name="Content Placeholder 2"/>
          <p:cNvSpPr>
            <a:spLocks noGrp="1"/>
          </p:cNvSpPr>
          <p:nvPr>
            <p:ph idx="1"/>
          </p:nvPr>
        </p:nvSpPr>
        <p:spPr/>
        <p:txBody>
          <a:bodyPr>
            <a:normAutofit/>
          </a:bodyPr>
          <a:lstStyle/>
          <a:p>
            <a:r>
              <a:rPr lang="en-US" dirty="0"/>
              <a:t>Detect many VOCs at low concentrations</a:t>
            </a:r>
          </a:p>
          <a:p>
            <a:r>
              <a:rPr lang="en-US" dirty="0"/>
              <a:t>Screen facilities and process units for follow-up investigations.</a:t>
            </a:r>
          </a:p>
          <a:p>
            <a:pPr lvl="1"/>
            <a:r>
              <a:rPr lang="en-US" dirty="0"/>
              <a:t>“Strong” sources can be singled out for more detailed inspection (e.g., tanks, cooling towers, dryer vents, LDAR)</a:t>
            </a:r>
          </a:p>
          <a:p>
            <a:r>
              <a:rPr lang="en-US" dirty="0"/>
              <a:t>To determine when and where to take SUMMA samples.</a:t>
            </a:r>
          </a:p>
          <a:p>
            <a:r>
              <a:rPr lang="en-US" dirty="0"/>
              <a:t>To help locate sources for FLIR imaging.</a:t>
            </a:r>
          </a:p>
          <a:p>
            <a:r>
              <a:rPr lang="en-US" dirty="0"/>
              <a:t>To support NOV or FOV for emissions violations….</a:t>
            </a:r>
          </a:p>
          <a:p>
            <a:pPr>
              <a:buNone/>
            </a:pPr>
            <a:endParaRPr lang="en-US" dirty="0"/>
          </a:p>
        </p:txBody>
      </p:sp>
    </p:spTree>
    <p:extLst>
      <p:ext uri="{BB962C8B-B14F-4D97-AF65-F5344CB8AC3E}">
        <p14:creationId xmlns:p14="http://schemas.microsoft.com/office/powerpoint/2010/main" val="22977082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sz="3200" dirty="0"/>
              <a:t>PID survey in a process unit with a broken PRV – would PRV have been found with FLIR alone?</a:t>
            </a:r>
          </a:p>
        </p:txBody>
      </p:sp>
      <p:sp>
        <p:nvSpPr>
          <p:cNvPr id="3" name="Content Placeholder 2"/>
          <p:cNvSpPr>
            <a:spLocks noGrp="1"/>
          </p:cNvSpPr>
          <p:nvPr>
            <p:ph idx="1"/>
          </p:nvPr>
        </p:nvSpPr>
        <p:spPr>
          <a:xfrm>
            <a:off x="457200" y="1219200"/>
            <a:ext cx="8229600" cy="4906963"/>
          </a:xfrm>
        </p:spPr>
        <p:txBody>
          <a:bodyPr>
            <a:normAutofit/>
          </a:bodyPr>
          <a:lstStyle/>
          <a:p>
            <a:r>
              <a:rPr lang="en-US" sz="2400" dirty="0"/>
              <a:t>The PID said “keep looking!” It took considerable time to find the leak with the FLIR camera because the PRV vent outlet was concealed from view</a:t>
            </a:r>
          </a:p>
          <a:p>
            <a:pPr>
              <a:buNone/>
            </a:pPr>
            <a:endParaRPr lang="en-US" dirty="0"/>
          </a:p>
        </p:txBody>
      </p:sp>
      <p:graphicFrame>
        <p:nvGraphicFramePr>
          <p:cNvPr id="4" name="Chart 3"/>
          <p:cNvGraphicFramePr/>
          <p:nvPr/>
        </p:nvGraphicFramePr>
        <p:xfrm>
          <a:off x="990600" y="2590800"/>
          <a:ext cx="7010400" cy="393303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52619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PID survey in a process unit with a broken pressure relieve valve cont’d…</a:t>
            </a:r>
          </a:p>
        </p:txBody>
      </p:sp>
      <p:pic>
        <p:nvPicPr>
          <p:cNvPr id="6" name="PRV MOV_0183.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600200" y="2057400"/>
            <a:ext cx="5257800" cy="4114800"/>
          </a:xfrm>
          <a:prstGeom prst="rect">
            <a:avLst/>
          </a:prstGeom>
        </p:spPr>
      </p:pic>
    </p:spTree>
    <p:extLst>
      <p:ext uri="{BB962C8B-B14F-4D97-AF65-F5344CB8AC3E}">
        <p14:creationId xmlns:p14="http://schemas.microsoft.com/office/powerpoint/2010/main" val="33877601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PID/FLIR survey at crude oil tank farm</a:t>
            </a:r>
          </a:p>
        </p:txBody>
      </p:sp>
      <p:sp>
        <p:nvSpPr>
          <p:cNvPr id="3" name="Content Placeholder 2"/>
          <p:cNvSpPr>
            <a:spLocks noGrp="1"/>
          </p:cNvSpPr>
          <p:nvPr>
            <p:ph idx="1"/>
          </p:nvPr>
        </p:nvSpPr>
        <p:spPr/>
        <p:txBody>
          <a:bodyPr/>
          <a:lstStyle/>
          <a:p>
            <a:r>
              <a:rPr lang="en-US" dirty="0"/>
              <a:t>During a tank farm survey (Kern Oil, Region 9) PID readings upwind and downwind isolated an internal floating roof crude oil storage tank that was emitting vapors through the rim vents as later imaged using a FLIR </a:t>
            </a:r>
            <a:r>
              <a:rPr lang="en-US" dirty="0" err="1"/>
              <a:t>GasFinder</a:t>
            </a:r>
            <a:r>
              <a:rPr lang="en-US" dirty="0"/>
              <a:t>.</a:t>
            </a:r>
          </a:p>
          <a:p>
            <a:r>
              <a:rPr lang="en-US" dirty="0"/>
              <a:t>Tank inspection revealed that the top of the internal floating roof was covered with oil, in violation of the local air pollution </a:t>
            </a:r>
            <a:r>
              <a:rPr lang="en-US" dirty="0" err="1"/>
              <a:t>regs</a:t>
            </a:r>
            <a:r>
              <a:rPr lang="en-US" dirty="0"/>
              <a:t>…</a:t>
            </a:r>
          </a:p>
          <a:p>
            <a:endParaRPr lang="en-US" dirty="0"/>
          </a:p>
        </p:txBody>
      </p:sp>
    </p:spTree>
    <p:extLst>
      <p:ext uri="{BB962C8B-B14F-4D97-AF65-F5344CB8AC3E}">
        <p14:creationId xmlns:p14="http://schemas.microsoft.com/office/powerpoint/2010/main" val="15645621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PID survey at crude oil tank farm cont’d (IFRT)…</a:t>
            </a:r>
          </a:p>
        </p:txBody>
      </p:sp>
      <p:graphicFrame>
        <p:nvGraphicFramePr>
          <p:cNvPr id="4" name="Content Placeholder 3"/>
          <p:cNvGraphicFramePr>
            <a:graphicFrameLocks noGrp="1"/>
          </p:cNvGraphicFramePr>
          <p:nvPr>
            <p:ph idx="1"/>
          </p:nvPr>
        </p:nvGraphicFramePr>
        <p:xfrm>
          <a:off x="457200" y="1905000"/>
          <a:ext cx="8229600" cy="42211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969149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PID survey at crude oil tank farm cont’d…the FLIR video</a:t>
            </a:r>
          </a:p>
        </p:txBody>
      </p:sp>
      <p:pic>
        <p:nvPicPr>
          <p:cNvPr id="6" name="Sunk IFRT MOV_0008.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524000" y="1981200"/>
            <a:ext cx="5486400" cy="3886200"/>
          </a:xfrm>
          <a:prstGeom prst="rect">
            <a:avLst/>
          </a:prstGeom>
        </p:spPr>
      </p:pic>
    </p:spTree>
    <p:extLst>
      <p:ext uri="{BB962C8B-B14F-4D97-AF65-F5344CB8AC3E}">
        <p14:creationId xmlns:p14="http://schemas.microsoft.com/office/powerpoint/2010/main" val="10321763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Diesel Tank PID Survey (Weak Source)</a:t>
            </a:r>
          </a:p>
        </p:txBody>
      </p:sp>
      <p:graphicFrame>
        <p:nvGraphicFramePr>
          <p:cNvPr id="4" name="Content Placeholder 3"/>
          <p:cNvGraphicFramePr>
            <a:graphicFrameLocks noGrp="1"/>
          </p:cNvGraphicFramePr>
          <p:nvPr>
            <p:ph idx="1"/>
          </p:nvPr>
        </p:nvGraphicFramePr>
        <p:xfrm>
          <a:off x="457200" y="1935163"/>
          <a:ext cx="8229600" cy="43894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79879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Diesel Tank A-309: Recent Controls</a:t>
            </a:r>
          </a:p>
        </p:txBody>
      </p:sp>
      <p:pic>
        <p:nvPicPr>
          <p:cNvPr id="6" name="A-309 Recent Controls MOV_0141.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524000" y="1843088"/>
            <a:ext cx="6096000" cy="4572000"/>
          </a:xfrm>
          <a:prstGeom prst="rect">
            <a:avLst/>
          </a:prstGeom>
        </p:spPr>
      </p:pic>
    </p:spTree>
    <p:extLst>
      <p:ext uri="{BB962C8B-B14F-4D97-AF65-F5344CB8AC3E}">
        <p14:creationId xmlns:p14="http://schemas.microsoft.com/office/powerpoint/2010/main" val="20521929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FLIR Survey – Enclosed Flares</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5709" y="1935163"/>
            <a:ext cx="5852582" cy="4389437"/>
          </a:xfrm>
        </p:spPr>
      </p:pic>
    </p:spTree>
    <p:extLst>
      <p:ext uri="{BB962C8B-B14F-4D97-AF65-F5344CB8AC3E}">
        <p14:creationId xmlns:p14="http://schemas.microsoft.com/office/powerpoint/2010/main" val="530723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55"/>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8BCC93-4376-46CB-8542-A2BD5306F735}"/>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5</a:t>
            </a:fld>
            <a:endParaRPr lang="en-US" b="0" i="0" u="none" strike="noStrike" cap="none" dirty="0">
              <a:latin typeface="Arial"/>
              <a:ea typeface="Arial"/>
              <a:cs typeface="Arial"/>
              <a:sym typeface="Arial"/>
            </a:endParaRPr>
          </a:p>
        </p:txBody>
      </p:sp>
      <p:sp>
        <p:nvSpPr>
          <p:cNvPr id="156" name="Shape 156"/>
          <p:cNvSpPr txBox="1">
            <a:spLocks noGrp="1"/>
          </p:cNvSpPr>
          <p:nvPr>
            <p:ph type="title" idx="4294967295"/>
          </p:nvPr>
        </p:nvSpPr>
        <p:spPr>
          <a:xfrm>
            <a:off x="0" y="704850"/>
            <a:ext cx="8229600" cy="1143000"/>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500" b="0" i="0" u="none" strike="noStrike" cap="none" dirty="0">
                <a:latin typeface="Calibri"/>
                <a:ea typeface="Calibri"/>
                <a:cs typeface="Calibri"/>
                <a:sym typeface="Calibri"/>
              </a:rPr>
              <a:t>Group 3</a:t>
            </a:r>
            <a:br>
              <a:rPr lang="en-US" sz="4500" b="0" i="0" u="none" strike="noStrike" cap="none" dirty="0">
                <a:latin typeface="Calibri"/>
                <a:ea typeface="Calibri"/>
                <a:cs typeface="Calibri"/>
                <a:sym typeface="Calibri"/>
              </a:rPr>
            </a:br>
            <a:r>
              <a:rPr lang="en-US" sz="4500" dirty="0">
                <a:latin typeface="Calibri"/>
                <a:ea typeface="Calibri"/>
                <a:cs typeface="Calibri"/>
                <a:sym typeface="Calibri"/>
              </a:rPr>
              <a:t>New Technology for Inspections</a:t>
            </a:r>
            <a:endParaRPr lang="en-US" sz="4500" b="0" i="0" u="none" strike="noStrike" cap="none" dirty="0">
              <a:latin typeface="Calibri"/>
              <a:ea typeface="Calibri"/>
              <a:cs typeface="Calibri"/>
              <a:sym typeface="Calibri"/>
            </a:endParaRPr>
          </a:p>
        </p:txBody>
      </p:sp>
      <p:sp>
        <p:nvSpPr>
          <p:cNvPr id="157" name="Shape 157"/>
          <p:cNvSpPr txBox="1">
            <a:spLocks noGrp="1"/>
          </p:cNvSpPr>
          <p:nvPr>
            <p:ph type="body" idx="4294967295"/>
          </p:nvPr>
        </p:nvSpPr>
        <p:spPr>
          <a:xfrm>
            <a:off x="0" y="2133600"/>
            <a:ext cx="8077200" cy="4114800"/>
          </a:xfrm>
          <a:prstGeom prst="rect">
            <a:avLst/>
          </a:prstGeom>
          <a:noFill/>
          <a:ln>
            <a:noFill/>
          </a:ln>
        </p:spPr>
        <p:txBody>
          <a:bodyPr lIns="91425" tIns="45700" rIns="91425" bIns="45700" anchor="t" anchorCtr="0">
            <a:noAutofit/>
          </a:bodyPr>
          <a:lstStyle/>
          <a:p>
            <a:pPr>
              <a:spcBef>
                <a:spcPts val="640"/>
              </a:spcBef>
              <a:buClr>
                <a:schemeClr val="bg1"/>
              </a:buClr>
              <a:buSzPct val="95000"/>
            </a:pPr>
            <a:r>
              <a:rPr lang="en-US" sz="3200" dirty="0">
                <a:latin typeface="Arial"/>
                <a:ea typeface="Arial"/>
                <a:cs typeface="Arial"/>
                <a:sym typeface="Arial"/>
              </a:rPr>
              <a:t>During the past 2 years has your agency implemented any new technology for conducting inspections? If so, what were they?</a:t>
            </a:r>
          </a:p>
          <a:p>
            <a:pPr>
              <a:spcBef>
                <a:spcPts val="640"/>
              </a:spcBef>
              <a:buClr>
                <a:schemeClr val="bg1"/>
              </a:buClr>
              <a:buSzPct val="95000"/>
            </a:pPr>
            <a:r>
              <a:rPr lang="en-US" sz="3200" dirty="0">
                <a:latin typeface="Arial"/>
                <a:ea typeface="Arial"/>
                <a:cs typeface="Arial"/>
                <a:sym typeface="Arial"/>
              </a:rPr>
              <a:t>Do you see any new technologies that will work to improve the efficiency or effectiveness of the inspection program?</a:t>
            </a:r>
          </a:p>
          <a:p>
            <a:pPr>
              <a:spcBef>
                <a:spcPts val="640"/>
              </a:spcBef>
              <a:buClr>
                <a:schemeClr val="bg1"/>
              </a:buClr>
              <a:buSzPct val="95000"/>
            </a:pPr>
            <a:r>
              <a:rPr lang="en-US" sz="3200" dirty="0">
                <a:latin typeface="Arial"/>
                <a:ea typeface="Arial"/>
                <a:cs typeface="Arial"/>
                <a:sym typeface="Arial"/>
              </a:rPr>
              <a:t>Please provide examples.</a:t>
            </a:r>
          </a:p>
          <a:p>
            <a:pPr marL="273050" marR="0" lvl="0" indent="-273050" algn="l" rtl="0">
              <a:spcBef>
                <a:spcPts val="640"/>
              </a:spcBef>
              <a:spcAft>
                <a:spcPts val="0"/>
              </a:spcAft>
              <a:buClr>
                <a:schemeClr val="bg1"/>
              </a:buClr>
              <a:buSzPct val="95000"/>
              <a:buFont typeface="Noto Sans Symbols"/>
              <a:buChar char="●"/>
            </a:pPr>
            <a:endParaRPr lang="en-US" sz="3200" b="0" i="0" u="none" strike="noStrike" cap="none" dirty="0">
              <a:solidFill>
                <a:schemeClr val="lt1"/>
              </a:solidFill>
              <a:latin typeface="Arial"/>
              <a:ea typeface="Arial"/>
              <a:cs typeface="Arial"/>
              <a:sym typeface="Arial"/>
            </a:endParaRP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VOCs from Enclosed Flare</a:t>
            </a:r>
          </a:p>
        </p:txBody>
      </p:sp>
      <p:pic>
        <p:nvPicPr>
          <p:cNvPr id="4" name="MOV_047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cstate="print"/>
          <a:stretch>
            <a:fillRect/>
          </a:stretch>
        </p:blipFill>
        <p:spPr>
          <a:xfrm>
            <a:off x="1646238" y="2011363"/>
            <a:ext cx="5853112" cy="4389437"/>
          </a:xfrm>
        </p:spPr>
      </p:pic>
    </p:spTree>
    <p:extLst>
      <p:ext uri="{BB962C8B-B14F-4D97-AF65-F5344CB8AC3E}">
        <p14:creationId xmlns:p14="http://schemas.microsoft.com/office/powerpoint/2010/main" val="42069460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04088"/>
            <a:ext cx="8229600" cy="972312"/>
          </a:xfrm>
        </p:spPr>
        <p:txBody>
          <a:bodyPr>
            <a:normAutofit/>
          </a:bodyPr>
          <a:lstStyle/>
          <a:p>
            <a:r>
              <a:rPr lang="en-US" sz="4000" dirty="0"/>
              <a:t>PID and FLIR Surveys…</a:t>
            </a:r>
          </a:p>
        </p:txBody>
      </p:sp>
      <p:sp>
        <p:nvSpPr>
          <p:cNvPr id="5" name="Content Placeholder 4"/>
          <p:cNvSpPr>
            <a:spLocks noGrp="1"/>
          </p:cNvSpPr>
          <p:nvPr>
            <p:ph idx="1"/>
          </p:nvPr>
        </p:nvSpPr>
        <p:spPr/>
        <p:txBody>
          <a:bodyPr>
            <a:normAutofit/>
          </a:bodyPr>
          <a:lstStyle/>
          <a:p>
            <a:r>
              <a:rPr lang="en-US" dirty="0"/>
              <a:t>… can locate strong sources in the midst of weak sources, e.g., storage tank farms.</a:t>
            </a:r>
          </a:p>
          <a:p>
            <a:r>
              <a:rPr lang="en-US" dirty="0"/>
              <a:t>… help us decide which of the many process units at a plant are the ones that we should focus our greatest attention on.</a:t>
            </a:r>
          </a:p>
          <a:p>
            <a:r>
              <a:rPr lang="en-US" dirty="0"/>
              <a:t>… “screen” process areas for LDAR comparative monitoring.</a:t>
            </a:r>
          </a:p>
          <a:p>
            <a:r>
              <a:rPr lang="en-US" dirty="0"/>
              <a:t>… in short, instrumental surveys are done to </a:t>
            </a:r>
            <a:r>
              <a:rPr lang="en-US" i="1" dirty="0"/>
              <a:t>investigate</a:t>
            </a:r>
            <a:r>
              <a:rPr lang="en-US" dirty="0"/>
              <a:t> a facility’s emissions and help us focus our enforcement authorities on the strongest  sources.</a:t>
            </a:r>
          </a:p>
          <a:p>
            <a:endParaRPr lang="en-US" dirty="0"/>
          </a:p>
        </p:txBody>
      </p:sp>
    </p:spTree>
    <p:extLst>
      <p:ext uri="{BB962C8B-B14F-4D97-AF65-F5344CB8AC3E}">
        <p14:creationId xmlns:p14="http://schemas.microsoft.com/office/powerpoint/2010/main" val="3314569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521"/>
        <p:cNvGrpSpPr/>
        <p:nvPr/>
      </p:nvGrpSpPr>
      <p:grpSpPr>
        <a:xfrm>
          <a:off x="0" y="0"/>
          <a:ext cx="0" cy="0"/>
          <a:chOff x="0" y="0"/>
          <a:chExt cx="0" cy="0"/>
        </a:xfrm>
      </p:grpSpPr>
      <p:sp>
        <p:nvSpPr>
          <p:cNvPr id="522" name="Shape 522"/>
          <p:cNvSpPr txBox="1">
            <a:spLocks noGrp="1"/>
          </p:cNvSpPr>
          <p:nvPr>
            <p:ph type="title"/>
          </p:nvPr>
        </p:nvSpPr>
        <p:spPr>
          <a:xfrm>
            <a:off x="457200" y="457200"/>
            <a:ext cx="8229600" cy="819911"/>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5000" b="0" i="0" u="none" strike="noStrike" cap="none" dirty="0">
                <a:latin typeface="Calibri"/>
                <a:ea typeface="Calibri"/>
                <a:cs typeface="Calibri"/>
                <a:sym typeface="Calibri"/>
              </a:rPr>
              <a:t>Leak Detection Monitoring</a:t>
            </a:r>
          </a:p>
        </p:txBody>
      </p:sp>
      <p:pic>
        <p:nvPicPr>
          <p:cNvPr id="523" name="Shape 523" descr="Anacortes_Refinery.jpg"/>
          <p:cNvPicPr preferRelativeResize="0">
            <a:picLocks noGrp="1"/>
          </p:cNvPicPr>
          <p:nvPr>
            <p:ph idx="1"/>
          </p:nvPr>
        </p:nvPicPr>
        <p:blipFill rotWithShape="1">
          <a:blip r:embed="rId3">
            <a:alphaModFix/>
          </a:blip>
          <a:stretch/>
        </p:blipFill>
        <p:spPr>
          <a:xfrm>
            <a:off x="908800" y="1825625"/>
            <a:ext cx="7326400" cy="4351338"/>
          </a:xfrm>
          <a:prstGeom prst="rect">
            <a:avLst/>
          </a:prstGeom>
          <a:noFill/>
          <a:ln>
            <a:noFill/>
          </a:ln>
        </p:spPr>
      </p:pic>
      <p:sp>
        <p:nvSpPr>
          <p:cNvPr id="2" name="Slide Number Placeholder 1">
            <a:extLst>
              <a:ext uri="{FF2B5EF4-FFF2-40B4-BE49-F238E27FC236}">
                <a16:creationId xmlns:a16="http://schemas.microsoft.com/office/drawing/2014/main" id="{9F3A8478-86A4-43F0-A179-E3215895220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200" b="0" i="0" u="none" strike="noStrike" kern="1200" cap="none" spc="0" normalizeH="0" baseline="0" noProof="0" smtClean="0">
                <a:ln>
                  <a:noFill/>
                </a:ln>
                <a:solidFill>
                  <a:srgbClr val="D0E9ED"/>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52</a:t>
            </a:fld>
            <a:endParaRPr kumimoji="0" lang="en-US" sz="1200" b="0" i="0" u="none" strike="noStrike" kern="1200" cap="none" spc="0" normalizeH="0" baseline="0" noProof="0" dirty="0">
              <a:ln>
                <a:noFill/>
              </a:ln>
              <a:solidFill>
                <a:srgbClr val="D0E9ED"/>
              </a:solidFill>
              <a:effectLst/>
              <a:uLnTx/>
              <a:uFillTx/>
              <a:latin typeface="Arial"/>
              <a:ea typeface="Arial"/>
              <a:cs typeface="Arial"/>
              <a:sym typeface="Arial"/>
            </a:endParaRPr>
          </a:p>
        </p:txBody>
      </p:sp>
    </p:spTree>
    <p:extLst>
      <p:ext uri="{BB962C8B-B14F-4D97-AF65-F5344CB8AC3E}">
        <p14:creationId xmlns:p14="http://schemas.microsoft.com/office/powerpoint/2010/main" val="309448675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527"/>
        <p:cNvGrpSpPr/>
        <p:nvPr/>
      </p:nvGrpSpPr>
      <p:grpSpPr>
        <a:xfrm>
          <a:off x="0" y="0"/>
          <a:ext cx="0" cy="0"/>
          <a:chOff x="0" y="0"/>
          <a:chExt cx="0" cy="0"/>
        </a:xfrm>
      </p:grpSpPr>
      <p:sp>
        <p:nvSpPr>
          <p:cNvPr id="528" name="Shape 528"/>
          <p:cNvSpPr txBox="1">
            <a:spLocks noGrp="1"/>
          </p:cNvSpPr>
          <p:nvPr>
            <p:ph type="title"/>
          </p:nvPr>
        </p:nvSpPr>
        <p:spPr>
          <a:xfrm>
            <a:off x="457200" y="152400"/>
            <a:ext cx="8229600" cy="896111"/>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5000" b="0" i="0" u="none" strike="noStrike" cap="none" dirty="0">
                <a:latin typeface="Calibri"/>
                <a:ea typeface="Calibri"/>
                <a:cs typeface="Calibri"/>
                <a:sym typeface="Calibri"/>
              </a:rPr>
              <a:t>Leak Detection Monitoring</a:t>
            </a:r>
          </a:p>
        </p:txBody>
      </p:sp>
      <p:pic>
        <p:nvPicPr>
          <p:cNvPr id="529" name="Shape 529" descr="A:\MVC-001F.JPG"/>
          <p:cNvPicPr preferRelativeResize="0">
            <a:picLocks noGrp="1"/>
          </p:cNvPicPr>
          <p:nvPr>
            <p:ph idx="1"/>
          </p:nvPr>
        </p:nvPicPr>
        <p:blipFill rotWithShape="1">
          <a:blip r:embed="rId3">
            <a:alphaModFix/>
          </a:blip>
          <a:srcRect/>
          <a:stretch/>
        </p:blipFill>
        <p:spPr>
          <a:xfrm>
            <a:off x="3530600" y="1524000"/>
            <a:ext cx="3708400" cy="2781300"/>
          </a:xfrm>
          <a:prstGeom prst="rect">
            <a:avLst/>
          </a:prstGeom>
          <a:noFill/>
          <a:ln>
            <a:noFill/>
          </a:ln>
        </p:spPr>
      </p:pic>
      <p:sp>
        <p:nvSpPr>
          <p:cNvPr id="2" name="Slide Number Placeholder 1">
            <a:extLst>
              <a:ext uri="{FF2B5EF4-FFF2-40B4-BE49-F238E27FC236}">
                <a16:creationId xmlns:a16="http://schemas.microsoft.com/office/drawing/2014/main" id="{82D2C50E-5036-464C-BA87-B082B8DEE2E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53</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sp>
        <p:nvSpPr>
          <p:cNvPr id="530" name="Shape 530"/>
          <p:cNvSpPr txBox="1"/>
          <p:nvPr/>
        </p:nvSpPr>
        <p:spPr>
          <a:xfrm>
            <a:off x="304800" y="990600"/>
            <a:ext cx="3200400" cy="3970318"/>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1000’s  of valves and connections that must be monitored for leaks</a:t>
            </a:r>
          </a:p>
          <a:p>
            <a:pPr marL="0" marR="0" lvl="0"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90 to 99% of valves and connections are not leaking</a:t>
            </a:r>
          </a:p>
          <a:p>
            <a:pPr marL="0" marR="0" lvl="0"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Costly, monotonous, time consuming</a:t>
            </a:r>
          </a:p>
          <a:p>
            <a:pPr marL="0" marR="0" lvl="0" indent="0" algn="l" defTabSz="914400" rtl="0" eaLnBrk="1" fontAlgn="auto" latinLnBrk="0" hangingPunct="1">
              <a:lnSpc>
                <a:spcPct val="100000"/>
              </a:lnSpc>
              <a:spcBef>
                <a:spcPts val="0"/>
              </a:spcBef>
              <a:spcAft>
                <a:spcPts val="0"/>
              </a:spcAft>
              <a:buClr>
                <a:prstClr val="white"/>
              </a:buClr>
              <a:buSzTx/>
              <a:buFont typeface="Arial"/>
              <a:buNone/>
              <a:tabLst/>
              <a:defRPr/>
            </a:pPr>
            <a:endParaRPr kumimoji="0" sz="2400" b="0" i="0" u="none" strike="noStrike" kern="120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Work is contracted out to lowest bidder</a:t>
            </a:r>
            <a:r>
              <a:rPr kumimoji="0" lang="en-US" sz="2400" b="0" i="0" u="none" strike="noStrike" kern="1200" cap="none" spc="0" normalizeH="0" baseline="0" noProof="0" dirty="0">
                <a:ln>
                  <a:noFill/>
                </a:ln>
                <a:solidFill>
                  <a:prstClr val="white"/>
                </a:solidFill>
                <a:effectLst/>
                <a:uLnTx/>
                <a:uFillTx/>
                <a:latin typeface="Arial"/>
                <a:ea typeface="Arial"/>
                <a:cs typeface="Arial"/>
                <a:sym typeface="Arial"/>
              </a:rPr>
              <a:t>, technicians often uneducated and complacent</a:t>
            </a:r>
          </a:p>
        </p:txBody>
      </p:sp>
      <p:grpSp>
        <p:nvGrpSpPr>
          <p:cNvPr id="531" name="Shape 531"/>
          <p:cNvGrpSpPr/>
          <p:nvPr/>
        </p:nvGrpSpPr>
        <p:grpSpPr>
          <a:xfrm>
            <a:off x="6553200" y="2438400"/>
            <a:ext cx="2285999" cy="2895600"/>
            <a:chOff x="1871" y="519"/>
            <a:chExt cx="3888" cy="4135"/>
          </a:xfrm>
        </p:grpSpPr>
        <p:pic>
          <p:nvPicPr>
            <p:cNvPr id="532" name="Shape 532" descr="Gate Valve"/>
            <p:cNvPicPr preferRelativeResize="0"/>
            <p:nvPr/>
          </p:nvPicPr>
          <p:blipFill rotWithShape="1">
            <a:blip r:embed="rId4">
              <a:alphaModFix/>
            </a:blip>
            <a:srcRect/>
            <a:stretch/>
          </p:blipFill>
          <p:spPr>
            <a:xfrm>
              <a:off x="2879" y="1152"/>
              <a:ext cx="2555" cy="2592"/>
            </a:xfrm>
            <a:prstGeom prst="rect">
              <a:avLst/>
            </a:prstGeom>
            <a:noFill/>
            <a:ln>
              <a:noFill/>
            </a:ln>
          </p:spPr>
        </p:pic>
        <p:pic>
          <p:nvPicPr>
            <p:cNvPr id="533" name="Shape 533"/>
            <p:cNvPicPr preferRelativeResize="0"/>
            <p:nvPr/>
          </p:nvPicPr>
          <p:blipFill rotWithShape="1">
            <a:blip r:embed="rId5">
              <a:alphaModFix/>
            </a:blip>
            <a:srcRect/>
            <a:stretch/>
          </p:blipFill>
          <p:spPr>
            <a:xfrm>
              <a:off x="3936" y="519"/>
              <a:ext cx="1823" cy="1389"/>
            </a:xfrm>
            <a:prstGeom prst="rect">
              <a:avLst/>
            </a:prstGeom>
            <a:noFill/>
            <a:ln>
              <a:noFill/>
            </a:ln>
          </p:spPr>
        </p:pic>
        <p:pic>
          <p:nvPicPr>
            <p:cNvPr id="534" name="Shape 534"/>
            <p:cNvPicPr preferRelativeResize="0"/>
            <p:nvPr/>
          </p:nvPicPr>
          <p:blipFill rotWithShape="1">
            <a:blip r:embed="rId6">
              <a:alphaModFix/>
            </a:blip>
            <a:srcRect/>
            <a:stretch/>
          </p:blipFill>
          <p:spPr>
            <a:xfrm>
              <a:off x="1871" y="864"/>
              <a:ext cx="2168" cy="2067"/>
            </a:xfrm>
            <a:prstGeom prst="rect">
              <a:avLst/>
            </a:prstGeom>
            <a:noFill/>
            <a:ln>
              <a:noFill/>
            </a:ln>
          </p:spPr>
        </p:pic>
        <p:pic>
          <p:nvPicPr>
            <p:cNvPr id="535" name="Shape 535"/>
            <p:cNvPicPr preferRelativeResize="0"/>
            <p:nvPr/>
          </p:nvPicPr>
          <p:blipFill rotWithShape="1">
            <a:blip r:embed="rId7">
              <a:alphaModFix/>
            </a:blip>
            <a:srcRect/>
            <a:stretch/>
          </p:blipFill>
          <p:spPr>
            <a:xfrm>
              <a:off x="3311" y="2255"/>
              <a:ext cx="2014" cy="2399"/>
            </a:xfrm>
            <a:prstGeom prst="rect">
              <a:avLst/>
            </a:prstGeom>
            <a:noFill/>
            <a:ln>
              <a:noFill/>
            </a:ln>
          </p:spPr>
        </p:pic>
      </p:grpSp>
      <p:grpSp>
        <p:nvGrpSpPr>
          <p:cNvPr id="536" name="Shape 536"/>
          <p:cNvGrpSpPr/>
          <p:nvPr/>
        </p:nvGrpSpPr>
        <p:grpSpPr>
          <a:xfrm>
            <a:off x="7086600" y="609600"/>
            <a:ext cx="2057400" cy="1981199"/>
            <a:chOff x="3852823" y="2057400"/>
            <a:chExt cx="5138777" cy="4109727"/>
          </a:xfrm>
        </p:grpSpPr>
        <p:pic>
          <p:nvPicPr>
            <p:cNvPr id="537" name="Shape 537" descr="~AUT0004"/>
            <p:cNvPicPr preferRelativeResize="0"/>
            <p:nvPr/>
          </p:nvPicPr>
          <p:blipFill rotWithShape="1">
            <a:blip r:embed="rId8">
              <a:alphaModFix/>
            </a:blip>
            <a:srcRect/>
            <a:stretch/>
          </p:blipFill>
          <p:spPr>
            <a:xfrm>
              <a:off x="4602228" y="2913685"/>
              <a:ext cx="3800553" cy="3253441"/>
            </a:xfrm>
            <a:prstGeom prst="rect">
              <a:avLst/>
            </a:prstGeom>
            <a:noFill/>
            <a:ln>
              <a:noFill/>
            </a:ln>
          </p:spPr>
        </p:pic>
        <p:pic>
          <p:nvPicPr>
            <p:cNvPr id="538" name="Shape 538"/>
            <p:cNvPicPr preferRelativeResize="0"/>
            <p:nvPr/>
          </p:nvPicPr>
          <p:blipFill rotWithShape="1">
            <a:blip r:embed="rId9">
              <a:alphaModFix/>
            </a:blip>
            <a:srcRect/>
            <a:stretch/>
          </p:blipFill>
          <p:spPr>
            <a:xfrm>
              <a:off x="4253175" y="2057400"/>
              <a:ext cx="2460099" cy="2675894"/>
            </a:xfrm>
            <a:prstGeom prst="rect">
              <a:avLst/>
            </a:prstGeom>
            <a:noFill/>
            <a:ln>
              <a:noFill/>
            </a:ln>
          </p:spPr>
        </p:pic>
        <p:pic>
          <p:nvPicPr>
            <p:cNvPr id="539" name="Shape 539"/>
            <p:cNvPicPr preferRelativeResize="0"/>
            <p:nvPr/>
          </p:nvPicPr>
          <p:blipFill rotWithShape="1">
            <a:blip r:embed="rId10">
              <a:alphaModFix/>
            </a:blip>
            <a:srcRect/>
            <a:stretch/>
          </p:blipFill>
          <p:spPr>
            <a:xfrm>
              <a:off x="3852823" y="3930526"/>
              <a:ext cx="2562696" cy="2231026"/>
            </a:xfrm>
            <a:prstGeom prst="rect">
              <a:avLst/>
            </a:prstGeom>
            <a:noFill/>
            <a:ln>
              <a:noFill/>
            </a:ln>
          </p:spPr>
        </p:pic>
        <p:pic>
          <p:nvPicPr>
            <p:cNvPr id="540" name="Shape 540"/>
            <p:cNvPicPr preferRelativeResize="0"/>
            <p:nvPr/>
          </p:nvPicPr>
          <p:blipFill rotWithShape="1">
            <a:blip r:embed="rId11">
              <a:alphaModFix/>
            </a:blip>
            <a:srcRect/>
            <a:stretch/>
          </p:blipFill>
          <p:spPr>
            <a:xfrm>
              <a:off x="6117766" y="2500038"/>
              <a:ext cx="2873834" cy="2058209"/>
            </a:xfrm>
            <a:prstGeom prst="rect">
              <a:avLst/>
            </a:prstGeom>
            <a:noFill/>
            <a:ln>
              <a:noFill/>
            </a:ln>
          </p:spPr>
        </p:pic>
      </p:grpSp>
      <p:grpSp>
        <p:nvGrpSpPr>
          <p:cNvPr id="541" name="Shape 541"/>
          <p:cNvGrpSpPr/>
          <p:nvPr/>
        </p:nvGrpSpPr>
        <p:grpSpPr>
          <a:xfrm>
            <a:off x="4495800" y="5410200"/>
            <a:ext cx="3505200" cy="1117600"/>
            <a:chOff x="480" y="2063"/>
            <a:chExt cx="4368" cy="1808"/>
          </a:xfrm>
        </p:grpSpPr>
        <p:pic>
          <p:nvPicPr>
            <p:cNvPr id="542" name="Shape 542" descr="Open Ended Lines"/>
            <p:cNvPicPr preferRelativeResize="0"/>
            <p:nvPr/>
          </p:nvPicPr>
          <p:blipFill rotWithShape="1">
            <a:blip r:embed="rId12">
              <a:alphaModFix/>
            </a:blip>
            <a:srcRect/>
            <a:stretch/>
          </p:blipFill>
          <p:spPr>
            <a:xfrm>
              <a:off x="480" y="2207"/>
              <a:ext cx="2208" cy="1664"/>
            </a:xfrm>
            <a:prstGeom prst="rect">
              <a:avLst/>
            </a:prstGeom>
            <a:noFill/>
            <a:ln>
              <a:noFill/>
            </a:ln>
          </p:spPr>
        </p:pic>
        <p:pic>
          <p:nvPicPr>
            <p:cNvPr id="543" name="Shape 543"/>
            <p:cNvPicPr preferRelativeResize="0"/>
            <p:nvPr/>
          </p:nvPicPr>
          <p:blipFill rotWithShape="1">
            <a:blip r:embed="rId13">
              <a:alphaModFix/>
            </a:blip>
            <a:srcRect/>
            <a:stretch/>
          </p:blipFill>
          <p:spPr>
            <a:xfrm>
              <a:off x="2544" y="2063"/>
              <a:ext cx="2304" cy="1284"/>
            </a:xfrm>
            <a:prstGeom prst="rect">
              <a:avLst/>
            </a:prstGeom>
            <a:noFill/>
            <a:ln>
              <a:noFill/>
            </a:ln>
          </p:spPr>
        </p:pic>
      </p:grpSp>
    </p:spTree>
    <p:extLst>
      <p:ext uri="{BB962C8B-B14F-4D97-AF65-F5344CB8AC3E}">
        <p14:creationId xmlns:p14="http://schemas.microsoft.com/office/powerpoint/2010/main" val="179173596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547"/>
        <p:cNvGrpSpPr/>
        <p:nvPr/>
      </p:nvGrpSpPr>
      <p:grpSpPr>
        <a:xfrm>
          <a:off x="0" y="0"/>
          <a:ext cx="0" cy="0"/>
          <a:chOff x="0" y="0"/>
          <a:chExt cx="0" cy="0"/>
        </a:xfrm>
      </p:grpSpPr>
      <p:sp>
        <p:nvSpPr>
          <p:cNvPr id="548" name="Shape 548"/>
          <p:cNvSpPr txBox="1">
            <a:spLocks noGrp="1"/>
          </p:cNvSpPr>
          <p:nvPr>
            <p:ph type="title"/>
          </p:nvPr>
        </p:nvSpPr>
        <p:spPr>
          <a:xfrm>
            <a:off x="457200" y="228600"/>
            <a:ext cx="8229600" cy="896111"/>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5000" b="0" i="0" u="none" strike="noStrike" cap="none" dirty="0">
                <a:latin typeface="Calibri"/>
                <a:ea typeface="Calibri"/>
                <a:cs typeface="Calibri"/>
                <a:sym typeface="Calibri"/>
              </a:rPr>
              <a:t>Leak Detection Monitoring</a:t>
            </a:r>
          </a:p>
        </p:txBody>
      </p:sp>
      <p:sp>
        <p:nvSpPr>
          <p:cNvPr id="2" name="Slide Number Placeholder 1">
            <a:extLst>
              <a:ext uri="{FF2B5EF4-FFF2-40B4-BE49-F238E27FC236}">
                <a16:creationId xmlns:a16="http://schemas.microsoft.com/office/drawing/2014/main" id="{A991D6ED-5091-481A-9C13-1314ACDD71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54</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pic>
        <p:nvPicPr>
          <p:cNvPr id="549" name="Shape 549"/>
          <p:cNvPicPr preferRelativeResize="0"/>
          <p:nvPr/>
        </p:nvPicPr>
        <p:blipFill rotWithShape="1">
          <a:blip r:embed="rId3">
            <a:alphaModFix/>
          </a:blip>
          <a:srcRect/>
          <a:stretch/>
        </p:blipFill>
        <p:spPr>
          <a:xfrm>
            <a:off x="0" y="1371600"/>
            <a:ext cx="4114800" cy="2971799"/>
          </a:xfrm>
          <a:prstGeom prst="rect">
            <a:avLst/>
          </a:prstGeom>
          <a:noFill/>
          <a:ln>
            <a:noFill/>
          </a:ln>
        </p:spPr>
      </p:pic>
      <p:pic>
        <p:nvPicPr>
          <p:cNvPr id="550" name="Shape 550" descr="IMG_0454.JPG"/>
          <p:cNvPicPr preferRelativeResize="0"/>
          <p:nvPr/>
        </p:nvPicPr>
        <p:blipFill rotWithShape="1">
          <a:blip r:embed="rId4">
            <a:alphaModFix/>
          </a:blip>
          <a:srcRect/>
          <a:stretch/>
        </p:blipFill>
        <p:spPr>
          <a:xfrm>
            <a:off x="3886200" y="1828800"/>
            <a:ext cx="5257800" cy="3878263"/>
          </a:xfrm>
          <a:prstGeom prst="rect">
            <a:avLst/>
          </a:prstGeom>
          <a:noFill/>
          <a:ln w="38100" cap="sq" cmpd="sng">
            <a:solidFill>
              <a:srgbClr val="000000"/>
            </a:solidFill>
            <a:prstDash val="solid"/>
            <a:miter/>
            <a:headEnd type="none" w="med" len="med"/>
            <a:tailEnd type="none" w="med" len="med"/>
          </a:ln>
          <a:effectLst>
            <a:outerShdw blurRad="50799" dist="38100" dir="2700000" algn="tl" rotWithShape="0">
              <a:srgbClr val="000000">
                <a:alpha val="42745"/>
              </a:srgbClr>
            </a:outerShdw>
          </a:effectLst>
        </p:spPr>
      </p:pic>
      <p:pic>
        <p:nvPicPr>
          <p:cNvPr id="551" name="Shape 551" descr="C:\My Documents\Jake Photo\ldar#5.jpg"/>
          <p:cNvPicPr preferRelativeResize="0"/>
          <p:nvPr/>
        </p:nvPicPr>
        <p:blipFill rotWithShape="1">
          <a:blip r:embed="rId5">
            <a:alphaModFix/>
          </a:blip>
          <a:srcRect/>
          <a:stretch/>
        </p:blipFill>
        <p:spPr>
          <a:xfrm>
            <a:off x="1143000" y="4191000"/>
            <a:ext cx="3769360" cy="2667000"/>
          </a:xfrm>
          <a:prstGeom prst="rect">
            <a:avLst/>
          </a:prstGeom>
          <a:noFill/>
          <a:ln>
            <a:noFill/>
          </a:ln>
        </p:spPr>
      </p:pic>
    </p:spTree>
    <p:extLst>
      <p:ext uri="{BB962C8B-B14F-4D97-AF65-F5344CB8AC3E}">
        <p14:creationId xmlns:p14="http://schemas.microsoft.com/office/powerpoint/2010/main" val="2904953293"/>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591"/>
        <p:cNvGrpSpPr/>
        <p:nvPr/>
      </p:nvGrpSpPr>
      <p:grpSpPr>
        <a:xfrm>
          <a:off x="0" y="0"/>
          <a:ext cx="0" cy="0"/>
          <a:chOff x="0" y="0"/>
          <a:chExt cx="0" cy="0"/>
        </a:xfrm>
      </p:grpSpPr>
      <p:sp>
        <p:nvSpPr>
          <p:cNvPr id="592" name="Shape 592"/>
          <p:cNvSpPr txBox="1">
            <a:spLocks noGrp="1"/>
          </p:cNvSpPr>
          <p:nvPr>
            <p:ph type="title"/>
          </p:nvPr>
        </p:nvSpPr>
        <p:spPr>
          <a:xfrm>
            <a:off x="457200" y="-381000"/>
            <a:ext cx="8229600" cy="1143000"/>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500" b="0" i="0" u="none" strike="noStrike" cap="none" dirty="0">
                <a:latin typeface="Calibri"/>
                <a:ea typeface="Calibri"/>
                <a:cs typeface="Calibri"/>
                <a:sym typeface="Calibri"/>
              </a:rPr>
              <a:t>Examples From Real Inspection</a:t>
            </a:r>
            <a:r>
              <a:rPr lang="en-US" sz="4500" b="0" i="0" u="none" strike="noStrike" cap="none" dirty="0">
                <a:solidFill>
                  <a:schemeClr val="lt2"/>
                </a:solidFill>
                <a:latin typeface="Calibri"/>
                <a:ea typeface="Calibri"/>
                <a:cs typeface="Calibri"/>
                <a:sym typeface="Calibri"/>
              </a:rPr>
              <a:t>s</a:t>
            </a:r>
          </a:p>
        </p:txBody>
      </p:sp>
      <p:pic>
        <p:nvPicPr>
          <p:cNvPr id="593" name="Shape 593" descr="IMGP0013.JPG"/>
          <p:cNvPicPr preferRelativeResize="0">
            <a:picLocks noGrp="1"/>
          </p:cNvPicPr>
          <p:nvPr>
            <p:ph idx="1"/>
          </p:nvPr>
        </p:nvPicPr>
        <p:blipFill rotWithShape="1">
          <a:blip r:embed="rId3">
            <a:alphaModFix/>
          </a:blip>
          <a:srcRect/>
          <a:stretch/>
        </p:blipFill>
        <p:spPr>
          <a:xfrm>
            <a:off x="304801" y="838200"/>
            <a:ext cx="4165600" cy="3124199"/>
          </a:xfrm>
          <a:prstGeom prst="rect">
            <a:avLst/>
          </a:prstGeom>
          <a:noFill/>
          <a:ln>
            <a:noFill/>
          </a:ln>
        </p:spPr>
      </p:pic>
      <p:sp>
        <p:nvSpPr>
          <p:cNvPr id="2" name="Slide Number Placeholder 1">
            <a:extLst>
              <a:ext uri="{FF2B5EF4-FFF2-40B4-BE49-F238E27FC236}">
                <a16:creationId xmlns:a16="http://schemas.microsoft.com/office/drawing/2014/main" id="{81D3503F-2557-4DE4-8A23-C0F91D102B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55</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sp>
        <p:nvSpPr>
          <p:cNvPr id="594" name="Shape 594"/>
          <p:cNvSpPr txBox="1"/>
          <p:nvPr/>
        </p:nvSpPr>
        <p:spPr>
          <a:xfrm>
            <a:off x="304800" y="3733800"/>
            <a:ext cx="8839200" cy="1785103"/>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400" b="0" i="0" u="none" strike="noStrike" kern="1200" cap="none" spc="0" normalizeH="0" baseline="0" noProof="0" dirty="0">
                <a:ln>
                  <a:noFill/>
                </a:ln>
                <a:solidFill>
                  <a:prstClr val="white"/>
                </a:solidFill>
                <a:effectLst/>
                <a:uLnTx/>
                <a:uFillTx/>
                <a:latin typeface="Arial"/>
                <a:ea typeface="Arial"/>
                <a:cs typeface="Arial"/>
                <a:sym typeface="Arial"/>
              </a:rPr>
              <a:t>Compressor distance piece oil sump at a natural gas </a:t>
            </a: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compressor station</a:t>
            </a:r>
          </a:p>
          <a:p>
            <a:pPr marL="457200" marR="0" lvl="1"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Distance piece is designed to prevent lubricating oil from leaking into the compressor cylinder.</a:t>
            </a:r>
          </a:p>
          <a:p>
            <a:pPr marL="457200" marR="0" lvl="1"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Distance piece also acts as a process gas leakage control </a:t>
            </a:r>
            <a:r>
              <a:rPr kumimoji="0" lang="en-US" sz="2400" b="0" i="0" u="none" strike="noStrike" kern="1200" cap="none" spc="0" normalizeH="0" baseline="0" noProof="0" dirty="0">
                <a:ln>
                  <a:noFill/>
                </a:ln>
                <a:solidFill>
                  <a:prstClr val="white"/>
                </a:solidFill>
                <a:effectLst/>
                <a:uLnTx/>
                <a:uFillTx/>
                <a:latin typeface="Arial"/>
                <a:ea typeface="Arial"/>
                <a:cs typeface="Arial"/>
                <a:sym typeface="Arial"/>
              </a:rPr>
              <a:t>device</a:t>
            </a:r>
          </a:p>
          <a:p>
            <a:pPr marL="457200" marR="0" lvl="1"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Compressed gas was leaking passed the packing rings and </a:t>
            </a:r>
            <a:r>
              <a:rPr kumimoji="0" lang="en-US" sz="2400" b="0" i="0" u="none" strike="noStrike" kern="1200" cap="none" spc="0" normalizeH="0" baseline="0" noProof="0" dirty="0">
                <a:ln>
                  <a:noFill/>
                </a:ln>
                <a:solidFill>
                  <a:prstClr val="white"/>
                </a:solidFill>
                <a:effectLst/>
                <a:uLnTx/>
                <a:uFillTx/>
                <a:latin typeface="Arial"/>
                <a:ea typeface="Arial"/>
                <a:cs typeface="Arial"/>
                <a:sym typeface="Arial"/>
              </a:rPr>
              <a:t>carried </a:t>
            </a:r>
            <a:r>
              <a:rPr kumimoji="0" lang="en-US" sz="2400" b="0" i="0" u="none" strike="noStrike" kern="1200" cap="none" spc="0" normalizeH="0" baseline="0" noProof="0" dirty="0">
                <a:ln>
                  <a:noFill/>
                </a:ln>
                <a:solidFill>
                  <a:prstClr val="black"/>
                </a:solidFill>
                <a:effectLst/>
                <a:uLnTx/>
                <a:uFillTx/>
                <a:latin typeface="Arial"/>
                <a:ea typeface="Arial"/>
                <a:cs typeface="Arial"/>
                <a:sym typeface="Arial"/>
              </a:rPr>
              <a:t>over into the oil sump</a:t>
            </a:r>
          </a:p>
        </p:txBody>
      </p:sp>
      <p:pic>
        <p:nvPicPr>
          <p:cNvPr id="595" name="Shape 595"/>
          <p:cNvPicPr preferRelativeResize="0"/>
          <p:nvPr/>
        </p:nvPicPr>
        <p:blipFill rotWithShape="1">
          <a:blip r:embed="rId4">
            <a:alphaModFix/>
          </a:blip>
          <a:srcRect/>
          <a:stretch/>
        </p:blipFill>
        <p:spPr>
          <a:xfrm>
            <a:off x="4495800" y="838200"/>
            <a:ext cx="4190999" cy="3143249"/>
          </a:xfrm>
          <a:prstGeom prst="rect">
            <a:avLst/>
          </a:prstGeom>
          <a:noFill/>
          <a:ln>
            <a:noFill/>
          </a:ln>
        </p:spPr>
      </p:pic>
    </p:spTree>
    <p:extLst>
      <p:ext uri="{BB962C8B-B14F-4D97-AF65-F5344CB8AC3E}">
        <p14:creationId xmlns:p14="http://schemas.microsoft.com/office/powerpoint/2010/main" val="352094724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600"/>
        <p:cNvGrpSpPr/>
        <p:nvPr/>
      </p:nvGrpSpPr>
      <p:grpSpPr>
        <a:xfrm>
          <a:off x="0" y="0"/>
          <a:ext cx="0" cy="0"/>
          <a:chOff x="0" y="0"/>
          <a:chExt cx="0" cy="0"/>
        </a:xfrm>
      </p:grpSpPr>
      <p:sp>
        <p:nvSpPr>
          <p:cNvPr id="601" name="Shape 601"/>
          <p:cNvSpPr txBox="1">
            <a:spLocks noGrp="1"/>
          </p:cNvSpPr>
          <p:nvPr>
            <p:ph type="title"/>
          </p:nvPr>
        </p:nvSpPr>
        <p:spPr>
          <a:xfrm>
            <a:off x="457200" y="228600"/>
            <a:ext cx="8229600" cy="438911"/>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500" b="0" i="0" u="none" strike="noStrike" cap="none" dirty="0">
                <a:latin typeface="Calibri"/>
                <a:ea typeface="Calibri"/>
                <a:cs typeface="Calibri"/>
                <a:sym typeface="Calibri"/>
              </a:rPr>
              <a:t>Examples From Inspections</a:t>
            </a:r>
          </a:p>
        </p:txBody>
      </p:sp>
      <p:pic>
        <p:nvPicPr>
          <p:cNvPr id="604" name="Shape 604" descr="IMGP0031.JPG"/>
          <p:cNvPicPr preferRelativeResize="0">
            <a:picLocks noGrp="1"/>
          </p:cNvPicPr>
          <p:nvPr>
            <p:ph idx="1"/>
          </p:nvPr>
        </p:nvPicPr>
        <p:blipFill rotWithShape="1">
          <a:blip r:embed="rId3">
            <a:alphaModFix/>
          </a:blip>
          <a:srcRect/>
          <a:stretch/>
        </p:blipFill>
        <p:spPr>
          <a:xfrm>
            <a:off x="76200" y="1143000"/>
            <a:ext cx="4419599" cy="3314700"/>
          </a:xfrm>
          <a:prstGeom prst="rect">
            <a:avLst/>
          </a:prstGeom>
          <a:noFill/>
          <a:ln>
            <a:noFill/>
          </a:ln>
        </p:spPr>
      </p:pic>
      <p:sp>
        <p:nvSpPr>
          <p:cNvPr id="2" name="Slide Number Placeholder 1">
            <a:extLst>
              <a:ext uri="{FF2B5EF4-FFF2-40B4-BE49-F238E27FC236}">
                <a16:creationId xmlns:a16="http://schemas.microsoft.com/office/drawing/2014/main" id="{56570224-6789-4AAC-9DFF-4F559E3C0CD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56</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sp>
        <p:nvSpPr>
          <p:cNvPr id="602" name="Shape 602"/>
          <p:cNvSpPr txBox="1"/>
          <p:nvPr/>
        </p:nvSpPr>
        <p:spPr>
          <a:xfrm>
            <a:off x="762000" y="5221069"/>
            <a:ext cx="7467600" cy="64633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2800" b="0" i="0" u="none" strike="noStrike" kern="1200" cap="none" spc="0" normalizeH="0" baseline="0" noProof="0" dirty="0">
                <a:ln>
                  <a:noFill/>
                </a:ln>
                <a:solidFill>
                  <a:prstClr val="black"/>
                </a:solidFill>
                <a:effectLst/>
                <a:uLnTx/>
                <a:uFillTx/>
                <a:latin typeface="Arial"/>
                <a:ea typeface="Arial"/>
                <a:cs typeface="Arial"/>
                <a:sym typeface="Arial"/>
              </a:rPr>
              <a:t>Storage vessel bleeder vents must be closed at all times unless the tank roof is being </a:t>
            </a:r>
            <a:r>
              <a:rPr kumimoji="0" lang="en-US" sz="2800" b="0" i="0" u="none" strike="noStrike" kern="1200" cap="none" spc="0" normalizeH="0" baseline="0" noProof="0" dirty="0">
                <a:ln>
                  <a:noFill/>
                </a:ln>
                <a:solidFill>
                  <a:prstClr val="white"/>
                </a:solidFill>
                <a:effectLst/>
                <a:uLnTx/>
                <a:uFillTx/>
                <a:latin typeface="Arial"/>
                <a:ea typeface="Arial"/>
                <a:cs typeface="Arial"/>
                <a:sym typeface="Arial"/>
              </a:rPr>
              <a:t>landed or floated off the leg supports</a:t>
            </a:r>
          </a:p>
        </p:txBody>
      </p:sp>
      <p:pic>
        <p:nvPicPr>
          <p:cNvPr id="603" name="Shape 603"/>
          <p:cNvPicPr preferRelativeResize="0"/>
          <p:nvPr/>
        </p:nvPicPr>
        <p:blipFill rotWithShape="1">
          <a:blip r:embed="rId4">
            <a:alphaModFix/>
          </a:blip>
          <a:srcRect/>
          <a:stretch/>
        </p:blipFill>
        <p:spPr>
          <a:xfrm>
            <a:off x="4572000" y="1066800"/>
            <a:ext cx="4419599" cy="3314700"/>
          </a:xfrm>
          <a:prstGeom prst="rect">
            <a:avLst/>
          </a:prstGeom>
          <a:noFill/>
          <a:ln>
            <a:noFill/>
          </a:ln>
        </p:spPr>
      </p:pic>
    </p:spTree>
    <p:extLst>
      <p:ext uri="{BB962C8B-B14F-4D97-AF65-F5344CB8AC3E}">
        <p14:creationId xmlns:p14="http://schemas.microsoft.com/office/powerpoint/2010/main" val="2680769619"/>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609"/>
        <p:cNvGrpSpPr/>
        <p:nvPr/>
      </p:nvGrpSpPr>
      <p:grpSpPr>
        <a:xfrm>
          <a:off x="0" y="0"/>
          <a:ext cx="0" cy="0"/>
          <a:chOff x="0" y="0"/>
          <a:chExt cx="0" cy="0"/>
        </a:xfrm>
      </p:grpSpPr>
      <p:sp>
        <p:nvSpPr>
          <p:cNvPr id="610" name="Shape 610"/>
          <p:cNvSpPr txBox="1">
            <a:spLocks noGrp="1"/>
          </p:cNvSpPr>
          <p:nvPr>
            <p:ph type="title"/>
          </p:nvPr>
        </p:nvSpPr>
        <p:spPr>
          <a:xfrm>
            <a:off x="457200" y="304800"/>
            <a:ext cx="8229600" cy="667512"/>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500" b="0" i="0" u="none" strike="noStrike" cap="none" dirty="0">
                <a:latin typeface="Calibri"/>
                <a:ea typeface="Calibri"/>
                <a:cs typeface="Calibri"/>
                <a:sym typeface="Calibri"/>
              </a:rPr>
              <a:t>Examples From Inspections</a:t>
            </a:r>
          </a:p>
        </p:txBody>
      </p:sp>
      <p:pic>
        <p:nvPicPr>
          <p:cNvPr id="613" name="Shape 613"/>
          <p:cNvPicPr preferRelativeResize="0">
            <a:picLocks noGrp="1"/>
          </p:cNvPicPr>
          <p:nvPr>
            <p:ph idx="1"/>
          </p:nvPr>
        </p:nvPicPr>
        <p:blipFill rotWithShape="1">
          <a:blip r:embed="rId3">
            <a:alphaModFix/>
          </a:blip>
          <a:srcRect/>
          <a:stretch/>
        </p:blipFill>
        <p:spPr>
          <a:xfrm>
            <a:off x="4572000" y="1447800"/>
            <a:ext cx="4368799" cy="3276600"/>
          </a:xfrm>
          <a:prstGeom prst="rect">
            <a:avLst/>
          </a:prstGeom>
          <a:noFill/>
          <a:ln>
            <a:noFill/>
          </a:ln>
        </p:spPr>
      </p:pic>
      <p:sp>
        <p:nvSpPr>
          <p:cNvPr id="2" name="Slide Number Placeholder 1">
            <a:extLst>
              <a:ext uri="{FF2B5EF4-FFF2-40B4-BE49-F238E27FC236}">
                <a16:creationId xmlns:a16="http://schemas.microsoft.com/office/drawing/2014/main" id="{2A4A423B-8A59-41F4-B81B-1C74C7E6AD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57</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pic>
        <p:nvPicPr>
          <p:cNvPr id="611" name="Shape 611" descr="IMGP0040.JPG"/>
          <p:cNvPicPr preferRelativeResize="0"/>
          <p:nvPr/>
        </p:nvPicPr>
        <p:blipFill rotWithShape="1">
          <a:blip r:embed="rId4">
            <a:alphaModFix/>
          </a:blip>
          <a:srcRect/>
          <a:stretch/>
        </p:blipFill>
        <p:spPr>
          <a:xfrm>
            <a:off x="152400" y="1447800"/>
            <a:ext cx="4343400" cy="3257550"/>
          </a:xfrm>
          <a:prstGeom prst="rect">
            <a:avLst/>
          </a:prstGeom>
          <a:noFill/>
          <a:ln>
            <a:noFill/>
          </a:ln>
        </p:spPr>
      </p:pic>
      <p:sp>
        <p:nvSpPr>
          <p:cNvPr id="612" name="Shape 612"/>
          <p:cNvSpPr txBox="1"/>
          <p:nvPr/>
        </p:nvSpPr>
        <p:spPr>
          <a:xfrm>
            <a:off x="1524000" y="5181600"/>
            <a:ext cx="6400799" cy="646331"/>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800" b="0" i="0" u="none" strike="noStrike" kern="1200" cap="none" spc="0" normalizeH="0" baseline="0" noProof="0" dirty="0">
                <a:ln>
                  <a:noFill/>
                </a:ln>
                <a:solidFill>
                  <a:prstClr val="black"/>
                </a:solidFill>
                <a:effectLst/>
                <a:uLnTx/>
                <a:uFillTx/>
                <a:latin typeface="Arial"/>
                <a:ea typeface="Arial"/>
                <a:cs typeface="Arial"/>
                <a:sym typeface="Arial"/>
              </a:rPr>
              <a:t>Refinery Flare</a:t>
            </a:r>
          </a:p>
          <a:p>
            <a:pPr marL="457200" marR="0" lvl="1" indent="0" algn="l" defTabSz="914400" rtl="0" eaLnBrk="1" fontAlgn="auto" latinLnBrk="0" hangingPunct="1">
              <a:lnSpc>
                <a:spcPct val="100000"/>
              </a:lnSpc>
              <a:spcBef>
                <a:spcPts val="0"/>
              </a:spcBef>
              <a:spcAft>
                <a:spcPts val="0"/>
              </a:spcAft>
              <a:buClr>
                <a:prstClr val="white"/>
              </a:buClr>
              <a:buSzPct val="100000"/>
              <a:buFont typeface="Arial"/>
              <a:buChar char="•"/>
              <a:tabLst/>
              <a:defRPr/>
            </a:pPr>
            <a:r>
              <a:rPr kumimoji="0" lang="en-US" sz="2800" b="0" i="0" u="none" strike="noStrike" kern="1200" cap="none" spc="0" normalizeH="0" baseline="0" noProof="0" dirty="0">
                <a:ln>
                  <a:noFill/>
                </a:ln>
                <a:solidFill>
                  <a:prstClr val="black"/>
                </a:solidFill>
                <a:effectLst/>
                <a:uLnTx/>
                <a:uFillTx/>
                <a:latin typeface="Arial"/>
                <a:ea typeface="Arial"/>
                <a:cs typeface="Arial"/>
                <a:sym typeface="Arial"/>
              </a:rPr>
              <a:t>Excess steam = incomplete combustion of hydrocarbons</a:t>
            </a:r>
          </a:p>
        </p:txBody>
      </p:sp>
    </p:spTree>
    <p:extLst>
      <p:ext uri="{BB962C8B-B14F-4D97-AF65-F5344CB8AC3E}">
        <p14:creationId xmlns:p14="http://schemas.microsoft.com/office/powerpoint/2010/main" val="1193177934"/>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618"/>
        <p:cNvGrpSpPr/>
        <p:nvPr/>
      </p:nvGrpSpPr>
      <p:grpSpPr>
        <a:xfrm>
          <a:off x="0" y="0"/>
          <a:ext cx="0" cy="0"/>
          <a:chOff x="0" y="0"/>
          <a:chExt cx="0" cy="0"/>
        </a:xfrm>
      </p:grpSpPr>
      <p:sp>
        <p:nvSpPr>
          <p:cNvPr id="619" name="Shape 619"/>
          <p:cNvSpPr txBox="1">
            <a:spLocks noGrp="1"/>
          </p:cNvSpPr>
          <p:nvPr>
            <p:ph type="title"/>
          </p:nvPr>
        </p:nvSpPr>
        <p:spPr>
          <a:xfrm>
            <a:off x="457200" y="76200"/>
            <a:ext cx="8229600" cy="896111"/>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500" b="0" i="0" u="none" strike="noStrike" cap="none" dirty="0">
                <a:latin typeface="Calibri"/>
                <a:ea typeface="Calibri"/>
                <a:cs typeface="Calibri"/>
                <a:sym typeface="Calibri"/>
              </a:rPr>
              <a:t>Examples From Inspections</a:t>
            </a:r>
          </a:p>
        </p:txBody>
      </p:sp>
      <p:pic>
        <p:nvPicPr>
          <p:cNvPr id="622" name="Shape 622"/>
          <p:cNvPicPr preferRelativeResize="0">
            <a:picLocks noGrp="1"/>
          </p:cNvPicPr>
          <p:nvPr>
            <p:ph idx="1"/>
          </p:nvPr>
        </p:nvPicPr>
        <p:blipFill rotWithShape="1">
          <a:blip r:embed="rId3">
            <a:alphaModFix/>
          </a:blip>
          <a:srcRect/>
          <a:stretch/>
        </p:blipFill>
        <p:spPr>
          <a:xfrm>
            <a:off x="4495800" y="1219200"/>
            <a:ext cx="4248149" cy="3186112"/>
          </a:xfrm>
          <a:prstGeom prst="rect">
            <a:avLst/>
          </a:prstGeom>
          <a:noFill/>
          <a:ln>
            <a:noFill/>
          </a:ln>
        </p:spPr>
      </p:pic>
      <p:sp>
        <p:nvSpPr>
          <p:cNvPr id="2" name="Slide Number Placeholder 1">
            <a:extLst>
              <a:ext uri="{FF2B5EF4-FFF2-40B4-BE49-F238E27FC236}">
                <a16:creationId xmlns:a16="http://schemas.microsoft.com/office/drawing/2014/main" id="{EA65ADB7-4206-46B3-A0DD-D1A89A62F2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58</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pic>
        <p:nvPicPr>
          <p:cNvPr id="620" name="Shape 620" descr="IMGP0026.JPG"/>
          <p:cNvPicPr preferRelativeResize="0"/>
          <p:nvPr/>
        </p:nvPicPr>
        <p:blipFill rotWithShape="1">
          <a:blip r:embed="rId4">
            <a:alphaModFix/>
          </a:blip>
          <a:srcRect/>
          <a:stretch/>
        </p:blipFill>
        <p:spPr>
          <a:xfrm>
            <a:off x="177800" y="1219200"/>
            <a:ext cx="4165600" cy="3124199"/>
          </a:xfrm>
          <a:prstGeom prst="rect">
            <a:avLst/>
          </a:prstGeom>
          <a:noFill/>
          <a:ln>
            <a:noFill/>
          </a:ln>
        </p:spPr>
      </p:pic>
      <p:sp>
        <p:nvSpPr>
          <p:cNvPr id="621" name="Shape 621"/>
          <p:cNvSpPr txBox="1"/>
          <p:nvPr/>
        </p:nvSpPr>
        <p:spPr>
          <a:xfrm>
            <a:off x="609600" y="5029200"/>
            <a:ext cx="7315200" cy="461664"/>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kumimoji="0" lang="en-US" sz="3200" b="0" i="0" u="none" strike="noStrike" kern="1200" cap="none" spc="0" normalizeH="0" baseline="0" noProof="0" dirty="0">
                <a:ln>
                  <a:noFill/>
                </a:ln>
                <a:solidFill>
                  <a:prstClr val="black"/>
                </a:solidFill>
                <a:effectLst/>
                <a:uLnTx/>
                <a:uFillTx/>
                <a:latin typeface="Arial"/>
                <a:ea typeface="Arial"/>
                <a:cs typeface="Arial"/>
                <a:sym typeface="Arial"/>
              </a:rPr>
              <a:t>Marine tank vessel loading operations </a:t>
            </a:r>
            <a:r>
              <a:rPr kumimoji="0" lang="en-US" sz="3200" b="0" i="0" u="none" strike="noStrike" kern="1200" cap="none" spc="0" normalizeH="0" baseline="0" noProof="0" dirty="0">
                <a:ln>
                  <a:noFill/>
                </a:ln>
                <a:solidFill>
                  <a:prstClr val="white"/>
                </a:solidFill>
                <a:effectLst/>
                <a:uLnTx/>
                <a:uFillTx/>
                <a:latin typeface="Arial"/>
                <a:ea typeface="Arial"/>
                <a:cs typeface="Arial"/>
                <a:sym typeface="Arial"/>
              </a:rPr>
              <a:t>at a refinery</a:t>
            </a:r>
          </a:p>
        </p:txBody>
      </p:sp>
    </p:spTree>
    <p:extLst>
      <p:ext uri="{BB962C8B-B14F-4D97-AF65-F5344CB8AC3E}">
        <p14:creationId xmlns:p14="http://schemas.microsoft.com/office/powerpoint/2010/main" val="2891611105"/>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457200" y="0"/>
            <a:ext cx="8229600" cy="972312"/>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5000" b="0" i="0" u="none" strike="noStrike" cap="none" dirty="0">
                <a:latin typeface="Calibri"/>
                <a:ea typeface="Calibri"/>
                <a:cs typeface="Calibri"/>
                <a:sym typeface="Calibri"/>
              </a:rPr>
              <a:t>Tank Levels</a:t>
            </a:r>
          </a:p>
        </p:txBody>
      </p:sp>
      <p:sp>
        <p:nvSpPr>
          <p:cNvPr id="629" name="Shape 629"/>
          <p:cNvSpPr txBox="1">
            <a:spLocks noGrp="1"/>
          </p:cNvSpPr>
          <p:nvPr>
            <p:ph idx="1"/>
          </p:nvPr>
        </p:nvSpPr>
        <p:spPr>
          <a:xfrm>
            <a:off x="152400" y="5257800"/>
            <a:ext cx="8686800" cy="1493519"/>
          </a:xfrm>
          <a:prstGeom prst="rect">
            <a:avLst/>
          </a:prstGeom>
          <a:noFill/>
          <a:ln>
            <a:noFill/>
          </a:ln>
        </p:spPr>
        <p:txBody>
          <a:bodyPr lIns="91425" tIns="45700" rIns="91425" bIns="45700" anchor="t" anchorCtr="0">
            <a:noAutofit/>
          </a:bodyPr>
          <a:lstStyle/>
          <a:p>
            <a:pPr marL="273050" marR="0" lvl="0" indent="-273050" algn="l" rtl="0">
              <a:spcBef>
                <a:spcPts val="0"/>
              </a:spcBef>
              <a:spcAft>
                <a:spcPts val="0"/>
              </a:spcAft>
              <a:buClr>
                <a:srgbClr val="0BD0D9"/>
              </a:buClr>
              <a:buSzPct val="95000"/>
              <a:buNone/>
            </a:pPr>
            <a:r>
              <a:rPr lang="en-US" sz="2600" b="0" i="0" u="none" strike="noStrike" cap="none" dirty="0">
                <a:latin typeface="Merriweather"/>
                <a:ea typeface="Merriweather"/>
                <a:cs typeface="Merriweather"/>
                <a:sym typeface="Merriweather"/>
              </a:rPr>
              <a:t>Differences in temperature due to heat capacity of fluids</a:t>
            </a:r>
          </a:p>
        </p:txBody>
      </p:sp>
      <p:sp>
        <p:nvSpPr>
          <p:cNvPr id="2" name="Slide Number Placeholder 1">
            <a:extLst>
              <a:ext uri="{FF2B5EF4-FFF2-40B4-BE49-F238E27FC236}">
                <a16:creationId xmlns:a16="http://schemas.microsoft.com/office/drawing/2014/main" id="{E2F30A2D-2534-4965-B4F9-9F83A10808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59</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pic>
        <p:nvPicPr>
          <p:cNvPr id="630" name="Shape 630" descr="sphere2tif"/>
          <p:cNvPicPr preferRelativeResize="0"/>
          <p:nvPr/>
        </p:nvPicPr>
        <p:blipFill rotWithShape="1">
          <a:blip r:embed="rId3">
            <a:alphaModFix/>
          </a:blip>
          <a:srcRect l="9091" r="7792" b="282"/>
          <a:stretch/>
        </p:blipFill>
        <p:spPr>
          <a:xfrm>
            <a:off x="4953000" y="1447800"/>
            <a:ext cx="3886200" cy="3733800"/>
          </a:xfrm>
          <a:prstGeom prst="rect">
            <a:avLst/>
          </a:prstGeom>
          <a:noFill/>
          <a:ln>
            <a:noFill/>
          </a:ln>
        </p:spPr>
      </p:pic>
      <p:pic>
        <p:nvPicPr>
          <p:cNvPr id="631" name="Shape 631" descr="tanks2tif"/>
          <p:cNvPicPr preferRelativeResize="0"/>
          <p:nvPr/>
        </p:nvPicPr>
        <p:blipFill rotWithShape="1">
          <a:blip r:embed="rId4">
            <a:alphaModFix/>
          </a:blip>
          <a:srcRect l="4129" t="-4131"/>
          <a:stretch/>
        </p:blipFill>
        <p:spPr>
          <a:xfrm>
            <a:off x="228600" y="1371600"/>
            <a:ext cx="4572000" cy="3774349"/>
          </a:xfrm>
          <a:prstGeom prst="rect">
            <a:avLst/>
          </a:prstGeom>
          <a:noFill/>
          <a:ln>
            <a:noFill/>
          </a:ln>
        </p:spPr>
      </p:pic>
    </p:spTree>
    <p:extLst>
      <p:ext uri="{BB962C8B-B14F-4D97-AF65-F5344CB8AC3E}">
        <p14:creationId xmlns:p14="http://schemas.microsoft.com/office/powerpoint/2010/main" val="34198682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D940B6-FB3C-4B81-AC76-480CE757D887}"/>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6</a:t>
            </a:fld>
            <a:endParaRPr lang="en-US" b="0" i="0" u="none" strike="noStrike" cap="none" dirty="0">
              <a:latin typeface="Arial"/>
              <a:ea typeface="Arial"/>
              <a:cs typeface="Arial"/>
              <a:sym typeface="Arial"/>
            </a:endParaRPr>
          </a:p>
        </p:txBody>
      </p:sp>
      <p:sp>
        <p:nvSpPr>
          <p:cNvPr id="162" name="Shape 162"/>
          <p:cNvSpPr txBox="1">
            <a:spLocks noGrp="1"/>
          </p:cNvSpPr>
          <p:nvPr>
            <p:ph type="title" idx="4294967295"/>
          </p:nvPr>
        </p:nvSpPr>
        <p:spPr>
          <a:xfrm>
            <a:off x="1371600" y="381000"/>
            <a:ext cx="7772400" cy="1371600"/>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050" b="0" i="0" u="none" strike="noStrike" cap="none" dirty="0">
                <a:latin typeface="Calibri"/>
                <a:ea typeface="Calibri"/>
                <a:cs typeface="Calibri"/>
                <a:sym typeface="Calibri"/>
              </a:rPr>
              <a:t>Group 4 </a:t>
            </a:r>
            <a:br>
              <a:rPr lang="en-US" sz="4050" b="0" i="0" u="none" strike="noStrike" cap="none" dirty="0">
                <a:latin typeface="Calibri"/>
                <a:ea typeface="Calibri"/>
                <a:cs typeface="Calibri"/>
                <a:sym typeface="Calibri"/>
              </a:rPr>
            </a:br>
            <a:r>
              <a:rPr lang="en-US" sz="4050" b="0" i="0" u="none" strike="noStrike" cap="none" dirty="0">
                <a:latin typeface="Calibri"/>
                <a:ea typeface="Calibri"/>
                <a:cs typeface="Calibri"/>
                <a:sym typeface="Calibri"/>
              </a:rPr>
              <a:t>Juggling numerous responsibilities</a:t>
            </a:r>
          </a:p>
        </p:txBody>
      </p:sp>
      <p:sp>
        <p:nvSpPr>
          <p:cNvPr id="163" name="Shape 163"/>
          <p:cNvSpPr txBox="1">
            <a:spLocks noGrp="1"/>
          </p:cNvSpPr>
          <p:nvPr>
            <p:ph type="body" idx="4294967295"/>
          </p:nvPr>
        </p:nvSpPr>
        <p:spPr>
          <a:xfrm>
            <a:off x="1219200" y="2743200"/>
            <a:ext cx="7924800" cy="4114800"/>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bg1"/>
              </a:buClr>
              <a:buSzPct val="95000"/>
              <a:buFont typeface="Noto Sans Symbols"/>
              <a:buChar char="●"/>
            </a:pPr>
            <a:r>
              <a:rPr lang="en-US" sz="3200" b="0" i="0" u="none" strike="noStrike" cap="none" dirty="0">
                <a:latin typeface="Arial"/>
                <a:ea typeface="Arial"/>
                <a:cs typeface="Arial"/>
                <a:sym typeface="Arial"/>
              </a:rPr>
              <a:t>How do you juggle the numerous responsibilities of your job?  </a:t>
            </a:r>
          </a:p>
          <a:p>
            <a:pPr marL="273050" marR="0" lvl="0" indent="-273050" algn="l" rtl="0">
              <a:lnSpc>
                <a:spcPct val="90000"/>
              </a:lnSpc>
              <a:spcBef>
                <a:spcPts val="640"/>
              </a:spcBef>
              <a:spcAft>
                <a:spcPts val="0"/>
              </a:spcAft>
              <a:buClr>
                <a:schemeClr val="bg1"/>
              </a:buClr>
              <a:buSzPct val="25000"/>
              <a:buFont typeface="Arial"/>
              <a:buNone/>
            </a:pPr>
            <a:endParaRPr sz="3200" b="0" i="0" u="none" strike="noStrike" cap="none" dirty="0">
              <a:latin typeface="Arial"/>
              <a:ea typeface="Arial"/>
              <a:cs typeface="Arial"/>
              <a:sym typeface="Arial"/>
            </a:endParaRPr>
          </a:p>
          <a:p>
            <a:pPr marL="273050" marR="0" lvl="0" indent="-273050" algn="l" rtl="0">
              <a:lnSpc>
                <a:spcPct val="90000"/>
              </a:lnSpc>
              <a:spcBef>
                <a:spcPts val="640"/>
              </a:spcBef>
              <a:spcAft>
                <a:spcPts val="0"/>
              </a:spcAft>
              <a:buClr>
                <a:schemeClr val="bg1"/>
              </a:buClr>
              <a:buSzPct val="95000"/>
              <a:buFont typeface="Noto Sans Symbols"/>
              <a:buChar char="●"/>
            </a:pPr>
            <a:r>
              <a:rPr lang="en-US" sz="3200" b="0" i="0" u="none" strike="noStrike" cap="none" dirty="0">
                <a:latin typeface="Arial"/>
                <a:ea typeface="Arial"/>
                <a:cs typeface="Arial"/>
                <a:sym typeface="Arial"/>
              </a:rPr>
              <a:t>What training could make you more successful?</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635"/>
        <p:cNvGrpSpPr/>
        <p:nvPr/>
      </p:nvGrpSpPr>
      <p:grpSpPr>
        <a:xfrm>
          <a:off x="0" y="0"/>
          <a:ext cx="0" cy="0"/>
          <a:chOff x="0" y="0"/>
          <a:chExt cx="0" cy="0"/>
        </a:xfrm>
      </p:grpSpPr>
      <p:sp>
        <p:nvSpPr>
          <p:cNvPr id="636" name="Shape 636"/>
          <p:cNvSpPr txBox="1">
            <a:spLocks noGrp="1"/>
          </p:cNvSpPr>
          <p:nvPr>
            <p:ph type="title"/>
          </p:nvPr>
        </p:nvSpPr>
        <p:spPr>
          <a:xfrm>
            <a:off x="381000" y="438912"/>
            <a:ext cx="8229600" cy="856487"/>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5000" b="0" i="0" u="none" strike="noStrike" cap="none" dirty="0">
                <a:latin typeface="Calibri"/>
                <a:ea typeface="Calibri"/>
                <a:cs typeface="Calibri"/>
                <a:sym typeface="Calibri"/>
              </a:rPr>
              <a:t>Drums</a:t>
            </a:r>
          </a:p>
        </p:txBody>
      </p:sp>
      <p:pic>
        <p:nvPicPr>
          <p:cNvPr id="637" name="Shape 637"/>
          <p:cNvPicPr preferRelativeResize="0">
            <a:picLocks noGrp="1"/>
          </p:cNvPicPr>
          <p:nvPr>
            <p:ph idx="1"/>
          </p:nvPr>
        </p:nvPicPr>
        <p:blipFill rotWithShape="1">
          <a:blip r:embed="rId3">
            <a:alphaModFix/>
          </a:blip>
          <a:srcRect/>
          <a:stretch/>
        </p:blipFill>
        <p:spPr>
          <a:xfrm>
            <a:off x="72886" y="1447800"/>
            <a:ext cx="4446104" cy="3352799"/>
          </a:xfrm>
          <a:prstGeom prst="rect">
            <a:avLst/>
          </a:prstGeom>
          <a:noFill/>
          <a:ln>
            <a:noFill/>
          </a:ln>
        </p:spPr>
      </p:pic>
      <p:sp>
        <p:nvSpPr>
          <p:cNvPr id="2" name="Slide Number Placeholder 1">
            <a:extLst>
              <a:ext uri="{FF2B5EF4-FFF2-40B4-BE49-F238E27FC236}">
                <a16:creationId xmlns:a16="http://schemas.microsoft.com/office/drawing/2014/main" id="{AED52088-1816-41FC-85E9-685ADDF144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60</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pic>
        <p:nvPicPr>
          <p:cNvPr id="638" name="Shape 638"/>
          <p:cNvPicPr preferRelativeResize="0"/>
          <p:nvPr/>
        </p:nvPicPr>
        <p:blipFill rotWithShape="1">
          <a:blip r:embed="rId4">
            <a:alphaModFix/>
          </a:blip>
          <a:srcRect/>
          <a:stretch/>
        </p:blipFill>
        <p:spPr>
          <a:xfrm>
            <a:off x="4495800" y="3124200"/>
            <a:ext cx="4550832" cy="3276600"/>
          </a:xfrm>
          <a:prstGeom prst="rect">
            <a:avLst/>
          </a:prstGeom>
          <a:noFill/>
          <a:ln>
            <a:noFill/>
          </a:ln>
        </p:spPr>
      </p:pic>
    </p:spTree>
    <p:extLst>
      <p:ext uri="{BB962C8B-B14F-4D97-AF65-F5344CB8AC3E}">
        <p14:creationId xmlns:p14="http://schemas.microsoft.com/office/powerpoint/2010/main" val="3214758542"/>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642"/>
        <p:cNvGrpSpPr/>
        <p:nvPr/>
      </p:nvGrpSpPr>
      <p:grpSpPr>
        <a:xfrm>
          <a:off x="0" y="0"/>
          <a:ext cx="0" cy="0"/>
          <a:chOff x="0" y="0"/>
          <a:chExt cx="0" cy="0"/>
        </a:xfrm>
      </p:grpSpPr>
      <p:sp>
        <p:nvSpPr>
          <p:cNvPr id="643" name="Shape 643"/>
          <p:cNvSpPr txBox="1">
            <a:spLocks noGrp="1"/>
          </p:cNvSpPr>
          <p:nvPr>
            <p:ph type="title"/>
          </p:nvPr>
        </p:nvSpPr>
        <p:spPr>
          <a:xfrm>
            <a:off x="457200" y="228600"/>
            <a:ext cx="8229600" cy="972312"/>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5000" b="0" i="0" u="none" strike="noStrike" cap="none" dirty="0">
                <a:latin typeface="Calibri"/>
                <a:ea typeface="Calibri"/>
                <a:cs typeface="Calibri"/>
                <a:sym typeface="Calibri"/>
              </a:rPr>
              <a:t>Temperature Readings</a:t>
            </a:r>
          </a:p>
        </p:txBody>
      </p:sp>
      <p:sp>
        <p:nvSpPr>
          <p:cNvPr id="644" name="Shape 644"/>
          <p:cNvSpPr txBox="1">
            <a:spLocks noGrp="1"/>
          </p:cNvSpPr>
          <p:nvPr>
            <p:ph idx="1"/>
          </p:nvPr>
        </p:nvSpPr>
        <p:spPr>
          <a:xfrm>
            <a:off x="381000" y="5029200"/>
            <a:ext cx="8305799" cy="1371599"/>
          </a:xfrm>
          <a:prstGeom prst="rect">
            <a:avLst/>
          </a:prstGeom>
          <a:noFill/>
          <a:ln>
            <a:noFill/>
          </a:ln>
        </p:spPr>
        <p:txBody>
          <a:bodyPr lIns="91425" tIns="45700" rIns="91425" bIns="45700" anchor="t" anchorCtr="0">
            <a:noAutofit/>
          </a:bodyPr>
          <a:lstStyle/>
          <a:p>
            <a:pPr marL="273050" marR="0" lvl="0" indent="-273050" algn="l" rtl="0">
              <a:spcBef>
                <a:spcPts val="0"/>
              </a:spcBef>
              <a:spcAft>
                <a:spcPts val="0"/>
              </a:spcAft>
              <a:buSzPct val="95197"/>
              <a:buFont typeface="Noto Sans Symbols"/>
              <a:buChar char="●"/>
            </a:pPr>
            <a:r>
              <a:rPr lang="en-US" sz="2405" b="0" i="0" u="none" strike="noStrike" cap="none" dirty="0">
                <a:latin typeface="Merriweather"/>
                <a:ea typeface="Merriweather"/>
                <a:cs typeface="Merriweather"/>
                <a:sym typeface="Merriweather"/>
              </a:rPr>
              <a:t>Fruit processing plant waste dumped in a pit</a:t>
            </a:r>
          </a:p>
          <a:p>
            <a:pPr marL="273050" marR="0" lvl="0" indent="-273050" algn="l" rtl="0">
              <a:spcBef>
                <a:spcPts val="481"/>
              </a:spcBef>
              <a:spcAft>
                <a:spcPts val="0"/>
              </a:spcAft>
              <a:buSzPct val="95197"/>
              <a:buFont typeface="Noto Sans Symbols"/>
              <a:buChar char="●"/>
            </a:pPr>
            <a:r>
              <a:rPr lang="en-US" sz="2405" b="0" i="0" u="none" strike="noStrike" cap="none" dirty="0">
                <a:latin typeface="Merriweather"/>
                <a:ea typeface="Merriweather"/>
                <a:cs typeface="Merriweather"/>
                <a:sym typeface="Merriweather"/>
              </a:rPr>
              <a:t>Exposure to air and decomposition caused it to heat up</a:t>
            </a:r>
          </a:p>
          <a:p>
            <a:pPr marL="273050" marR="0" lvl="0" indent="-273050" algn="l" rtl="0">
              <a:spcBef>
                <a:spcPts val="481"/>
              </a:spcBef>
              <a:spcAft>
                <a:spcPts val="0"/>
              </a:spcAft>
              <a:buSzPct val="95197"/>
              <a:buFont typeface="Noto Sans Symbols"/>
              <a:buChar char="●"/>
            </a:pPr>
            <a:r>
              <a:rPr lang="en-US" sz="2405" b="0" i="0" u="none" strike="noStrike" cap="none" dirty="0">
                <a:latin typeface="Merriweather"/>
                <a:ea typeface="Merriweather"/>
                <a:cs typeface="Merriweather"/>
                <a:sym typeface="Merriweather"/>
              </a:rPr>
              <a:t>IR camera used to see elevated temperatures</a:t>
            </a:r>
          </a:p>
        </p:txBody>
      </p:sp>
      <p:sp>
        <p:nvSpPr>
          <p:cNvPr id="2" name="Slide Number Placeholder 1">
            <a:extLst>
              <a:ext uri="{FF2B5EF4-FFF2-40B4-BE49-F238E27FC236}">
                <a16:creationId xmlns:a16="http://schemas.microsoft.com/office/drawing/2014/main" id="{F2AA53A2-66BC-47B4-BACE-C73753390C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61</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pic>
        <p:nvPicPr>
          <p:cNvPr id="645" name="Shape 645" descr="J:\Field\CRIMINAL_Incoming\Whitney Farms Inc\Whitney Farms\FLIR Images\March 20, 2011\DC_2011-04-20_0032.jpg"/>
          <p:cNvPicPr preferRelativeResize="0"/>
          <p:nvPr/>
        </p:nvPicPr>
        <p:blipFill rotWithShape="1">
          <a:blip r:embed="rId3">
            <a:alphaModFix/>
          </a:blip>
          <a:srcRect/>
          <a:stretch/>
        </p:blipFill>
        <p:spPr>
          <a:xfrm>
            <a:off x="330201" y="1524000"/>
            <a:ext cx="4165598" cy="3200399"/>
          </a:xfrm>
          <a:prstGeom prst="rect">
            <a:avLst/>
          </a:prstGeom>
          <a:noFill/>
          <a:ln>
            <a:noFill/>
          </a:ln>
        </p:spPr>
      </p:pic>
      <p:pic>
        <p:nvPicPr>
          <p:cNvPr id="646" name="Shape 646"/>
          <p:cNvPicPr preferRelativeResize="0"/>
          <p:nvPr/>
        </p:nvPicPr>
        <p:blipFill rotWithShape="1">
          <a:blip r:embed="rId4">
            <a:alphaModFix/>
          </a:blip>
          <a:srcRect/>
          <a:stretch/>
        </p:blipFill>
        <p:spPr>
          <a:xfrm>
            <a:off x="4495800" y="1524000"/>
            <a:ext cx="4295775" cy="3219450"/>
          </a:xfrm>
          <a:prstGeom prst="rect">
            <a:avLst/>
          </a:prstGeom>
          <a:noFill/>
          <a:ln>
            <a:noFill/>
          </a:ln>
        </p:spPr>
      </p:pic>
    </p:spTree>
    <p:extLst>
      <p:ext uri="{BB962C8B-B14F-4D97-AF65-F5344CB8AC3E}">
        <p14:creationId xmlns:p14="http://schemas.microsoft.com/office/powerpoint/2010/main" val="404163481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2362200" y="2438400"/>
            <a:ext cx="4343400" cy="1143000"/>
          </a:xfrm>
          <a:prstGeom prst="rect">
            <a:avLst/>
          </a:prstGeom>
          <a:noFill/>
          <a:ln>
            <a:noFill/>
          </a:ln>
        </p:spPr>
        <p:txBody>
          <a:bodyPr lIns="0" tIns="45700" rIns="0" bIns="0" anchor="b" anchorCtr="0">
            <a:noAutofit/>
          </a:bodyPr>
          <a:lstStyle/>
          <a:p>
            <a:pPr marL="0" marR="0" lvl="0" indent="0" algn="l" rtl="0">
              <a:spcBef>
                <a:spcPts val="0"/>
              </a:spcBef>
              <a:spcAft>
                <a:spcPts val="0"/>
              </a:spcAft>
              <a:buClr>
                <a:schemeClr val="lt2"/>
              </a:buClr>
              <a:buSzPct val="25000"/>
              <a:buFont typeface="Calibri"/>
              <a:buNone/>
            </a:pPr>
            <a:r>
              <a:rPr lang="en-US" sz="5000" b="0" i="0" u="none" strike="noStrike" cap="none" dirty="0">
                <a:latin typeface="Calibri"/>
                <a:ea typeface="Calibri"/>
                <a:cs typeface="Calibri"/>
                <a:sym typeface="Calibri"/>
              </a:rPr>
              <a:t>Any Questions?</a:t>
            </a:r>
          </a:p>
        </p:txBody>
      </p:sp>
      <p:sp>
        <p:nvSpPr>
          <p:cNvPr id="2" name="Slide Number Placeholder 1">
            <a:extLst>
              <a:ext uri="{FF2B5EF4-FFF2-40B4-BE49-F238E27FC236}">
                <a16:creationId xmlns:a16="http://schemas.microsoft.com/office/drawing/2014/main" id="{F115B14E-38E1-4608-8144-9365E9169D2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1200" cap="none" spc="0" normalizeH="0" baseline="0" noProof="0" smtClean="0">
                <a:ln>
                  <a:noFill/>
                </a:ln>
                <a:solidFill>
                  <a:srgbClr val="90C226"/>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62</a:t>
            </a:fld>
            <a:endParaRPr kumimoji="0" lang="en-US" sz="900" b="0" i="0" u="none" strike="noStrike" kern="1200" cap="none" spc="0" normalizeH="0" baseline="0" noProof="0" dirty="0">
              <a:ln>
                <a:noFill/>
              </a:ln>
              <a:solidFill>
                <a:srgbClr val="90C226"/>
              </a:solidFill>
              <a:effectLst/>
              <a:uLnTx/>
              <a:uFillTx/>
              <a:latin typeface="Arial"/>
              <a:ea typeface="Arial"/>
              <a:cs typeface="Arial"/>
              <a:sym typeface="Arial"/>
            </a:endParaRPr>
          </a:p>
        </p:txBody>
      </p:sp>
    </p:spTree>
    <p:extLst>
      <p:ext uri="{BB962C8B-B14F-4D97-AF65-F5344CB8AC3E}">
        <p14:creationId xmlns:p14="http://schemas.microsoft.com/office/powerpoint/2010/main" val="187854029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219200"/>
            <a:ext cx="8881353" cy="2449795"/>
          </a:xfrm>
        </p:spPr>
        <p:txBody>
          <a:bodyPr>
            <a:normAutofit fontScale="90000"/>
          </a:bodyPr>
          <a:lstStyle/>
          <a:p>
            <a:br>
              <a:rPr lang="en-US" dirty="0"/>
            </a:br>
            <a:r>
              <a:rPr lang="en-US" sz="4400" b="1" dirty="0"/>
              <a:t>Conducting Process-Based CAA Inspections </a:t>
            </a:r>
            <a:br>
              <a:rPr lang="en-US" sz="4400" b="1" dirty="0"/>
            </a:br>
            <a:r>
              <a:rPr lang="en-US" sz="4400" b="1" dirty="0"/>
              <a:t>and </a:t>
            </a:r>
            <a:br>
              <a:rPr lang="en-US" sz="4400" b="1" dirty="0"/>
            </a:br>
            <a:r>
              <a:rPr lang="en-US" sz="4400" b="1" dirty="0"/>
              <a:t>Major Source MACT 101 </a:t>
            </a:r>
            <a:endParaRPr lang="en-US" sz="4400" b="1" cap="small" dirty="0">
              <a:latin typeface="Calibri" panose="020F0502020204030204" pitchFamily="34" charset="0"/>
              <a:cs typeface="Calibri" panose="020F0502020204030204" pitchFamily="34" charset="0"/>
            </a:endParaRPr>
          </a:p>
        </p:txBody>
      </p:sp>
      <p:sp>
        <p:nvSpPr>
          <p:cNvPr id="3" name="Subtitle 2"/>
          <p:cNvSpPr>
            <a:spLocks noGrp="1"/>
          </p:cNvSpPr>
          <p:nvPr>
            <p:ph type="subTitle" idx="1"/>
          </p:nvPr>
        </p:nvSpPr>
        <p:spPr>
          <a:xfrm>
            <a:off x="107004" y="5321030"/>
            <a:ext cx="9036996" cy="1536970"/>
          </a:xfrm>
        </p:spPr>
        <p:txBody>
          <a:bodyPr>
            <a:normAutofit/>
          </a:bodyPr>
          <a:lstStyle/>
          <a:p>
            <a:r>
              <a:rPr lang="en-US" sz="2800" dirty="0"/>
              <a:t>US EPA NEIC</a:t>
            </a:r>
          </a:p>
          <a:p>
            <a:r>
              <a:rPr lang="en-US" sz="2800" dirty="0"/>
              <a:t>May 8, 2018</a:t>
            </a:r>
          </a:p>
          <a:p>
            <a:endParaRPr lang="en-US" dirty="0"/>
          </a:p>
        </p:txBody>
      </p:sp>
    </p:spTree>
    <p:extLst>
      <p:ext uri="{BB962C8B-B14F-4D97-AF65-F5344CB8AC3E}">
        <p14:creationId xmlns:p14="http://schemas.microsoft.com/office/powerpoint/2010/main" val="1596929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8650" y="378378"/>
            <a:ext cx="7886700" cy="1325563"/>
          </a:xfrm>
        </p:spPr>
        <p:txBody>
          <a:bodyPr>
            <a:normAutofit/>
          </a:bodyPr>
          <a:lstStyle/>
          <a:p>
            <a:br>
              <a:rPr lang="en-US" dirty="0"/>
            </a:br>
            <a:endParaRPr lang="en-US" dirty="0"/>
          </a:p>
        </p:txBody>
      </p:sp>
      <p:sp>
        <p:nvSpPr>
          <p:cNvPr id="5" name="Content Placeholder 4"/>
          <p:cNvSpPr>
            <a:spLocks noGrp="1"/>
          </p:cNvSpPr>
          <p:nvPr>
            <p:ph idx="1"/>
          </p:nvPr>
        </p:nvSpPr>
        <p:spPr>
          <a:xfrm>
            <a:off x="68094" y="1176268"/>
            <a:ext cx="8447256" cy="5000795"/>
          </a:xfrm>
        </p:spPr>
        <p:txBody>
          <a:bodyPr>
            <a:normAutofit/>
          </a:bodyPr>
          <a:lstStyle/>
          <a:p>
            <a:pPr marL="0" indent="0">
              <a:buNone/>
            </a:pPr>
            <a:endParaRPr lang="en-US" dirty="0"/>
          </a:p>
          <a:p>
            <a:pPr lvl="1">
              <a:lnSpc>
                <a:spcPct val="80000"/>
              </a:lnSpc>
            </a:pPr>
            <a:r>
              <a:rPr lang="en-US" altLang="en-US" dirty="0"/>
              <a:t>The value of process-based inspections</a:t>
            </a:r>
          </a:p>
          <a:p>
            <a:pPr lvl="1">
              <a:lnSpc>
                <a:spcPct val="80000"/>
              </a:lnSpc>
            </a:pPr>
            <a:endParaRPr lang="en-US" altLang="en-US" dirty="0"/>
          </a:p>
          <a:p>
            <a:pPr lvl="1">
              <a:lnSpc>
                <a:spcPct val="80000"/>
              </a:lnSpc>
            </a:pPr>
            <a:r>
              <a:rPr lang="en-US" altLang="en-US" dirty="0"/>
              <a:t>Focus on hazardous air pollutants (HAPs)  </a:t>
            </a:r>
          </a:p>
          <a:p>
            <a:pPr marL="457200" lvl="1" indent="0">
              <a:lnSpc>
                <a:spcPct val="80000"/>
              </a:lnSpc>
              <a:buNone/>
            </a:pPr>
            <a:endParaRPr lang="en-US" altLang="en-US" dirty="0"/>
          </a:p>
          <a:p>
            <a:pPr lvl="1">
              <a:lnSpc>
                <a:spcPct val="80000"/>
              </a:lnSpc>
            </a:pPr>
            <a:r>
              <a:rPr lang="en-US" altLang="en-US" dirty="0"/>
              <a:t>Air Toxics/MACT general overview</a:t>
            </a:r>
          </a:p>
          <a:p>
            <a:pPr lvl="1">
              <a:lnSpc>
                <a:spcPct val="80000"/>
              </a:lnSpc>
            </a:pPr>
            <a:endParaRPr lang="en-US" altLang="en-US" dirty="0"/>
          </a:p>
          <a:p>
            <a:pPr lvl="1">
              <a:lnSpc>
                <a:spcPct val="80000"/>
              </a:lnSpc>
            </a:pPr>
            <a:r>
              <a:rPr lang="en-US" altLang="en-US" dirty="0"/>
              <a:t>Major source requirements for HAPs</a:t>
            </a:r>
          </a:p>
          <a:p>
            <a:pPr lvl="1">
              <a:lnSpc>
                <a:spcPct val="80000"/>
              </a:lnSpc>
            </a:pPr>
            <a:endParaRPr lang="en-US" altLang="en-US" dirty="0"/>
          </a:p>
          <a:p>
            <a:pPr lvl="1">
              <a:lnSpc>
                <a:spcPct val="80000"/>
              </a:lnSpc>
            </a:pPr>
            <a:r>
              <a:rPr lang="en-US" altLang="en-US" dirty="0"/>
              <a:t>HON case study</a:t>
            </a:r>
          </a:p>
          <a:p>
            <a:pPr lvl="1">
              <a:lnSpc>
                <a:spcPct val="80000"/>
              </a:lnSpc>
            </a:pPr>
            <a:endParaRPr lang="en-US" altLang="en-US" dirty="0"/>
          </a:p>
          <a:p>
            <a:pPr lvl="1">
              <a:lnSpc>
                <a:spcPct val="80000"/>
              </a:lnSpc>
            </a:pPr>
            <a:r>
              <a:rPr lang="en-US" altLang="en-US" dirty="0"/>
              <a:t>Sources of industrial emissions and control requirements</a:t>
            </a:r>
          </a:p>
          <a:p>
            <a:endParaRPr lang="en-US" dirty="0"/>
          </a:p>
        </p:txBody>
      </p:sp>
      <p:sp>
        <p:nvSpPr>
          <p:cNvPr id="2" name="Rectangle 1"/>
          <p:cNvSpPr/>
          <p:nvPr/>
        </p:nvSpPr>
        <p:spPr>
          <a:xfrm>
            <a:off x="1332690" y="406828"/>
            <a:ext cx="5624702" cy="701731"/>
          </a:xfrm>
          <a:prstGeom prst="rect">
            <a:avLst/>
          </a:prstGeom>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Light"/>
                <a:ea typeface="+mn-ea"/>
                <a:cs typeface="+mn-cs"/>
              </a:rPr>
              <a:t>What’s This All About?</a:t>
            </a:r>
          </a:p>
        </p:txBody>
      </p:sp>
    </p:spTree>
    <p:extLst>
      <p:ext uri="{BB962C8B-B14F-4D97-AF65-F5344CB8AC3E}">
        <p14:creationId xmlns:p14="http://schemas.microsoft.com/office/powerpoint/2010/main" val="32775081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B0F47-AA6C-45A6-8067-4740CCB2332C}"/>
              </a:ext>
            </a:extLst>
          </p:cNvPr>
          <p:cNvSpPr>
            <a:spLocks noGrp="1"/>
          </p:cNvSpPr>
          <p:nvPr>
            <p:ph type="title"/>
          </p:nvPr>
        </p:nvSpPr>
        <p:spPr>
          <a:xfrm>
            <a:off x="628650" y="365125"/>
            <a:ext cx="7886700" cy="2120900"/>
          </a:xfrm>
        </p:spPr>
        <p:txBody>
          <a:bodyPr>
            <a:normAutofit/>
          </a:bodyPr>
          <a:lstStyle/>
          <a:p>
            <a:r>
              <a:rPr lang="en-US"/>
              <a:t>Overwhelmed?</a:t>
            </a:r>
            <a:br>
              <a:rPr lang="en-US" dirty="0"/>
            </a:br>
            <a:br>
              <a:rPr lang="en-US" dirty="0"/>
            </a:br>
            <a:r>
              <a:rPr lang="en-US" dirty="0"/>
              <a:t>How do you approach inspecting a facility like this??</a:t>
            </a:r>
          </a:p>
        </p:txBody>
      </p:sp>
      <p:pic>
        <p:nvPicPr>
          <p:cNvPr id="4" name="Content Placeholder 3">
            <a:extLst>
              <a:ext uri="{FF2B5EF4-FFF2-40B4-BE49-F238E27FC236}">
                <a16:creationId xmlns:a16="http://schemas.microsoft.com/office/drawing/2014/main" id="{103ABB0B-01BD-4FC3-8875-46814F7E61CC}"/>
              </a:ext>
            </a:extLst>
          </p:cNvPr>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tretch>
            <a:fillRect/>
          </a:stretch>
        </p:blipFill>
        <p:spPr>
          <a:xfrm>
            <a:off x="0" y="-1"/>
            <a:ext cx="9144000" cy="6858001"/>
          </a:xfrm>
          <a:prstGeom prst="rect">
            <a:avLst/>
          </a:prstGeom>
        </p:spPr>
      </p:pic>
    </p:spTree>
    <p:extLst>
      <p:ext uri="{BB962C8B-B14F-4D97-AF65-F5344CB8AC3E}">
        <p14:creationId xmlns:p14="http://schemas.microsoft.com/office/powerpoint/2010/main" val="13733992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123825"/>
            <a:ext cx="9029700" cy="1671108"/>
          </a:xfrm>
        </p:spPr>
        <p:txBody>
          <a:bodyPr>
            <a:noAutofit/>
          </a:bodyPr>
          <a:lstStyle/>
          <a:p>
            <a:pPr algn="ctr"/>
            <a:r>
              <a:rPr lang="en-US" altLang="en-US" b="1" dirty="0"/>
              <a:t>Process-Based Inspections</a:t>
            </a:r>
            <a:endParaRPr lang="en-US" b="1" cap="small" dirty="0">
              <a:latin typeface="+mn-lt"/>
            </a:endParaRPr>
          </a:p>
        </p:txBody>
      </p:sp>
      <p:sp>
        <p:nvSpPr>
          <p:cNvPr id="3" name="Content Placeholder 2"/>
          <p:cNvSpPr>
            <a:spLocks noGrp="1"/>
          </p:cNvSpPr>
          <p:nvPr>
            <p:ph idx="1"/>
          </p:nvPr>
        </p:nvSpPr>
        <p:spPr>
          <a:xfrm>
            <a:off x="114300" y="1998839"/>
            <a:ext cx="8401050" cy="3819525"/>
          </a:xfrm>
        </p:spPr>
        <p:txBody>
          <a:bodyPr/>
          <a:lstStyle/>
          <a:p>
            <a:r>
              <a:rPr lang="en-US" altLang="en-US" dirty="0"/>
              <a:t>Evaluation of compliance requires an understanding of both the regulatory requirements and their application</a:t>
            </a:r>
          </a:p>
          <a:p>
            <a:endParaRPr lang="en-US" altLang="en-US" dirty="0"/>
          </a:p>
          <a:p>
            <a:r>
              <a:rPr lang="en-US" altLang="en-US" dirty="0"/>
              <a:t>The purpose is to obtain an in-depth knowledge of facility operations and use this knowledge to make informed regulatory compliance evaluations.</a:t>
            </a:r>
          </a:p>
        </p:txBody>
      </p:sp>
    </p:spTree>
    <p:extLst>
      <p:ext uri="{BB962C8B-B14F-4D97-AF65-F5344CB8AC3E}">
        <p14:creationId xmlns:p14="http://schemas.microsoft.com/office/powerpoint/2010/main" val="29481019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4827"/>
            <a:ext cx="7886700" cy="778211"/>
          </a:xfrm>
        </p:spPr>
        <p:txBody>
          <a:bodyPr/>
          <a:lstStyle/>
          <a:p>
            <a:pPr algn="ctr"/>
            <a:r>
              <a:rPr lang="en-US" altLang="en-US" b="1" dirty="0"/>
              <a:t>Process-Based Inspections</a:t>
            </a:r>
            <a:endParaRPr lang="en-US" b="1" cap="small" dirty="0">
              <a:latin typeface="+mn-lt"/>
            </a:endParaRPr>
          </a:p>
        </p:txBody>
      </p:sp>
      <p:sp>
        <p:nvSpPr>
          <p:cNvPr id="4" name="Content Placeholder 2"/>
          <p:cNvSpPr>
            <a:spLocks noGrp="1"/>
          </p:cNvSpPr>
          <p:nvPr>
            <p:ph idx="1"/>
          </p:nvPr>
        </p:nvSpPr>
        <p:spPr>
          <a:xfrm>
            <a:off x="217832" y="1089498"/>
            <a:ext cx="8743288" cy="5125321"/>
          </a:xfrm>
        </p:spPr>
        <p:txBody>
          <a:bodyPr>
            <a:noAutofit/>
          </a:bodyPr>
          <a:lstStyle/>
          <a:p>
            <a:r>
              <a:rPr lang="en-US" altLang="en-US" dirty="0"/>
              <a:t>Tracking the raw materials and identifying by-products, co-products, and products</a:t>
            </a:r>
          </a:p>
          <a:p>
            <a:r>
              <a:rPr lang="en-US" altLang="en-US" dirty="0"/>
              <a:t>Understanding how each piece of equipment is used</a:t>
            </a:r>
          </a:p>
          <a:p>
            <a:r>
              <a:rPr lang="en-US" altLang="en-US" dirty="0"/>
              <a:t>Identifying wastes that are generated</a:t>
            </a:r>
          </a:p>
          <a:p>
            <a:r>
              <a:rPr lang="en-US" altLang="en-US" dirty="0"/>
              <a:t>Determining how wastes are ultimately managed</a:t>
            </a:r>
          </a:p>
          <a:p>
            <a:pPr marL="0" indent="0" algn="ctr">
              <a:lnSpc>
                <a:spcPct val="60000"/>
              </a:lnSpc>
              <a:buNone/>
            </a:pPr>
            <a:endParaRPr lang="en-US" altLang="en-US" b="1" dirty="0"/>
          </a:p>
          <a:p>
            <a:pPr marL="0" indent="0" algn="ctr">
              <a:lnSpc>
                <a:spcPct val="60000"/>
              </a:lnSpc>
              <a:buNone/>
            </a:pPr>
            <a:r>
              <a:rPr lang="en-US" altLang="en-US" b="1" dirty="0"/>
              <a:t>FIRST you gain a comprehensive understanding of facility processes. </a:t>
            </a:r>
          </a:p>
          <a:p>
            <a:pPr marL="0" indent="0" algn="ctr">
              <a:lnSpc>
                <a:spcPct val="60000"/>
              </a:lnSpc>
              <a:buNone/>
            </a:pPr>
            <a:r>
              <a:rPr lang="en-US" altLang="en-US" b="1" dirty="0"/>
              <a:t>THEN you apply the regulation to the process.</a:t>
            </a:r>
          </a:p>
        </p:txBody>
      </p:sp>
    </p:spTree>
    <p:extLst>
      <p:ext uri="{BB962C8B-B14F-4D97-AF65-F5344CB8AC3E}">
        <p14:creationId xmlns:p14="http://schemas.microsoft.com/office/powerpoint/2010/main" val="19901672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3351"/>
            <a:ext cx="7886700" cy="904874"/>
          </a:xfrm>
        </p:spPr>
        <p:txBody>
          <a:bodyPr/>
          <a:lstStyle/>
          <a:p>
            <a:pPr algn="ctr"/>
            <a:r>
              <a:rPr lang="en-US" altLang="en-US" b="1" dirty="0"/>
              <a:t>MACT Standards</a:t>
            </a:r>
            <a:endParaRPr lang="en-US" b="1" cap="small" dirty="0">
              <a:latin typeface="+mn-lt"/>
            </a:endParaRPr>
          </a:p>
        </p:txBody>
      </p:sp>
      <p:sp>
        <p:nvSpPr>
          <p:cNvPr id="4" name="Content Placeholder 2"/>
          <p:cNvSpPr>
            <a:spLocks noGrp="1"/>
          </p:cNvSpPr>
          <p:nvPr>
            <p:ph idx="1"/>
          </p:nvPr>
        </p:nvSpPr>
        <p:spPr>
          <a:xfrm>
            <a:off x="76200" y="1038225"/>
            <a:ext cx="8906021" cy="5003801"/>
          </a:xfrm>
        </p:spPr>
        <p:txBody>
          <a:bodyPr>
            <a:normAutofit/>
          </a:bodyPr>
          <a:lstStyle/>
          <a:p>
            <a:r>
              <a:rPr lang="en-US" sz="2400" dirty="0"/>
              <a:t>Maximum Achievable Control Technologies 40 CFR Part 63</a:t>
            </a:r>
          </a:p>
          <a:p>
            <a:r>
              <a:rPr lang="en-US" sz="2400" dirty="0"/>
              <a:t>AKA: National Emission Standards for Hazardous Air Pollutants (NESHAP) </a:t>
            </a:r>
            <a:r>
              <a:rPr lang="en-US" sz="2400" u="sng" dirty="0"/>
              <a:t>for Source Categories </a:t>
            </a:r>
          </a:p>
          <a:p>
            <a:r>
              <a:rPr lang="en-US" sz="2400" dirty="0"/>
              <a:t>1990 Clean Air Act Amendments passed under President George Bush</a:t>
            </a:r>
          </a:p>
          <a:p>
            <a:r>
              <a:rPr lang="en-US" sz="2400" dirty="0"/>
              <a:t>Congress provided a list of HAPs (now 187 of them)</a:t>
            </a:r>
          </a:p>
          <a:p>
            <a:r>
              <a:rPr lang="en-US" sz="2400" dirty="0"/>
              <a:t>EPA mandated to generate a list of categories of sources that emit HAPs (petroleum refineries, pulp and paper mills, hydrochloric acid production, etc.)</a:t>
            </a:r>
          </a:p>
          <a:p>
            <a:r>
              <a:rPr lang="en-US" sz="2400" dirty="0"/>
              <a:t>Regulations must be developed for each source category</a:t>
            </a:r>
          </a:p>
        </p:txBody>
      </p:sp>
    </p:spTree>
    <p:extLst>
      <p:ext uri="{BB962C8B-B14F-4D97-AF65-F5344CB8AC3E}">
        <p14:creationId xmlns:p14="http://schemas.microsoft.com/office/powerpoint/2010/main" val="42435079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54745"/>
            <a:ext cx="7886700" cy="1094105"/>
          </a:xfrm>
        </p:spPr>
        <p:txBody>
          <a:bodyPr/>
          <a:lstStyle/>
          <a:p>
            <a:pPr algn="ctr"/>
            <a:r>
              <a:rPr lang="en-US" altLang="en-US" b="1" dirty="0"/>
              <a:t>MACT Standards</a:t>
            </a:r>
            <a:endParaRPr lang="en-US" b="1" cap="small" dirty="0">
              <a:latin typeface="+mn-lt"/>
            </a:endParaRPr>
          </a:p>
        </p:txBody>
      </p:sp>
      <p:sp>
        <p:nvSpPr>
          <p:cNvPr id="4" name="Content Placeholder 2"/>
          <p:cNvSpPr>
            <a:spLocks noGrp="1"/>
          </p:cNvSpPr>
          <p:nvPr>
            <p:ph idx="1"/>
          </p:nvPr>
        </p:nvSpPr>
        <p:spPr>
          <a:xfrm>
            <a:off x="136280" y="1248850"/>
            <a:ext cx="8838908" cy="4351338"/>
          </a:xfrm>
        </p:spPr>
        <p:txBody>
          <a:bodyPr>
            <a:normAutofit/>
          </a:bodyPr>
          <a:lstStyle/>
          <a:p>
            <a:r>
              <a:rPr lang="en-US" sz="2400" dirty="0"/>
              <a:t>Developed as technology-based standards </a:t>
            </a:r>
          </a:p>
          <a:p>
            <a:pPr lvl="1"/>
            <a:r>
              <a:rPr lang="en-US" sz="2200" dirty="0"/>
              <a:t>Emission standards for </a:t>
            </a:r>
            <a:r>
              <a:rPr lang="en-US" sz="2200" i="1" dirty="0"/>
              <a:t>existing sources</a:t>
            </a:r>
            <a:r>
              <a:rPr lang="en-US" sz="2200" dirty="0"/>
              <a:t> shall not be less stringent than the average emission limitation achieved by the best performing 12 percent of the existing sources (if more than 30 sources)</a:t>
            </a:r>
          </a:p>
          <a:p>
            <a:pPr lvl="1">
              <a:lnSpc>
                <a:spcPct val="100000"/>
              </a:lnSpc>
            </a:pPr>
            <a:r>
              <a:rPr lang="en-US" sz="2200" dirty="0"/>
              <a:t>New sources in a category/subcategory: not less stringent than emission control achieved by best controlled similar source</a:t>
            </a:r>
          </a:p>
          <a:p>
            <a:pPr lvl="1"/>
            <a:r>
              <a:rPr lang="en-US" sz="2200" dirty="0">
                <a:cs typeface="Times New Roman" panose="02020603050405020304" pitchFamily="18" charset="0"/>
              </a:rPr>
              <a:t>8 years after implementation: EPA shall evaluate the residual risk to public health.  If the residual risk is not protective to public health with an ample margin of safety, EPA must promulgate health-based standards for that source category to further reduce HAP emissions</a:t>
            </a:r>
          </a:p>
          <a:p>
            <a:pPr lvl="1"/>
            <a:r>
              <a:rPr lang="en-US" sz="2200" dirty="0">
                <a:cs typeface="Times New Roman" panose="02020603050405020304" pitchFamily="18" charset="0"/>
              </a:rPr>
              <a:t>Less stringent standards are allowed for area sources </a:t>
            </a:r>
          </a:p>
        </p:txBody>
      </p:sp>
    </p:spTree>
    <p:extLst>
      <p:ext uri="{BB962C8B-B14F-4D97-AF65-F5344CB8AC3E}">
        <p14:creationId xmlns:p14="http://schemas.microsoft.com/office/powerpoint/2010/main" val="13807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61"/>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D940B6-FB3C-4B81-AC76-480CE757D887}"/>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7</a:t>
            </a:fld>
            <a:endParaRPr lang="en-US" b="0" i="0" u="none" strike="noStrike" cap="none" dirty="0">
              <a:latin typeface="Arial"/>
              <a:ea typeface="Arial"/>
              <a:cs typeface="Arial"/>
              <a:sym typeface="Arial"/>
            </a:endParaRPr>
          </a:p>
        </p:txBody>
      </p:sp>
      <p:sp>
        <p:nvSpPr>
          <p:cNvPr id="162" name="Shape 162"/>
          <p:cNvSpPr txBox="1">
            <a:spLocks noGrp="1"/>
          </p:cNvSpPr>
          <p:nvPr>
            <p:ph type="title" idx="4294967295"/>
          </p:nvPr>
        </p:nvSpPr>
        <p:spPr>
          <a:xfrm>
            <a:off x="1371600" y="381000"/>
            <a:ext cx="7772400" cy="1371600"/>
          </a:xfrm>
          <a:prstGeom prst="rect">
            <a:avLst/>
          </a:prstGeom>
          <a:noFill/>
          <a:ln>
            <a:noFill/>
          </a:ln>
        </p:spPr>
        <p:txBody>
          <a:bodyPr lIns="0" tIns="45700" rIns="0" bIns="0" anchor="b" anchorCtr="0">
            <a:noAutofit/>
          </a:bodyPr>
          <a:lstStyle/>
          <a:p>
            <a:pPr marL="0" marR="0" lvl="0" indent="0" algn="ctr" rtl="0">
              <a:spcBef>
                <a:spcPts val="0"/>
              </a:spcBef>
              <a:spcAft>
                <a:spcPts val="0"/>
              </a:spcAft>
              <a:buSzPct val="25000"/>
              <a:buNone/>
            </a:pPr>
            <a:r>
              <a:rPr lang="en-US" sz="4050" b="0" i="0" u="none" strike="noStrike" cap="none" dirty="0">
                <a:latin typeface="Calibri"/>
                <a:ea typeface="Calibri"/>
                <a:cs typeface="Calibri"/>
                <a:sym typeface="Calibri"/>
              </a:rPr>
              <a:t>Group 5 </a:t>
            </a:r>
            <a:br>
              <a:rPr lang="en-US" sz="4050" b="0" i="0" u="none" strike="noStrike" cap="none" dirty="0">
                <a:latin typeface="Calibri"/>
                <a:ea typeface="Calibri"/>
                <a:cs typeface="Calibri"/>
                <a:sym typeface="Calibri"/>
              </a:rPr>
            </a:br>
            <a:r>
              <a:rPr lang="en-US" sz="4050" b="0" i="0" u="none" strike="noStrike" cap="none" dirty="0">
                <a:latin typeface="Calibri"/>
                <a:ea typeface="Calibri"/>
                <a:cs typeface="Calibri"/>
                <a:sym typeface="Calibri"/>
              </a:rPr>
              <a:t>Virtual Inspections</a:t>
            </a:r>
          </a:p>
        </p:txBody>
      </p:sp>
      <p:sp>
        <p:nvSpPr>
          <p:cNvPr id="163" name="Shape 163"/>
          <p:cNvSpPr txBox="1">
            <a:spLocks noGrp="1"/>
          </p:cNvSpPr>
          <p:nvPr>
            <p:ph type="body" idx="4294967295"/>
          </p:nvPr>
        </p:nvSpPr>
        <p:spPr>
          <a:xfrm>
            <a:off x="914400" y="2019300"/>
            <a:ext cx="8229600" cy="4533900"/>
          </a:xfrm>
          <a:prstGeom prst="rect">
            <a:avLst/>
          </a:prstGeom>
          <a:noFill/>
          <a:ln>
            <a:noFill/>
          </a:ln>
        </p:spPr>
        <p:txBody>
          <a:bodyPr lIns="91425" tIns="45700" rIns="91425" bIns="45700" anchor="t" anchorCtr="0">
            <a:noAutofit/>
          </a:bodyPr>
          <a:lstStyle/>
          <a:p>
            <a:pPr marL="273050" marR="0" lvl="0" indent="-273050" algn="l" rtl="0">
              <a:lnSpc>
                <a:spcPct val="90000"/>
              </a:lnSpc>
              <a:spcBef>
                <a:spcPts val="0"/>
              </a:spcBef>
              <a:spcAft>
                <a:spcPts val="0"/>
              </a:spcAft>
              <a:buClr>
                <a:schemeClr val="bg1"/>
              </a:buClr>
              <a:buSzPct val="95000"/>
              <a:buFont typeface="Noto Sans Symbols"/>
              <a:buChar char="●"/>
            </a:pPr>
            <a:r>
              <a:rPr lang="en-US" sz="3200" b="0" i="0" u="none" strike="noStrike" cap="none" dirty="0">
                <a:latin typeface="Arial"/>
                <a:ea typeface="Arial"/>
                <a:cs typeface="Arial"/>
                <a:sym typeface="Arial"/>
              </a:rPr>
              <a:t>Did you conduct virtual inspections during COVD-19?</a:t>
            </a:r>
          </a:p>
          <a:p>
            <a:pPr marL="273050" marR="0" lvl="0" indent="-273050" algn="l" rtl="0">
              <a:lnSpc>
                <a:spcPct val="90000"/>
              </a:lnSpc>
              <a:spcBef>
                <a:spcPts val="0"/>
              </a:spcBef>
              <a:spcAft>
                <a:spcPts val="0"/>
              </a:spcAft>
              <a:buClr>
                <a:schemeClr val="bg1"/>
              </a:buClr>
              <a:buSzPct val="95000"/>
              <a:buFont typeface="Noto Sans Symbols"/>
              <a:buChar char="●"/>
            </a:pPr>
            <a:endParaRPr lang="en-US" sz="3200" dirty="0">
              <a:latin typeface="Arial"/>
              <a:ea typeface="Arial"/>
              <a:cs typeface="Arial"/>
              <a:sym typeface="Arial"/>
            </a:endParaRPr>
          </a:p>
          <a:p>
            <a:pPr marL="273050" marR="0" lvl="0" indent="-273050" algn="l" rtl="0">
              <a:lnSpc>
                <a:spcPct val="90000"/>
              </a:lnSpc>
              <a:spcBef>
                <a:spcPts val="0"/>
              </a:spcBef>
              <a:spcAft>
                <a:spcPts val="0"/>
              </a:spcAft>
              <a:buClr>
                <a:schemeClr val="bg1"/>
              </a:buClr>
              <a:buSzPct val="95000"/>
              <a:buFont typeface="Noto Sans Symbols"/>
              <a:buChar char="●"/>
            </a:pPr>
            <a:r>
              <a:rPr lang="en-US" sz="3200" b="0" i="0" u="none" strike="noStrike" cap="none" dirty="0">
                <a:latin typeface="Arial"/>
                <a:ea typeface="Arial"/>
                <a:cs typeface="Arial"/>
                <a:sym typeface="Arial"/>
              </a:rPr>
              <a:t>If so, how was it and did you use a state developed SOP?  If you did not </a:t>
            </a:r>
            <a:r>
              <a:rPr lang="en-US" sz="3200" dirty="0">
                <a:latin typeface="Arial"/>
                <a:ea typeface="Arial"/>
                <a:cs typeface="Arial"/>
                <a:sym typeface="Arial"/>
              </a:rPr>
              <a:t>use an SOP</a:t>
            </a:r>
            <a:r>
              <a:rPr lang="en-US" sz="3200" b="0" i="0" u="none" strike="noStrike" cap="none" dirty="0">
                <a:latin typeface="Arial"/>
                <a:ea typeface="Arial"/>
                <a:cs typeface="Arial"/>
                <a:sym typeface="Arial"/>
              </a:rPr>
              <a:t>, what procedures did you use to conduct the virtual inspections?</a:t>
            </a:r>
            <a:endParaRPr lang="en-US" sz="3200" dirty="0">
              <a:latin typeface="Arial"/>
              <a:ea typeface="Arial"/>
              <a:cs typeface="Arial"/>
              <a:sym typeface="Arial"/>
            </a:endParaRPr>
          </a:p>
          <a:p>
            <a:pPr marL="0" marR="0" lvl="0" indent="0" algn="l" rtl="0">
              <a:lnSpc>
                <a:spcPct val="90000"/>
              </a:lnSpc>
              <a:spcBef>
                <a:spcPts val="0"/>
              </a:spcBef>
              <a:spcAft>
                <a:spcPts val="0"/>
              </a:spcAft>
              <a:buClr>
                <a:schemeClr val="bg1"/>
              </a:buClr>
              <a:buSzPct val="95000"/>
              <a:buNone/>
            </a:pPr>
            <a:endParaRPr lang="en-US" sz="3200" dirty="0">
              <a:latin typeface="Arial"/>
              <a:ea typeface="Arial"/>
              <a:cs typeface="Arial"/>
              <a:sym typeface="Arial"/>
            </a:endParaRPr>
          </a:p>
          <a:p>
            <a:pPr marL="0" marR="0" lvl="0" indent="0" algn="l" rtl="0">
              <a:lnSpc>
                <a:spcPct val="90000"/>
              </a:lnSpc>
              <a:spcBef>
                <a:spcPts val="0"/>
              </a:spcBef>
              <a:spcAft>
                <a:spcPts val="0"/>
              </a:spcAft>
              <a:buClr>
                <a:schemeClr val="bg1"/>
              </a:buClr>
              <a:buSzPct val="95000"/>
              <a:buNone/>
            </a:pPr>
            <a:r>
              <a:rPr lang="en-US" sz="3200" b="0" i="0" u="none" strike="noStrike" cap="none" dirty="0">
                <a:latin typeface="Arial"/>
                <a:ea typeface="Arial"/>
                <a:cs typeface="Arial"/>
                <a:sym typeface="Arial"/>
              </a:rPr>
              <a:t>Do you think virtual inspections are useful?</a:t>
            </a:r>
          </a:p>
        </p:txBody>
      </p:sp>
    </p:spTree>
    <p:extLst>
      <p:ext uri="{BB962C8B-B14F-4D97-AF65-F5344CB8AC3E}">
        <p14:creationId xmlns:p14="http://schemas.microsoft.com/office/powerpoint/2010/main" val="157707622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92D99-2D3E-4AD8-BECD-2AF95D5F34A8}"/>
              </a:ext>
            </a:extLst>
          </p:cNvPr>
          <p:cNvSpPr>
            <a:spLocks noGrp="1"/>
          </p:cNvSpPr>
          <p:nvPr>
            <p:ph type="title"/>
          </p:nvPr>
        </p:nvSpPr>
        <p:spPr>
          <a:xfrm>
            <a:off x="628650" y="133351"/>
            <a:ext cx="7886700" cy="1019174"/>
          </a:xfrm>
        </p:spPr>
        <p:txBody>
          <a:bodyPr/>
          <a:lstStyle/>
          <a:p>
            <a:pPr algn="ctr"/>
            <a:r>
              <a:rPr lang="en-US" altLang="en-US" b="1" dirty="0"/>
              <a:t>MACT Standards</a:t>
            </a:r>
            <a:endParaRPr lang="en-US" dirty="0"/>
          </a:p>
        </p:txBody>
      </p:sp>
      <p:sp>
        <p:nvSpPr>
          <p:cNvPr id="3" name="Content Placeholder 2">
            <a:extLst>
              <a:ext uri="{FF2B5EF4-FFF2-40B4-BE49-F238E27FC236}">
                <a16:creationId xmlns:a16="http://schemas.microsoft.com/office/drawing/2014/main" id="{8FBD1F56-A610-4CE0-99C4-32541A177A95}"/>
              </a:ext>
            </a:extLst>
          </p:cNvPr>
          <p:cNvSpPr>
            <a:spLocks noGrp="1"/>
          </p:cNvSpPr>
          <p:nvPr>
            <p:ph idx="1"/>
          </p:nvPr>
        </p:nvSpPr>
        <p:spPr>
          <a:xfrm>
            <a:off x="123825" y="1152525"/>
            <a:ext cx="8896350" cy="5024438"/>
          </a:xfrm>
        </p:spPr>
        <p:txBody>
          <a:bodyPr>
            <a:normAutofit/>
          </a:bodyPr>
          <a:lstStyle/>
          <a:p>
            <a:r>
              <a:rPr lang="en-US" altLang="en-US" sz="2400" dirty="0"/>
              <a:t>Examples</a:t>
            </a:r>
          </a:p>
          <a:p>
            <a:pPr lvl="1"/>
            <a:r>
              <a:rPr lang="en-US" altLang="en-US" sz="2000" dirty="0"/>
              <a:t>Subpart S – National Emission Standards for Hazardous Air Pollutants from the Pulp and Paper Industry</a:t>
            </a:r>
          </a:p>
          <a:p>
            <a:pPr lvl="1"/>
            <a:r>
              <a:rPr lang="en-US" altLang="en-US" sz="2000" dirty="0"/>
              <a:t>Subpart LL – National Emission Standards for Hazardous Air Pollutants for Primary Aluminum Reduction Plants</a:t>
            </a:r>
          </a:p>
          <a:p>
            <a:pPr lvl="1"/>
            <a:r>
              <a:rPr lang="en-US" altLang="en-US" sz="2000" dirty="0"/>
              <a:t>Subpart GGG – National Emission Standards for Pharmaceuticals Production</a:t>
            </a:r>
          </a:p>
          <a:p>
            <a:pPr lvl="1"/>
            <a:r>
              <a:rPr lang="en-US" altLang="en-US" sz="2000" dirty="0"/>
              <a:t>Subpart XXXX – National Emission Standards for Hazardous Air Pollutants: Rubber Tire Manufacturing</a:t>
            </a:r>
          </a:p>
          <a:p>
            <a:pPr lvl="1"/>
            <a:r>
              <a:rPr lang="en-US" altLang="en-US" sz="2000" dirty="0"/>
              <a:t>Subpart OOOOOO – National Emission Standards for Hazardous Air Pollutants for Flexible Polyurethane Foam Production and Fabrication Area Sources</a:t>
            </a:r>
          </a:p>
          <a:p>
            <a:pPr lvl="1"/>
            <a:r>
              <a:rPr lang="en-US" sz="2100" dirty="0"/>
              <a:t>Subpart HHHHHHH - National Emission Standards for Hazardous Air Pollutant Emissions for Polyvinyl Chloride and Copolymers Production</a:t>
            </a:r>
            <a:endParaRPr lang="en-US" altLang="en-US" sz="2000" dirty="0"/>
          </a:p>
          <a:p>
            <a:r>
              <a:rPr lang="en-US" altLang="en-US" sz="2400" dirty="0"/>
              <a:t>More than 150 Source Categories!!!!</a:t>
            </a:r>
          </a:p>
          <a:p>
            <a:endParaRPr lang="en-US" dirty="0"/>
          </a:p>
        </p:txBody>
      </p:sp>
    </p:spTree>
    <p:extLst>
      <p:ext uri="{BB962C8B-B14F-4D97-AF65-F5344CB8AC3E}">
        <p14:creationId xmlns:p14="http://schemas.microsoft.com/office/powerpoint/2010/main" val="11737642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5C9E9-864F-434F-AD25-376DD2B409C0}"/>
              </a:ext>
            </a:extLst>
          </p:cNvPr>
          <p:cNvSpPr>
            <a:spLocks noGrp="1"/>
          </p:cNvSpPr>
          <p:nvPr>
            <p:ph type="title"/>
          </p:nvPr>
        </p:nvSpPr>
        <p:spPr>
          <a:xfrm>
            <a:off x="257175" y="257175"/>
            <a:ext cx="8791575" cy="1114425"/>
          </a:xfrm>
        </p:spPr>
        <p:txBody>
          <a:bodyPr>
            <a:normAutofit/>
          </a:bodyPr>
          <a:lstStyle/>
          <a:p>
            <a:r>
              <a:rPr lang="en-US" b="1" dirty="0"/>
              <a:t>Common Elements of Major Source MACT Standards</a:t>
            </a:r>
            <a:endParaRPr lang="en-US" dirty="0"/>
          </a:p>
        </p:txBody>
      </p:sp>
      <p:sp>
        <p:nvSpPr>
          <p:cNvPr id="3" name="Content Placeholder 2">
            <a:extLst>
              <a:ext uri="{FF2B5EF4-FFF2-40B4-BE49-F238E27FC236}">
                <a16:creationId xmlns:a16="http://schemas.microsoft.com/office/drawing/2014/main" id="{F917F092-E4A8-4CE7-A3B9-34BAC541AC9E}"/>
              </a:ext>
            </a:extLst>
          </p:cNvPr>
          <p:cNvSpPr>
            <a:spLocks noGrp="1"/>
          </p:cNvSpPr>
          <p:nvPr>
            <p:ph idx="1"/>
          </p:nvPr>
        </p:nvSpPr>
        <p:spPr>
          <a:xfrm>
            <a:off x="0" y="1477109"/>
            <a:ext cx="9143999" cy="4868668"/>
          </a:xfrm>
        </p:spPr>
        <p:txBody>
          <a:bodyPr>
            <a:normAutofit/>
          </a:bodyPr>
          <a:lstStyle/>
          <a:p>
            <a:r>
              <a:rPr lang="en-US" dirty="0"/>
              <a:t>Applicability</a:t>
            </a:r>
          </a:p>
          <a:p>
            <a:pPr lvl="1"/>
            <a:r>
              <a:rPr lang="en-US" dirty="0"/>
              <a:t>Defines the boundaries of the source regulated by the rule (i.e., specific activities or a certain process within a plant site)</a:t>
            </a:r>
          </a:p>
          <a:p>
            <a:pPr lvl="1"/>
            <a:r>
              <a:rPr lang="en-US" dirty="0"/>
              <a:t>Major source – Potential to emit 10 tons per year (</a:t>
            </a:r>
            <a:r>
              <a:rPr lang="en-US" dirty="0" err="1"/>
              <a:t>tpy</a:t>
            </a:r>
            <a:r>
              <a:rPr lang="en-US" dirty="0"/>
              <a:t>) of a single HAP or 25 </a:t>
            </a:r>
            <a:r>
              <a:rPr lang="en-US" dirty="0" err="1"/>
              <a:t>tpy</a:t>
            </a:r>
            <a:r>
              <a:rPr lang="en-US" dirty="0"/>
              <a:t> of a combination of HAPs</a:t>
            </a:r>
          </a:p>
          <a:p>
            <a:r>
              <a:rPr lang="en-US" dirty="0"/>
              <a:t>40 CFR Part 63 Subpart A – General Provisions</a:t>
            </a:r>
          </a:p>
          <a:p>
            <a:pPr lvl="1"/>
            <a:r>
              <a:rPr lang="en-US" sz="1800" dirty="0"/>
              <a:t>Each standard has a reference table identifying which parts of the general provisions apply (e.g., continuous monitoring system [CMS] requirements)</a:t>
            </a:r>
          </a:p>
          <a:p>
            <a:pPr lvl="1"/>
            <a:r>
              <a:rPr lang="en-US" sz="1800" dirty="0"/>
              <a:t>Each rule may have its own CMS requirements, or reference the general requirements in Subpart A</a:t>
            </a:r>
          </a:p>
          <a:p>
            <a:r>
              <a:rPr lang="en-US" dirty="0"/>
              <a:t>Definitions</a:t>
            </a:r>
          </a:p>
          <a:p>
            <a:pPr lvl="1"/>
            <a:r>
              <a:rPr lang="en-US" dirty="0"/>
              <a:t>Defines all the terms used in the specific regulation</a:t>
            </a:r>
          </a:p>
          <a:p>
            <a:endParaRPr lang="en-US" sz="2200" dirty="0"/>
          </a:p>
        </p:txBody>
      </p:sp>
    </p:spTree>
    <p:extLst>
      <p:ext uri="{BB962C8B-B14F-4D97-AF65-F5344CB8AC3E}">
        <p14:creationId xmlns:p14="http://schemas.microsoft.com/office/powerpoint/2010/main" val="32194741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74000"/>
            <a:lum/>
          </a:blip>
          <a:srcRect/>
          <a:stretch>
            <a:fillRect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D105-1B3C-416C-96B6-8DB0F391CFA6}"/>
              </a:ext>
            </a:extLst>
          </p:cNvPr>
          <p:cNvSpPr>
            <a:spLocks noGrp="1"/>
          </p:cNvSpPr>
          <p:nvPr>
            <p:ph type="title"/>
          </p:nvPr>
        </p:nvSpPr>
        <p:spPr>
          <a:xfrm>
            <a:off x="0" y="154745"/>
            <a:ext cx="9144000" cy="1325563"/>
          </a:xfrm>
        </p:spPr>
        <p:txBody>
          <a:bodyPr>
            <a:normAutofit/>
          </a:bodyPr>
          <a:lstStyle/>
          <a:p>
            <a:r>
              <a:rPr lang="en-US" sz="4000" b="1" dirty="0"/>
              <a:t>Common Elements of Major Source MACT Standards</a:t>
            </a:r>
            <a:endParaRPr lang="en-US" sz="4000" dirty="0"/>
          </a:p>
        </p:txBody>
      </p:sp>
      <p:sp>
        <p:nvSpPr>
          <p:cNvPr id="3" name="Content Placeholder 2">
            <a:extLst>
              <a:ext uri="{FF2B5EF4-FFF2-40B4-BE49-F238E27FC236}">
                <a16:creationId xmlns:a16="http://schemas.microsoft.com/office/drawing/2014/main" id="{705A117E-C40F-4930-B135-EF51648B5FED}"/>
              </a:ext>
            </a:extLst>
          </p:cNvPr>
          <p:cNvSpPr>
            <a:spLocks noGrp="1"/>
          </p:cNvSpPr>
          <p:nvPr>
            <p:ph idx="1"/>
          </p:nvPr>
        </p:nvSpPr>
        <p:spPr>
          <a:xfrm>
            <a:off x="0" y="1480308"/>
            <a:ext cx="9144000" cy="5023412"/>
          </a:xfrm>
        </p:spPr>
        <p:txBody>
          <a:bodyPr>
            <a:normAutofit/>
          </a:bodyPr>
          <a:lstStyle/>
          <a:p>
            <a:r>
              <a:rPr lang="en-US" dirty="0"/>
              <a:t>The Emission Standard</a:t>
            </a:r>
          </a:p>
          <a:p>
            <a:pPr lvl="1"/>
            <a:r>
              <a:rPr lang="en-US" dirty="0"/>
              <a:t>Specifics on how much emissions need to be reduced and how to do it (facility can choose from list of compliance options)</a:t>
            </a:r>
          </a:p>
          <a:p>
            <a:r>
              <a:rPr lang="en-US" dirty="0"/>
              <a:t>Notifications</a:t>
            </a:r>
          </a:p>
          <a:p>
            <a:pPr lvl="1"/>
            <a:r>
              <a:rPr lang="en-US" dirty="0"/>
              <a:t>Notify EPA and the state that facility is subject to specific regulation and how they will comply</a:t>
            </a:r>
          </a:p>
          <a:p>
            <a:r>
              <a:rPr lang="en-US" dirty="0"/>
              <a:t>Recordkeeping</a:t>
            </a:r>
          </a:p>
          <a:p>
            <a:pPr lvl="1"/>
            <a:r>
              <a:rPr lang="en-US" dirty="0"/>
              <a:t>Results of performance tests, analytical results, engineering estimates, continuous monitoring data, etc.</a:t>
            </a:r>
          </a:p>
          <a:p>
            <a:r>
              <a:rPr lang="en-US" dirty="0"/>
              <a:t>Reporting</a:t>
            </a:r>
          </a:p>
          <a:p>
            <a:pPr lvl="1"/>
            <a:r>
              <a:rPr lang="en-US" dirty="0"/>
              <a:t>Periodic reports are required to be sent describing SSM events, excess emissions, non-compliance, results of any testing, process changes, </a:t>
            </a:r>
            <a:r>
              <a:rPr lang="en-US" dirty="0" err="1"/>
              <a:t>etc</a:t>
            </a:r>
            <a:r>
              <a:rPr lang="en-US" dirty="0"/>
              <a:t>…</a:t>
            </a:r>
          </a:p>
          <a:p>
            <a:pPr lvl="1"/>
            <a:endParaRPr lang="en-US" dirty="0"/>
          </a:p>
        </p:txBody>
      </p:sp>
    </p:spTree>
    <p:extLst>
      <p:ext uri="{BB962C8B-B14F-4D97-AF65-F5344CB8AC3E}">
        <p14:creationId xmlns:p14="http://schemas.microsoft.com/office/powerpoint/2010/main" val="417506554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628C4-3ED0-4C69-B54F-01B8BF4EA5E7}"/>
              </a:ext>
            </a:extLst>
          </p:cNvPr>
          <p:cNvSpPr>
            <a:spLocks noGrp="1"/>
          </p:cNvSpPr>
          <p:nvPr>
            <p:ph type="title"/>
          </p:nvPr>
        </p:nvSpPr>
        <p:spPr>
          <a:xfrm>
            <a:off x="161925" y="1"/>
            <a:ext cx="8353425" cy="1238250"/>
          </a:xfrm>
        </p:spPr>
        <p:txBody>
          <a:bodyPr/>
          <a:lstStyle/>
          <a:p>
            <a:r>
              <a:rPr lang="en-US" dirty="0"/>
              <a:t>MACT - Choose your own adventure</a:t>
            </a:r>
          </a:p>
        </p:txBody>
      </p:sp>
      <p:sp>
        <p:nvSpPr>
          <p:cNvPr id="3" name="Content Placeholder 2">
            <a:extLst>
              <a:ext uri="{FF2B5EF4-FFF2-40B4-BE49-F238E27FC236}">
                <a16:creationId xmlns:a16="http://schemas.microsoft.com/office/drawing/2014/main" id="{1C359A22-6F75-4C7B-9BD6-385C20292C0A}"/>
              </a:ext>
            </a:extLst>
          </p:cNvPr>
          <p:cNvSpPr>
            <a:spLocks noGrp="1"/>
          </p:cNvSpPr>
          <p:nvPr>
            <p:ph idx="1"/>
          </p:nvPr>
        </p:nvSpPr>
        <p:spPr>
          <a:xfrm>
            <a:off x="161925" y="1038226"/>
            <a:ext cx="8353425" cy="5138738"/>
          </a:xfrm>
        </p:spPr>
        <p:txBody>
          <a:bodyPr/>
          <a:lstStyle/>
          <a:p>
            <a:r>
              <a:rPr lang="en-US" dirty="0"/>
              <a:t>MACT rules developed with industry and public feedback, and there is more than one way to reduce emissions for a given chemical</a:t>
            </a:r>
          </a:p>
          <a:p>
            <a:pPr lvl="1"/>
            <a:r>
              <a:rPr lang="en-US" sz="2000" dirty="0"/>
              <a:t>For many source categories, facilities can choose a control technique (e.g., a condenser, an incinerator, or a flare)</a:t>
            </a:r>
          </a:p>
          <a:p>
            <a:pPr lvl="1"/>
            <a:r>
              <a:rPr lang="en-US" sz="2000" dirty="0"/>
              <a:t>Depending on the choice of control technique, the parametric monitoring, performance testing, and recordkeeping will vary</a:t>
            </a:r>
          </a:p>
          <a:p>
            <a:pPr lvl="1"/>
            <a:r>
              <a:rPr lang="en-US" sz="2000" dirty="0"/>
              <a:t>The choices made by the facility need to be included in the facility’s Notification of Compliance Status Report (NOCSR) and also should be described in the facility Title V permit (if it’s well-written)</a:t>
            </a:r>
          </a:p>
        </p:txBody>
      </p:sp>
      <p:pic>
        <p:nvPicPr>
          <p:cNvPr id="4" name="Picture 2" descr="pjimage (4)">
            <a:extLst>
              <a:ext uri="{FF2B5EF4-FFF2-40B4-BE49-F238E27FC236}">
                <a16:creationId xmlns:a16="http://schemas.microsoft.com/office/drawing/2014/main" id="{06AEE12F-676A-44D8-9B91-8A65162ACB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2836" y="4576225"/>
            <a:ext cx="4056490" cy="2281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7262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3AE99-81D0-4575-A8AA-602C3CD034BC}"/>
              </a:ext>
            </a:extLst>
          </p:cNvPr>
          <p:cNvSpPr>
            <a:spLocks noGrp="1"/>
          </p:cNvSpPr>
          <p:nvPr>
            <p:ph type="title"/>
          </p:nvPr>
        </p:nvSpPr>
        <p:spPr>
          <a:xfrm>
            <a:off x="628650" y="257176"/>
            <a:ext cx="7886700" cy="781050"/>
          </a:xfrm>
        </p:spPr>
        <p:txBody>
          <a:bodyPr/>
          <a:lstStyle/>
          <a:p>
            <a:pPr algn="ctr"/>
            <a:r>
              <a:rPr lang="en-US" altLang="en-US" b="1" dirty="0"/>
              <a:t>MACT Case Study: HON</a:t>
            </a:r>
            <a:endParaRPr lang="en-US" b="1" dirty="0"/>
          </a:p>
        </p:txBody>
      </p:sp>
      <p:sp>
        <p:nvSpPr>
          <p:cNvPr id="3" name="Content Placeholder 2">
            <a:extLst>
              <a:ext uri="{FF2B5EF4-FFF2-40B4-BE49-F238E27FC236}">
                <a16:creationId xmlns:a16="http://schemas.microsoft.com/office/drawing/2014/main" id="{E109743F-4D9E-4CF7-83B1-11B5D26B1E2A}"/>
              </a:ext>
            </a:extLst>
          </p:cNvPr>
          <p:cNvSpPr>
            <a:spLocks noGrp="1"/>
          </p:cNvSpPr>
          <p:nvPr>
            <p:ph idx="1"/>
          </p:nvPr>
        </p:nvSpPr>
        <p:spPr>
          <a:xfrm>
            <a:off x="0" y="1257300"/>
            <a:ext cx="9144000" cy="5086350"/>
          </a:xfrm>
        </p:spPr>
        <p:txBody>
          <a:bodyPr>
            <a:normAutofit/>
          </a:bodyPr>
          <a:lstStyle/>
          <a:p>
            <a:pPr>
              <a:lnSpc>
                <a:spcPct val="80000"/>
              </a:lnSpc>
            </a:pPr>
            <a:r>
              <a:rPr lang="en-US" altLang="en-US" dirty="0"/>
              <a:t>40 CFR Part 63 Subpart F – National Emission Standards for Organic Hazardous Air Pollutants from the Synthetic Organic Chemical Manufacturing Industry</a:t>
            </a:r>
          </a:p>
          <a:p>
            <a:pPr>
              <a:lnSpc>
                <a:spcPct val="80000"/>
              </a:lnSpc>
            </a:pPr>
            <a:r>
              <a:rPr lang="en-US" altLang="en-US" dirty="0"/>
              <a:t>Subpart G – National Emission Standards for Organic Hazardous Air Pollutants from the Synthetic Organic Chemical Manufacturing Industry for Process Vents, Storage Vessels, Transfer Operations, and Wastewater</a:t>
            </a:r>
          </a:p>
          <a:p>
            <a:pPr>
              <a:lnSpc>
                <a:spcPct val="80000"/>
              </a:lnSpc>
            </a:pPr>
            <a:r>
              <a:rPr lang="en-US" altLang="en-US" dirty="0"/>
              <a:t>Subpart H – National Emission Standards for Organic Hazardous Air Pollutants from the Synthetic Organic Chemical Manufacturing Industry for Equipment Leaks</a:t>
            </a:r>
          </a:p>
          <a:p>
            <a:pPr>
              <a:lnSpc>
                <a:spcPct val="80000"/>
              </a:lnSpc>
            </a:pPr>
            <a:r>
              <a:rPr lang="en-US" altLang="en-US" dirty="0"/>
              <a:t>All three of the above make up the Hazardous Organic NESHAP, or “the HON”</a:t>
            </a:r>
          </a:p>
          <a:p>
            <a:pPr marL="0" indent="0">
              <a:buNone/>
            </a:pPr>
            <a:endParaRPr lang="en-US" dirty="0"/>
          </a:p>
        </p:txBody>
      </p:sp>
    </p:spTree>
    <p:extLst>
      <p:ext uri="{BB962C8B-B14F-4D97-AF65-F5344CB8AC3E}">
        <p14:creationId xmlns:p14="http://schemas.microsoft.com/office/powerpoint/2010/main" val="9019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173A-442E-45D3-9A5A-2C4518EB74C8}"/>
              </a:ext>
            </a:extLst>
          </p:cNvPr>
          <p:cNvSpPr>
            <a:spLocks noGrp="1"/>
          </p:cNvSpPr>
          <p:nvPr>
            <p:ph type="title"/>
          </p:nvPr>
        </p:nvSpPr>
        <p:spPr/>
        <p:txBody>
          <a:bodyPr/>
          <a:lstStyle/>
          <a:p>
            <a:pPr algn="ctr"/>
            <a:r>
              <a:rPr lang="en-US" altLang="en-US" b="1" dirty="0"/>
              <a:t>HON Case Study</a:t>
            </a:r>
            <a:endParaRPr lang="en-US" dirty="0"/>
          </a:p>
        </p:txBody>
      </p:sp>
      <p:sp>
        <p:nvSpPr>
          <p:cNvPr id="3" name="Content Placeholder 2">
            <a:extLst>
              <a:ext uri="{FF2B5EF4-FFF2-40B4-BE49-F238E27FC236}">
                <a16:creationId xmlns:a16="http://schemas.microsoft.com/office/drawing/2014/main" id="{34439950-5FFC-4FD5-BF50-013C10375768}"/>
              </a:ext>
            </a:extLst>
          </p:cNvPr>
          <p:cNvSpPr>
            <a:spLocks noGrp="1"/>
          </p:cNvSpPr>
          <p:nvPr>
            <p:ph idx="1"/>
          </p:nvPr>
        </p:nvSpPr>
        <p:spPr>
          <a:xfrm>
            <a:off x="0" y="1495425"/>
            <a:ext cx="9144000" cy="4933950"/>
          </a:xfrm>
        </p:spPr>
        <p:txBody>
          <a:bodyPr/>
          <a:lstStyle/>
          <a:p>
            <a:r>
              <a:rPr lang="en-US" dirty="0"/>
              <a:t>This rule gets a special call-out… it was one of the first MACT standards, and encompasses a very large category of the synthetic organic chemical manufacturing industry</a:t>
            </a:r>
          </a:p>
          <a:p>
            <a:endParaRPr lang="en-US" dirty="0"/>
          </a:p>
          <a:p>
            <a:r>
              <a:rPr lang="en-US" dirty="0"/>
              <a:t>Standards established in the HON are referenced by several subsequent MACT standards (i.e., Polymers and Resins IV, MON, PAI, and Pharmaceuticals).  However, each individual MACT standard has slightly different requirements due to the evaluation of the top 12% best performers in each source category</a:t>
            </a:r>
          </a:p>
        </p:txBody>
      </p:sp>
    </p:spTree>
    <p:extLst>
      <p:ext uri="{BB962C8B-B14F-4D97-AF65-F5344CB8AC3E}">
        <p14:creationId xmlns:p14="http://schemas.microsoft.com/office/powerpoint/2010/main" val="387747555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1F62E-3BAF-4582-978D-B3F609513169}"/>
              </a:ext>
            </a:extLst>
          </p:cNvPr>
          <p:cNvSpPr>
            <a:spLocks noGrp="1"/>
          </p:cNvSpPr>
          <p:nvPr>
            <p:ph type="title"/>
          </p:nvPr>
        </p:nvSpPr>
        <p:spPr>
          <a:xfrm>
            <a:off x="628650" y="1"/>
            <a:ext cx="7886700" cy="857249"/>
          </a:xfrm>
        </p:spPr>
        <p:txBody>
          <a:bodyPr/>
          <a:lstStyle/>
          <a:p>
            <a:pPr algn="ctr"/>
            <a:r>
              <a:rPr lang="en-US" altLang="en-US" b="1" dirty="0"/>
              <a:t>HON Case Study</a:t>
            </a:r>
            <a:endParaRPr lang="en-US" dirty="0"/>
          </a:p>
        </p:txBody>
      </p:sp>
      <p:sp>
        <p:nvSpPr>
          <p:cNvPr id="3" name="Content Placeholder 2">
            <a:extLst>
              <a:ext uri="{FF2B5EF4-FFF2-40B4-BE49-F238E27FC236}">
                <a16:creationId xmlns:a16="http://schemas.microsoft.com/office/drawing/2014/main" id="{A7A62E5D-9DE4-4777-9D82-FC41FD9E5156}"/>
              </a:ext>
            </a:extLst>
          </p:cNvPr>
          <p:cNvSpPr>
            <a:spLocks noGrp="1"/>
          </p:cNvSpPr>
          <p:nvPr>
            <p:ph idx="1"/>
          </p:nvPr>
        </p:nvSpPr>
        <p:spPr>
          <a:xfrm>
            <a:off x="161925" y="771524"/>
            <a:ext cx="8353425" cy="1800225"/>
          </a:xfrm>
        </p:spPr>
        <p:txBody>
          <a:bodyPr>
            <a:normAutofit/>
          </a:bodyPr>
          <a:lstStyle/>
          <a:p>
            <a:r>
              <a:rPr lang="en-US" sz="2000" dirty="0"/>
              <a:t>HON controls emissions of organic HAPs by requiring facilities to identify each process vent, wastewater stream, transfer operation and storage vessel and determine the “Group Status” of each</a:t>
            </a:r>
          </a:p>
        </p:txBody>
      </p:sp>
      <p:sp>
        <p:nvSpPr>
          <p:cNvPr id="4" name="TextBox 3">
            <a:extLst>
              <a:ext uri="{FF2B5EF4-FFF2-40B4-BE49-F238E27FC236}">
                <a16:creationId xmlns:a16="http://schemas.microsoft.com/office/drawing/2014/main" id="{8F8F1769-B858-489B-BE01-F1BBC38E8226}"/>
              </a:ext>
            </a:extLst>
          </p:cNvPr>
          <p:cNvSpPr txBox="1"/>
          <p:nvPr/>
        </p:nvSpPr>
        <p:spPr>
          <a:xfrm>
            <a:off x="0" y="1800265"/>
            <a:ext cx="4476750"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Group 1</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Generally requires add on controls (Control devices and/or control techniques)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Requires performance testing/engineering estimates to determine control device efficiency</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Requires parametric monitoring to ensure proper operation of control devices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4B8E4FCE-A218-4096-94DB-DDE64327C7B2}"/>
              </a:ext>
            </a:extLst>
          </p:cNvPr>
          <p:cNvSpPr/>
          <p:nvPr/>
        </p:nvSpPr>
        <p:spPr>
          <a:xfrm>
            <a:off x="3957638" y="1800265"/>
            <a:ext cx="5076825"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Group 2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Generally needs no additional controls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May require inspections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Requires re-evaluation when process changes occur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May require monitoring and recordkeeping</a:t>
            </a:r>
          </a:p>
        </p:txBody>
      </p:sp>
      <p:sp>
        <p:nvSpPr>
          <p:cNvPr id="6" name="TextBox 5">
            <a:extLst>
              <a:ext uri="{FF2B5EF4-FFF2-40B4-BE49-F238E27FC236}">
                <a16:creationId xmlns:a16="http://schemas.microsoft.com/office/drawing/2014/main" id="{C7D08577-3275-4288-93D6-AF3E3D9D6F44}"/>
              </a:ext>
            </a:extLst>
          </p:cNvPr>
          <p:cNvSpPr txBox="1"/>
          <p:nvPr/>
        </p:nvSpPr>
        <p:spPr>
          <a:xfrm>
            <a:off x="161926" y="4629150"/>
            <a:ext cx="8690244" cy="64633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HON also controls fugitive emissions (equipment leaks) through the work practice standard of leak detection and repair (LDAR)</a:t>
            </a:r>
          </a:p>
        </p:txBody>
      </p:sp>
    </p:spTree>
    <p:extLst>
      <p:ext uri="{BB962C8B-B14F-4D97-AF65-F5344CB8AC3E}">
        <p14:creationId xmlns:p14="http://schemas.microsoft.com/office/powerpoint/2010/main" val="35904509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C1EA-4D82-42B5-ADAD-2AC482BA2A9C}"/>
              </a:ext>
            </a:extLst>
          </p:cNvPr>
          <p:cNvSpPr>
            <a:spLocks noGrp="1"/>
          </p:cNvSpPr>
          <p:nvPr>
            <p:ph type="title"/>
          </p:nvPr>
        </p:nvSpPr>
        <p:spPr>
          <a:xfrm>
            <a:off x="628650" y="107004"/>
            <a:ext cx="7886700" cy="768485"/>
          </a:xfrm>
        </p:spPr>
        <p:txBody>
          <a:bodyPr/>
          <a:lstStyle/>
          <a:p>
            <a:pPr algn="ctr"/>
            <a:r>
              <a:rPr lang="en-US" altLang="en-US" b="1" dirty="0"/>
              <a:t>HON Case Study – Process Vents</a:t>
            </a:r>
            <a:endParaRPr lang="en-US" dirty="0"/>
          </a:p>
        </p:txBody>
      </p:sp>
      <p:sp>
        <p:nvSpPr>
          <p:cNvPr id="3" name="Content Placeholder 2">
            <a:extLst>
              <a:ext uri="{FF2B5EF4-FFF2-40B4-BE49-F238E27FC236}">
                <a16:creationId xmlns:a16="http://schemas.microsoft.com/office/drawing/2014/main" id="{8D237776-8299-44DA-9210-D5546CAF8124}"/>
              </a:ext>
            </a:extLst>
          </p:cNvPr>
          <p:cNvSpPr>
            <a:spLocks noGrp="1"/>
          </p:cNvSpPr>
          <p:nvPr>
            <p:ph idx="1"/>
          </p:nvPr>
        </p:nvSpPr>
        <p:spPr>
          <a:xfrm>
            <a:off x="0" y="875489"/>
            <a:ext cx="9144000" cy="5126477"/>
          </a:xfrm>
        </p:spPr>
        <p:txBody>
          <a:bodyPr>
            <a:normAutofit/>
          </a:bodyPr>
          <a:lstStyle/>
          <a:p>
            <a:pPr>
              <a:buFont typeface="Wingdings" panose="05000000000000000000" pitchFamily="2" charset="2"/>
              <a:buNone/>
            </a:pPr>
            <a:r>
              <a:rPr lang="en-US" altLang="en-US" dirty="0"/>
              <a:t>	</a:t>
            </a:r>
            <a:r>
              <a:rPr lang="en-US" altLang="en-US" sz="2400" dirty="0"/>
              <a:t>Definition</a:t>
            </a:r>
          </a:p>
          <a:p>
            <a:pPr>
              <a:buFont typeface="Wingdings" panose="05000000000000000000" pitchFamily="2" charset="2"/>
              <a:buNone/>
            </a:pPr>
            <a:r>
              <a:rPr lang="en-US" altLang="en-US" sz="2400" dirty="0"/>
              <a:t>	A process vent is the point of discharge to the atmosphere (or point of entry into a control device) of a gas stream meeting the following criteria:</a:t>
            </a:r>
          </a:p>
          <a:p>
            <a:pPr lvl="1"/>
            <a:r>
              <a:rPr lang="en-US" altLang="en-US" sz="2000" dirty="0"/>
              <a:t>Some or all of the gas stream originates as a continuous flow from a reactor or distillation unit</a:t>
            </a:r>
          </a:p>
          <a:p>
            <a:pPr lvl="1"/>
            <a:r>
              <a:rPr lang="en-US" altLang="en-US" sz="2000" dirty="0"/>
              <a:t>The discharge to the atmosphere is either directly from the reactor or distillation unit, or after passing through one or more recovery devices</a:t>
            </a:r>
          </a:p>
          <a:p>
            <a:pPr lvl="1"/>
            <a:r>
              <a:rPr lang="en-US" altLang="en-US" sz="2000" dirty="0"/>
              <a:t>And other criteria not needed to illustrate the point…</a:t>
            </a:r>
          </a:p>
          <a:p>
            <a:pPr marL="342900" lvl="2" indent="-342900">
              <a:spcBef>
                <a:spcPts val="1000"/>
              </a:spcBef>
            </a:pPr>
            <a:r>
              <a:rPr lang="en-US" altLang="en-US" sz="2400" dirty="0">
                <a:sym typeface="Wingdings" panose="05000000000000000000" pitchFamily="2" charset="2"/>
              </a:rPr>
              <a:t>Recovery device means a piece of equipment capable of and normally used for the purpose of recovering chemicals for fuel value, use, reuse…</a:t>
            </a:r>
          </a:p>
          <a:p>
            <a:pPr marL="228600" lvl="2">
              <a:spcBef>
                <a:spcPts val="1000"/>
              </a:spcBef>
            </a:pPr>
            <a:endParaRPr lang="en-US" altLang="en-US" sz="2400" dirty="0">
              <a:sym typeface="Wingdings" panose="05000000000000000000" pitchFamily="2" charset="2"/>
            </a:endParaRPr>
          </a:p>
          <a:p>
            <a:endParaRPr lang="en-US" sz="2400" dirty="0"/>
          </a:p>
        </p:txBody>
      </p:sp>
    </p:spTree>
    <p:extLst>
      <p:ext uri="{BB962C8B-B14F-4D97-AF65-F5344CB8AC3E}">
        <p14:creationId xmlns:p14="http://schemas.microsoft.com/office/powerpoint/2010/main" val="1031538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30B54-D045-4890-AEBF-D362E696517B}"/>
              </a:ext>
            </a:extLst>
          </p:cNvPr>
          <p:cNvSpPr>
            <a:spLocks noGrp="1"/>
          </p:cNvSpPr>
          <p:nvPr>
            <p:ph type="title"/>
          </p:nvPr>
        </p:nvSpPr>
        <p:spPr>
          <a:xfrm>
            <a:off x="628650" y="1"/>
            <a:ext cx="7886700" cy="680935"/>
          </a:xfrm>
        </p:spPr>
        <p:txBody>
          <a:bodyPr>
            <a:normAutofit/>
          </a:bodyPr>
          <a:lstStyle/>
          <a:p>
            <a:pPr algn="ctr"/>
            <a:r>
              <a:rPr lang="en-US" altLang="en-US" b="1" dirty="0"/>
              <a:t>HON Case Study – Process Vents</a:t>
            </a:r>
            <a:endParaRPr lang="en-US" dirty="0"/>
          </a:p>
        </p:txBody>
      </p:sp>
      <p:sp>
        <p:nvSpPr>
          <p:cNvPr id="3" name="Content Placeholder 2">
            <a:extLst>
              <a:ext uri="{FF2B5EF4-FFF2-40B4-BE49-F238E27FC236}">
                <a16:creationId xmlns:a16="http://schemas.microsoft.com/office/drawing/2014/main" id="{7279C6C9-945B-42A6-8627-4B521A3CC088}"/>
              </a:ext>
            </a:extLst>
          </p:cNvPr>
          <p:cNvSpPr>
            <a:spLocks noGrp="1"/>
          </p:cNvSpPr>
          <p:nvPr>
            <p:ph idx="1"/>
          </p:nvPr>
        </p:nvSpPr>
        <p:spPr>
          <a:xfrm>
            <a:off x="0" y="846307"/>
            <a:ext cx="9144000" cy="1099226"/>
          </a:xfrm>
        </p:spPr>
        <p:txBody>
          <a:bodyPr>
            <a:normAutofit/>
          </a:bodyPr>
          <a:lstStyle/>
          <a:p>
            <a:r>
              <a:rPr lang="en-US" altLang="en-US" sz="2400" dirty="0"/>
              <a:t>Once each process vent is identified, facility must either calculate a Total Resource Effectiveness (TRE) value to determine Group Status or can designate a process vent as Group 1 without calculating TRE.</a:t>
            </a:r>
          </a:p>
          <a:p>
            <a:endParaRPr lang="en-US" altLang="en-US" dirty="0"/>
          </a:p>
          <a:p>
            <a:endParaRPr lang="en-US" dirty="0"/>
          </a:p>
        </p:txBody>
      </p:sp>
      <p:sp>
        <p:nvSpPr>
          <p:cNvPr id="4" name="TextBox 3">
            <a:extLst>
              <a:ext uri="{FF2B5EF4-FFF2-40B4-BE49-F238E27FC236}">
                <a16:creationId xmlns:a16="http://schemas.microsoft.com/office/drawing/2014/main" id="{5FB7A1B2-D1B3-4CDD-9233-86E9FABEDD20}"/>
              </a:ext>
            </a:extLst>
          </p:cNvPr>
          <p:cNvSpPr txBox="1"/>
          <p:nvPr/>
        </p:nvSpPr>
        <p:spPr>
          <a:xfrm>
            <a:off x="986008" y="2151715"/>
            <a:ext cx="6948318"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TRE </a:t>
            </a:r>
            <a:r>
              <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1 </a:t>
            </a:r>
            <a:r>
              <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 Group 1 process 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TRE &gt; 4  Group 2 process vent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TRE &gt; 1 </a:t>
            </a:r>
            <a:r>
              <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rPr>
              <a:t>≤ 4 </a:t>
            </a:r>
            <a:r>
              <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sym typeface="Wingdings" panose="05000000000000000000" pitchFamily="2" charset="2"/>
              </a:rPr>
              <a:t> Group 2 Process Vent requiring monitoring to ensure no change in group status</a:t>
            </a:r>
            <a:endParaRPr kumimoji="0" lang="en-US" altLang="en-US" sz="24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CA16F696-7B10-4E17-9A44-6A40109E4402}"/>
              </a:ext>
            </a:extLst>
          </p:cNvPr>
          <p:cNvSpPr txBox="1"/>
          <p:nvPr/>
        </p:nvSpPr>
        <p:spPr>
          <a:xfrm>
            <a:off x="0" y="3998374"/>
            <a:ext cx="9144000" cy="2257028"/>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Group 1 process vent </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must control total HAP emissions</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altLang="en-US" sz="2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98% or achieve 20 ppm outlet concentration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If halogenated stream is combusted – control hydrogen halides and halogens by 95-99% (dependent on date of installation of controls)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a:p>
            <a:pPr marL="914400" marR="0" lvl="2" indent="0" algn="l" defTabSz="914400" rtl="0" eaLnBrk="1" fontAlgn="auto" latinLnBrk="0" hangingPunct="1">
              <a:lnSpc>
                <a:spcPct val="8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endParaRPr>
          </a:p>
        </p:txBody>
      </p:sp>
    </p:spTree>
    <p:extLst>
      <p:ext uri="{BB962C8B-B14F-4D97-AF65-F5344CB8AC3E}">
        <p14:creationId xmlns:p14="http://schemas.microsoft.com/office/powerpoint/2010/main" val="4067558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81FB63AF-2C0C-4AE7-B916-5CB2FFC71D0F}"/>
              </a:ext>
            </a:extLst>
          </p:cNvPr>
          <p:cNvSpPr>
            <a:spLocks noGrp="1" noChangeArrowheads="1"/>
          </p:cNvSpPr>
          <p:nvPr>
            <p:ph type="title"/>
          </p:nvPr>
        </p:nvSpPr>
        <p:spPr>
          <a:xfrm>
            <a:off x="1143000" y="1587"/>
            <a:ext cx="7886700" cy="1325563"/>
          </a:xfrm>
        </p:spPr>
        <p:txBody>
          <a:bodyPr/>
          <a:lstStyle/>
          <a:p>
            <a:r>
              <a:rPr lang="en-US" altLang="en-US" dirty="0">
                <a:solidFill>
                  <a:schemeClr val="bg1"/>
                </a:solidFill>
              </a:rPr>
              <a:t>HON Case Study – Process Vents</a:t>
            </a:r>
            <a:endParaRPr lang="en-US" altLang="en-US" dirty="0"/>
          </a:p>
        </p:txBody>
      </p:sp>
      <p:graphicFrame>
        <p:nvGraphicFramePr>
          <p:cNvPr id="349188" name="Object 4">
            <a:extLst>
              <a:ext uri="{FF2B5EF4-FFF2-40B4-BE49-F238E27FC236}">
                <a16:creationId xmlns:a16="http://schemas.microsoft.com/office/drawing/2014/main" id="{84629FEA-D48E-42DA-826F-5978FD8E2563}"/>
              </a:ext>
            </a:extLst>
          </p:cNvPr>
          <p:cNvGraphicFramePr>
            <a:graphicFrameLocks noGrp="1" noChangeAspect="1"/>
          </p:cNvGraphicFramePr>
          <p:nvPr>
            <p:ph idx="1"/>
          </p:nvPr>
        </p:nvGraphicFramePr>
        <p:xfrm>
          <a:off x="1274763" y="1825625"/>
          <a:ext cx="6594475" cy="4351338"/>
        </p:xfrm>
        <a:graphic>
          <a:graphicData uri="http://schemas.openxmlformats.org/presentationml/2006/ole">
            <mc:AlternateContent xmlns:mc="http://schemas.openxmlformats.org/markup-compatibility/2006">
              <mc:Choice xmlns:v="urn:schemas-microsoft-com:vml" Requires="v">
                <p:oleObj name="Visio" r:id="rId2" imgW="7119803" imgH="4697659" progId="Visio.Drawing.6">
                  <p:embed/>
                </p:oleObj>
              </mc:Choice>
              <mc:Fallback>
                <p:oleObj name="Visio" r:id="rId2" imgW="7119803" imgH="4697659" progId="Visio.Drawing.6">
                  <p:embed/>
                  <p:pic>
                    <p:nvPicPr>
                      <p:cNvPr id="349188" name="Object 4">
                        <a:extLst>
                          <a:ext uri="{FF2B5EF4-FFF2-40B4-BE49-F238E27FC236}">
                            <a16:creationId xmlns:a16="http://schemas.microsoft.com/office/drawing/2014/main" id="{84629FEA-D48E-42DA-826F-5978FD8E25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763" y="1825625"/>
                        <a:ext cx="6594475" cy="435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9190" name="Text Box 6">
            <a:extLst>
              <a:ext uri="{FF2B5EF4-FFF2-40B4-BE49-F238E27FC236}">
                <a16:creationId xmlns:a16="http://schemas.microsoft.com/office/drawing/2014/main" id="{AB48BEF2-23B3-439A-B8EA-B55E83FC7CEC}"/>
              </a:ext>
            </a:extLst>
          </p:cNvPr>
          <p:cNvSpPr txBox="1">
            <a:spLocks noChangeArrowheads="1"/>
          </p:cNvSpPr>
          <p:nvPr/>
        </p:nvSpPr>
        <p:spPr bwMode="auto">
          <a:xfrm>
            <a:off x="1828800" y="1524000"/>
            <a:ext cx="2096664"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Point of discharge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from distillation unit</a:t>
            </a:r>
          </a:p>
        </p:txBody>
      </p:sp>
      <p:sp>
        <p:nvSpPr>
          <p:cNvPr id="349191" name="Line 7">
            <a:extLst>
              <a:ext uri="{FF2B5EF4-FFF2-40B4-BE49-F238E27FC236}">
                <a16:creationId xmlns:a16="http://schemas.microsoft.com/office/drawing/2014/main" id="{2BA4A718-E8B1-4459-8557-A069D52A13A5}"/>
              </a:ext>
            </a:extLst>
          </p:cNvPr>
          <p:cNvSpPr>
            <a:spLocks noChangeShapeType="1"/>
          </p:cNvSpPr>
          <p:nvPr/>
        </p:nvSpPr>
        <p:spPr bwMode="auto">
          <a:xfrm flipH="1">
            <a:off x="2743200" y="2133600"/>
            <a:ext cx="76200" cy="3810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192" name="Text Box 8">
            <a:extLst>
              <a:ext uri="{FF2B5EF4-FFF2-40B4-BE49-F238E27FC236}">
                <a16:creationId xmlns:a16="http://schemas.microsoft.com/office/drawing/2014/main" id="{15C73966-4C91-41B2-B8C4-CEE6ABB02D56}"/>
              </a:ext>
            </a:extLst>
          </p:cNvPr>
          <p:cNvSpPr txBox="1">
            <a:spLocks noChangeArrowheads="1"/>
          </p:cNvSpPr>
          <p:nvPr/>
        </p:nvSpPr>
        <p:spPr bwMode="auto">
          <a:xfrm>
            <a:off x="4248150" y="1295400"/>
            <a:ext cx="187173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Recovery device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or control device?</a:t>
            </a:r>
          </a:p>
        </p:txBody>
      </p:sp>
      <p:sp>
        <p:nvSpPr>
          <p:cNvPr id="349194" name="Line 10">
            <a:extLst>
              <a:ext uri="{FF2B5EF4-FFF2-40B4-BE49-F238E27FC236}">
                <a16:creationId xmlns:a16="http://schemas.microsoft.com/office/drawing/2014/main" id="{9785E782-9D5C-41D7-9FE3-11A54F89B44B}"/>
              </a:ext>
            </a:extLst>
          </p:cNvPr>
          <p:cNvSpPr>
            <a:spLocks noChangeShapeType="1"/>
          </p:cNvSpPr>
          <p:nvPr/>
        </p:nvSpPr>
        <p:spPr bwMode="auto">
          <a:xfrm flipH="1">
            <a:off x="4724400" y="1905000"/>
            <a:ext cx="533400" cy="457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9195" name="Text Box 11">
            <a:extLst>
              <a:ext uri="{FF2B5EF4-FFF2-40B4-BE49-F238E27FC236}">
                <a16:creationId xmlns:a16="http://schemas.microsoft.com/office/drawing/2014/main" id="{3C8C92C2-060B-4695-885A-16FFBF69859A}"/>
              </a:ext>
            </a:extLst>
          </p:cNvPr>
          <p:cNvSpPr txBox="1">
            <a:spLocks noChangeArrowheads="1"/>
          </p:cNvSpPr>
          <p:nvPr/>
        </p:nvSpPr>
        <p:spPr bwMode="auto">
          <a:xfrm>
            <a:off x="2696209" y="5750674"/>
            <a:ext cx="32515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Liquid is collected and recovered</a:t>
            </a:r>
          </a:p>
        </p:txBody>
      </p:sp>
      <p:sp>
        <p:nvSpPr>
          <p:cNvPr id="349196" name="Line 12">
            <a:extLst>
              <a:ext uri="{FF2B5EF4-FFF2-40B4-BE49-F238E27FC236}">
                <a16:creationId xmlns:a16="http://schemas.microsoft.com/office/drawing/2014/main" id="{D9EAD841-A31C-4D05-8C74-7CE113337E6D}"/>
              </a:ext>
            </a:extLst>
          </p:cNvPr>
          <p:cNvSpPr>
            <a:spLocks noChangeShapeType="1"/>
          </p:cNvSpPr>
          <p:nvPr/>
        </p:nvSpPr>
        <p:spPr bwMode="auto">
          <a:xfrm flipV="1">
            <a:off x="5562600" y="5562600"/>
            <a:ext cx="533400" cy="304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9199" name="Picture 15" descr="MCj04413610000[1]">
            <a:extLst>
              <a:ext uri="{FF2B5EF4-FFF2-40B4-BE49-F238E27FC236}">
                <a16:creationId xmlns:a16="http://schemas.microsoft.com/office/drawing/2014/main" id="{B617083D-407A-4543-BD50-C41B3B7499B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3622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49200" name="Picture 16" descr="MCj04413610000[1]">
            <a:extLst>
              <a:ext uri="{FF2B5EF4-FFF2-40B4-BE49-F238E27FC236}">
                <a16:creationId xmlns:a16="http://schemas.microsoft.com/office/drawing/2014/main" id="{D80F04E5-6447-4E5C-BC54-C67B76AB6E3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6319838"/>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349201" name="Text Box 17">
            <a:extLst>
              <a:ext uri="{FF2B5EF4-FFF2-40B4-BE49-F238E27FC236}">
                <a16:creationId xmlns:a16="http://schemas.microsoft.com/office/drawing/2014/main" id="{E7894826-BE7C-41CA-83B7-0C6D39FC0F6D}"/>
              </a:ext>
            </a:extLst>
          </p:cNvPr>
          <p:cNvSpPr txBox="1">
            <a:spLocks noChangeArrowheads="1"/>
          </p:cNvSpPr>
          <p:nvPr/>
        </p:nvSpPr>
        <p:spPr bwMode="auto">
          <a:xfrm>
            <a:off x="1447800" y="6324600"/>
            <a:ext cx="61903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 process vent location </a:t>
            </a:r>
            <a:r>
              <a:rPr kumimoji="0" lang="en-US" altLang="en-US" sz="1800" b="0" i="0" u="none" strike="noStrike" kern="1200" cap="none" spc="0" normalizeH="0" baseline="0" noProof="0" dirty="0">
                <a:ln>
                  <a:noFill/>
                </a:ln>
                <a:solidFill>
                  <a:prstClr val="white"/>
                </a:solidFill>
                <a:effectLst/>
                <a:uLnTx/>
                <a:uFillTx/>
                <a:latin typeface="Calibri"/>
                <a:ea typeface="+mn-ea"/>
                <a:cs typeface="+mn-cs"/>
                <a:sym typeface="Wingdings" panose="05000000000000000000" pitchFamily="2" charset="2"/>
              </a:rPr>
              <a:t> where TRE value must be determined</a:t>
            </a:r>
            <a:endParaRPr kumimoji="0" lang="en-US"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9202" name="Text Box 18">
            <a:extLst>
              <a:ext uri="{FF2B5EF4-FFF2-40B4-BE49-F238E27FC236}">
                <a16:creationId xmlns:a16="http://schemas.microsoft.com/office/drawing/2014/main" id="{F6B877DF-2CEB-40E8-8B52-209CA8AAD7B5}"/>
              </a:ext>
            </a:extLst>
          </p:cNvPr>
          <p:cNvSpPr txBox="1">
            <a:spLocks noChangeArrowheads="1"/>
          </p:cNvSpPr>
          <p:nvPr/>
        </p:nvSpPr>
        <p:spPr bwMode="auto">
          <a:xfrm>
            <a:off x="6150337" y="1831291"/>
            <a:ext cx="838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Vent to </a:t>
            </a:r>
            <a:r>
              <a:rPr kumimoji="0" lang="en-US" altLang="en-US" sz="1800" b="0" i="0" u="none" strike="noStrike" kern="1200" cap="none" spc="0" normalizeH="0" baseline="0" noProof="0" dirty="0" err="1">
                <a:ln>
                  <a:noFill/>
                </a:ln>
                <a:solidFill>
                  <a:prstClr val="white"/>
                </a:solidFill>
                <a:effectLst/>
                <a:uLnTx/>
                <a:uFillTx/>
                <a:latin typeface="Calibri"/>
                <a:ea typeface="+mn-ea"/>
                <a:cs typeface="+mn-cs"/>
              </a:rPr>
              <a:t>atm</a:t>
            </a:r>
            <a:endParaRPr kumimoji="0" lang="en-US"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1E1BCC74-5F18-4A57-B2EF-0C6CBDD4B1A0}"/>
              </a:ext>
            </a:extLst>
          </p:cNvPr>
          <p:cNvSpPr txBox="1"/>
          <p:nvPr/>
        </p:nvSpPr>
        <p:spPr>
          <a:xfrm>
            <a:off x="553976" y="1965960"/>
            <a:ext cx="1236724" cy="553998"/>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Unreacted raw material/water/final product</a:t>
            </a:r>
          </a:p>
        </p:txBody>
      </p:sp>
      <p:sp>
        <p:nvSpPr>
          <p:cNvPr id="16" name="TextBox 15">
            <a:extLst>
              <a:ext uri="{FF2B5EF4-FFF2-40B4-BE49-F238E27FC236}">
                <a16:creationId xmlns:a16="http://schemas.microsoft.com/office/drawing/2014/main" id="{709F43AA-FFF7-49D0-ACCE-52ACA218AB06}"/>
              </a:ext>
            </a:extLst>
          </p:cNvPr>
          <p:cNvSpPr txBox="1"/>
          <p:nvPr/>
        </p:nvSpPr>
        <p:spPr>
          <a:xfrm>
            <a:off x="1790700" y="5638413"/>
            <a:ext cx="545342"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water</a:t>
            </a:r>
          </a:p>
        </p:txBody>
      </p:sp>
      <p:sp>
        <p:nvSpPr>
          <p:cNvPr id="17" name="TextBox 16">
            <a:extLst>
              <a:ext uri="{FF2B5EF4-FFF2-40B4-BE49-F238E27FC236}">
                <a16:creationId xmlns:a16="http://schemas.microsoft.com/office/drawing/2014/main" id="{484196D4-5F3A-4A52-AE19-DA512AAD91AA}"/>
              </a:ext>
            </a:extLst>
          </p:cNvPr>
          <p:cNvSpPr txBox="1"/>
          <p:nvPr/>
        </p:nvSpPr>
        <p:spPr>
          <a:xfrm>
            <a:off x="2203449" y="4960639"/>
            <a:ext cx="985521"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Organic chemical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raw material</a:t>
            </a:r>
          </a:p>
        </p:txBody>
      </p:sp>
      <p:sp>
        <p:nvSpPr>
          <p:cNvPr id="18" name="TextBox 17">
            <a:extLst>
              <a:ext uri="{FF2B5EF4-FFF2-40B4-BE49-F238E27FC236}">
                <a16:creationId xmlns:a16="http://schemas.microsoft.com/office/drawing/2014/main" id="{DFFC7C88-4702-4DCC-85C2-B96031F1BB30}"/>
              </a:ext>
            </a:extLst>
          </p:cNvPr>
          <p:cNvSpPr txBox="1"/>
          <p:nvPr/>
        </p:nvSpPr>
        <p:spPr>
          <a:xfrm>
            <a:off x="2696209" y="3439884"/>
            <a:ext cx="505267"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steam</a:t>
            </a:r>
          </a:p>
        </p:txBody>
      </p:sp>
      <p:sp>
        <p:nvSpPr>
          <p:cNvPr id="19" name="TextBox 18">
            <a:extLst>
              <a:ext uri="{FF2B5EF4-FFF2-40B4-BE49-F238E27FC236}">
                <a16:creationId xmlns:a16="http://schemas.microsoft.com/office/drawing/2014/main" id="{65BEC6E9-3061-46BF-9C8A-B5112B8C18AC}"/>
              </a:ext>
            </a:extLst>
          </p:cNvPr>
          <p:cNvSpPr txBox="1"/>
          <p:nvPr/>
        </p:nvSpPr>
        <p:spPr>
          <a:xfrm>
            <a:off x="2696209" y="3843635"/>
            <a:ext cx="674287" cy="46166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product</a:t>
            </a:r>
          </a:p>
        </p:txBody>
      </p:sp>
    </p:spTree>
    <p:extLst>
      <p:ext uri="{BB962C8B-B14F-4D97-AF65-F5344CB8AC3E}">
        <p14:creationId xmlns:p14="http://schemas.microsoft.com/office/powerpoint/2010/main" val="12083127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9190"/>
                                        </p:tgtEl>
                                        <p:attrNameLst>
                                          <p:attrName>style.visibility</p:attrName>
                                        </p:attrNameLst>
                                      </p:cBhvr>
                                      <p:to>
                                        <p:strVal val="visible"/>
                                      </p:to>
                                    </p:set>
                                    <p:anim calcmode="lin" valueType="num">
                                      <p:cBhvr additive="base">
                                        <p:cTn id="7" dur="500" fill="hold"/>
                                        <p:tgtEl>
                                          <p:spTgt spid="349190"/>
                                        </p:tgtEl>
                                        <p:attrNameLst>
                                          <p:attrName>ppt_x</p:attrName>
                                        </p:attrNameLst>
                                      </p:cBhvr>
                                      <p:tavLst>
                                        <p:tav tm="0">
                                          <p:val>
                                            <p:strVal val="#ppt_x"/>
                                          </p:val>
                                        </p:tav>
                                        <p:tav tm="100000">
                                          <p:val>
                                            <p:strVal val="#ppt_x"/>
                                          </p:val>
                                        </p:tav>
                                      </p:tavLst>
                                    </p:anim>
                                    <p:anim calcmode="lin" valueType="num">
                                      <p:cBhvr additive="base">
                                        <p:cTn id="8" dur="500" fill="hold"/>
                                        <p:tgtEl>
                                          <p:spTgt spid="34919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9191"/>
                                        </p:tgtEl>
                                        <p:attrNameLst>
                                          <p:attrName>style.visibility</p:attrName>
                                        </p:attrNameLst>
                                      </p:cBhvr>
                                      <p:to>
                                        <p:strVal val="visible"/>
                                      </p:to>
                                    </p:set>
                                    <p:anim calcmode="lin" valueType="num">
                                      <p:cBhvr additive="base">
                                        <p:cTn id="11" dur="500" fill="hold"/>
                                        <p:tgtEl>
                                          <p:spTgt spid="349191"/>
                                        </p:tgtEl>
                                        <p:attrNameLst>
                                          <p:attrName>ppt_x</p:attrName>
                                        </p:attrNameLst>
                                      </p:cBhvr>
                                      <p:tavLst>
                                        <p:tav tm="0">
                                          <p:val>
                                            <p:strVal val="#ppt_x"/>
                                          </p:val>
                                        </p:tav>
                                        <p:tav tm="100000">
                                          <p:val>
                                            <p:strVal val="#ppt_x"/>
                                          </p:val>
                                        </p:tav>
                                      </p:tavLst>
                                    </p:anim>
                                    <p:anim calcmode="lin" valueType="num">
                                      <p:cBhvr additive="base">
                                        <p:cTn id="12" dur="500" fill="hold"/>
                                        <p:tgtEl>
                                          <p:spTgt spid="349191"/>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9192"/>
                                        </p:tgtEl>
                                        <p:attrNameLst>
                                          <p:attrName>style.visibility</p:attrName>
                                        </p:attrNameLst>
                                      </p:cBhvr>
                                      <p:to>
                                        <p:strVal val="visible"/>
                                      </p:to>
                                    </p:set>
                                    <p:anim calcmode="lin" valueType="num">
                                      <p:cBhvr additive="base">
                                        <p:cTn id="17" dur="500" fill="hold"/>
                                        <p:tgtEl>
                                          <p:spTgt spid="349192"/>
                                        </p:tgtEl>
                                        <p:attrNameLst>
                                          <p:attrName>ppt_x</p:attrName>
                                        </p:attrNameLst>
                                      </p:cBhvr>
                                      <p:tavLst>
                                        <p:tav tm="0">
                                          <p:val>
                                            <p:strVal val="#ppt_x"/>
                                          </p:val>
                                        </p:tav>
                                        <p:tav tm="100000">
                                          <p:val>
                                            <p:strVal val="#ppt_x"/>
                                          </p:val>
                                        </p:tav>
                                      </p:tavLst>
                                    </p:anim>
                                    <p:anim calcmode="lin" valueType="num">
                                      <p:cBhvr additive="base">
                                        <p:cTn id="18" dur="500" fill="hold"/>
                                        <p:tgtEl>
                                          <p:spTgt spid="34919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9194"/>
                                        </p:tgtEl>
                                        <p:attrNameLst>
                                          <p:attrName>style.visibility</p:attrName>
                                        </p:attrNameLst>
                                      </p:cBhvr>
                                      <p:to>
                                        <p:strVal val="visible"/>
                                      </p:to>
                                    </p:set>
                                    <p:anim calcmode="lin" valueType="num">
                                      <p:cBhvr additive="base">
                                        <p:cTn id="21" dur="500" fill="hold"/>
                                        <p:tgtEl>
                                          <p:spTgt spid="349194"/>
                                        </p:tgtEl>
                                        <p:attrNameLst>
                                          <p:attrName>ppt_x</p:attrName>
                                        </p:attrNameLst>
                                      </p:cBhvr>
                                      <p:tavLst>
                                        <p:tav tm="0">
                                          <p:val>
                                            <p:strVal val="#ppt_x"/>
                                          </p:val>
                                        </p:tav>
                                        <p:tav tm="100000">
                                          <p:val>
                                            <p:strVal val="#ppt_x"/>
                                          </p:val>
                                        </p:tav>
                                      </p:tavLst>
                                    </p:anim>
                                    <p:anim calcmode="lin" valueType="num">
                                      <p:cBhvr additive="base">
                                        <p:cTn id="22" dur="500" fill="hold"/>
                                        <p:tgtEl>
                                          <p:spTgt spid="349194"/>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9195"/>
                                        </p:tgtEl>
                                        <p:attrNameLst>
                                          <p:attrName>style.visibility</p:attrName>
                                        </p:attrNameLst>
                                      </p:cBhvr>
                                      <p:to>
                                        <p:strVal val="visible"/>
                                      </p:to>
                                    </p:set>
                                    <p:anim calcmode="lin" valueType="num">
                                      <p:cBhvr additive="base">
                                        <p:cTn id="27" dur="500" fill="hold"/>
                                        <p:tgtEl>
                                          <p:spTgt spid="349195"/>
                                        </p:tgtEl>
                                        <p:attrNameLst>
                                          <p:attrName>ppt_x</p:attrName>
                                        </p:attrNameLst>
                                      </p:cBhvr>
                                      <p:tavLst>
                                        <p:tav tm="0">
                                          <p:val>
                                            <p:strVal val="#ppt_x"/>
                                          </p:val>
                                        </p:tav>
                                        <p:tav tm="100000">
                                          <p:val>
                                            <p:strVal val="#ppt_x"/>
                                          </p:val>
                                        </p:tav>
                                      </p:tavLst>
                                    </p:anim>
                                    <p:anim calcmode="lin" valueType="num">
                                      <p:cBhvr additive="base">
                                        <p:cTn id="28" dur="500" fill="hold"/>
                                        <p:tgtEl>
                                          <p:spTgt spid="34919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9196"/>
                                        </p:tgtEl>
                                        <p:attrNameLst>
                                          <p:attrName>style.visibility</p:attrName>
                                        </p:attrNameLst>
                                      </p:cBhvr>
                                      <p:to>
                                        <p:strVal val="visible"/>
                                      </p:to>
                                    </p:set>
                                    <p:anim calcmode="lin" valueType="num">
                                      <p:cBhvr additive="base">
                                        <p:cTn id="31" dur="500" fill="hold"/>
                                        <p:tgtEl>
                                          <p:spTgt spid="349196"/>
                                        </p:tgtEl>
                                        <p:attrNameLst>
                                          <p:attrName>ppt_x</p:attrName>
                                        </p:attrNameLst>
                                      </p:cBhvr>
                                      <p:tavLst>
                                        <p:tav tm="0">
                                          <p:val>
                                            <p:strVal val="#ppt_x"/>
                                          </p:val>
                                        </p:tav>
                                        <p:tav tm="100000">
                                          <p:val>
                                            <p:strVal val="#ppt_x"/>
                                          </p:val>
                                        </p:tav>
                                      </p:tavLst>
                                    </p:anim>
                                    <p:anim calcmode="lin" valueType="num">
                                      <p:cBhvr additive="base">
                                        <p:cTn id="32" dur="500" fill="hold"/>
                                        <p:tgtEl>
                                          <p:spTgt spid="34919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49201"/>
                                        </p:tgtEl>
                                        <p:attrNameLst>
                                          <p:attrName>style.visibility</p:attrName>
                                        </p:attrNameLst>
                                      </p:cBhvr>
                                      <p:to>
                                        <p:strVal val="visible"/>
                                      </p:to>
                                    </p:set>
                                    <p:anim calcmode="lin" valueType="num">
                                      <p:cBhvr additive="base">
                                        <p:cTn id="37" dur="500" fill="hold"/>
                                        <p:tgtEl>
                                          <p:spTgt spid="349201"/>
                                        </p:tgtEl>
                                        <p:attrNameLst>
                                          <p:attrName>ppt_x</p:attrName>
                                        </p:attrNameLst>
                                      </p:cBhvr>
                                      <p:tavLst>
                                        <p:tav tm="0">
                                          <p:val>
                                            <p:strVal val="#ppt_x"/>
                                          </p:val>
                                        </p:tav>
                                        <p:tav tm="100000">
                                          <p:val>
                                            <p:strVal val="#ppt_x"/>
                                          </p:val>
                                        </p:tav>
                                      </p:tavLst>
                                    </p:anim>
                                    <p:anim calcmode="lin" valueType="num">
                                      <p:cBhvr additive="base">
                                        <p:cTn id="38" dur="500" fill="hold"/>
                                        <p:tgtEl>
                                          <p:spTgt spid="34920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49200"/>
                                        </p:tgtEl>
                                        <p:attrNameLst>
                                          <p:attrName>style.visibility</p:attrName>
                                        </p:attrNameLst>
                                      </p:cBhvr>
                                      <p:to>
                                        <p:strVal val="visible"/>
                                      </p:to>
                                    </p:set>
                                    <p:anim calcmode="lin" valueType="num">
                                      <p:cBhvr additive="base">
                                        <p:cTn id="41" dur="500" fill="hold"/>
                                        <p:tgtEl>
                                          <p:spTgt spid="349200"/>
                                        </p:tgtEl>
                                        <p:attrNameLst>
                                          <p:attrName>ppt_x</p:attrName>
                                        </p:attrNameLst>
                                      </p:cBhvr>
                                      <p:tavLst>
                                        <p:tav tm="0">
                                          <p:val>
                                            <p:strVal val="#ppt_x"/>
                                          </p:val>
                                        </p:tav>
                                        <p:tav tm="100000">
                                          <p:val>
                                            <p:strVal val="#ppt_x"/>
                                          </p:val>
                                        </p:tav>
                                      </p:tavLst>
                                    </p:anim>
                                    <p:anim calcmode="lin" valueType="num">
                                      <p:cBhvr additive="base">
                                        <p:cTn id="42" dur="500" fill="hold"/>
                                        <p:tgtEl>
                                          <p:spTgt spid="349200"/>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49199"/>
                                        </p:tgtEl>
                                        <p:attrNameLst>
                                          <p:attrName>style.visibility</p:attrName>
                                        </p:attrNameLst>
                                      </p:cBhvr>
                                      <p:to>
                                        <p:strVal val="visible"/>
                                      </p:to>
                                    </p:set>
                                    <p:anim calcmode="lin" valueType="num">
                                      <p:cBhvr additive="base">
                                        <p:cTn id="45" dur="500" fill="hold"/>
                                        <p:tgtEl>
                                          <p:spTgt spid="349199"/>
                                        </p:tgtEl>
                                        <p:attrNameLst>
                                          <p:attrName>ppt_x</p:attrName>
                                        </p:attrNameLst>
                                      </p:cBhvr>
                                      <p:tavLst>
                                        <p:tav tm="0">
                                          <p:val>
                                            <p:strVal val="#ppt_x"/>
                                          </p:val>
                                        </p:tav>
                                        <p:tav tm="100000">
                                          <p:val>
                                            <p:strVal val="#ppt_x"/>
                                          </p:val>
                                        </p:tav>
                                      </p:tavLst>
                                    </p:anim>
                                    <p:anim calcmode="lin" valueType="num">
                                      <p:cBhvr additive="base">
                                        <p:cTn id="46" dur="500" fill="hold"/>
                                        <p:tgtEl>
                                          <p:spTgt spid="3491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0" grpId="0"/>
      <p:bldP spid="349192" grpId="0"/>
      <p:bldP spid="349195" grpId="0"/>
      <p:bldP spid="349201"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304800" y="609600"/>
            <a:ext cx="8458200" cy="539089"/>
          </a:xfrm>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r>
              <a:rPr lang="en-US" sz="2800" b="1" i="0" u="none" strike="noStrike" cap="none" dirty="0">
                <a:latin typeface="Arial"/>
                <a:ea typeface="Arial"/>
                <a:cs typeface="Arial"/>
                <a:sym typeface="Arial"/>
              </a:rPr>
              <a:t>What to Know about Criminal</a:t>
            </a:r>
            <a:r>
              <a:rPr lang="en-US" sz="2800" b="1" i="0" u="none" strike="noStrike" cap="none" dirty="0">
                <a:solidFill>
                  <a:schemeClr val="lt1"/>
                </a:solidFill>
                <a:latin typeface="Arial"/>
                <a:ea typeface="Arial"/>
                <a:cs typeface="Arial"/>
                <a:sym typeface="Arial"/>
              </a:rPr>
              <a:t> </a:t>
            </a:r>
            <a:r>
              <a:rPr lang="en-US" sz="2800" b="1" i="0" u="none" strike="noStrike" cap="none" dirty="0">
                <a:latin typeface="Arial"/>
                <a:ea typeface="Arial"/>
                <a:cs typeface="Arial"/>
                <a:sym typeface="Arial"/>
              </a:rPr>
              <a:t>Investigations</a:t>
            </a:r>
          </a:p>
        </p:txBody>
      </p:sp>
      <p:sp>
        <p:nvSpPr>
          <p:cNvPr id="2" name="Slide Number Placeholder 1">
            <a:extLst>
              <a:ext uri="{FF2B5EF4-FFF2-40B4-BE49-F238E27FC236}">
                <a16:creationId xmlns:a16="http://schemas.microsoft.com/office/drawing/2014/main" id="{A7A92640-C6F4-41FE-B035-CF2A163C9CDF}"/>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b="0" i="0" u="none" strike="noStrike" cap="none" smtClean="0">
                <a:latin typeface="Arial"/>
                <a:ea typeface="Arial"/>
                <a:cs typeface="Arial"/>
                <a:sym typeface="Arial"/>
              </a:rPr>
              <a:pPr marL="0" marR="0" lvl="0" indent="0" algn="r" rtl="0">
                <a:spcBef>
                  <a:spcPts val="0"/>
                </a:spcBef>
                <a:spcAft>
                  <a:spcPts val="0"/>
                </a:spcAft>
                <a:buSzPct val="25000"/>
                <a:buNone/>
              </a:pPr>
              <a:t>8</a:t>
            </a:fld>
            <a:endParaRPr lang="en-US" b="0" i="0" u="none" strike="noStrike" cap="none" dirty="0">
              <a:latin typeface="Arial"/>
              <a:ea typeface="Arial"/>
              <a:cs typeface="Arial"/>
              <a:sym typeface="Arial"/>
            </a:endParaRPr>
          </a:p>
        </p:txBody>
      </p:sp>
      <p:pic>
        <p:nvPicPr>
          <p:cNvPr id="176" name="Shape 176"/>
          <p:cNvPicPr preferRelativeResize="0"/>
          <p:nvPr/>
        </p:nvPicPr>
        <p:blipFill rotWithShape="1">
          <a:blip r:embed="rId3">
            <a:alphaModFix/>
          </a:blip>
          <a:srcRect/>
          <a:stretch/>
        </p:blipFill>
        <p:spPr>
          <a:xfrm>
            <a:off x="2667000" y="1905000"/>
            <a:ext cx="3657600" cy="3657600"/>
          </a:xfrm>
          <a:prstGeom prst="rect">
            <a:avLst/>
          </a:prstGeom>
          <a:noFill/>
          <a:ln>
            <a:noFill/>
          </a:ln>
        </p:spPr>
      </p:pic>
      <p:pic>
        <p:nvPicPr>
          <p:cNvPr id="177" name="Shape 177" descr="C:\Users\Thomas\Pictures\Environment\Law Enf\Alaska criminal badge.gif"/>
          <p:cNvPicPr preferRelativeResize="0"/>
          <p:nvPr/>
        </p:nvPicPr>
        <p:blipFill rotWithShape="1">
          <a:blip r:embed="rId4">
            <a:alphaModFix/>
          </a:blip>
          <a:srcRect/>
          <a:stretch/>
        </p:blipFill>
        <p:spPr>
          <a:xfrm>
            <a:off x="304800" y="1828800"/>
            <a:ext cx="2174875" cy="2074863"/>
          </a:xfrm>
          <a:prstGeom prst="rect">
            <a:avLst/>
          </a:prstGeom>
          <a:noFill/>
          <a:ln>
            <a:noFill/>
          </a:ln>
        </p:spPr>
      </p:pic>
      <p:pic>
        <p:nvPicPr>
          <p:cNvPr id="178" name="Shape 178" descr="C:\Users\Thomas\Pictures\Environment\Law Enf\Florida criminal Badge2.jpg"/>
          <p:cNvPicPr preferRelativeResize="0"/>
          <p:nvPr/>
        </p:nvPicPr>
        <p:blipFill rotWithShape="1">
          <a:blip r:embed="rId5">
            <a:alphaModFix/>
          </a:blip>
          <a:srcRect/>
          <a:stretch/>
        </p:blipFill>
        <p:spPr>
          <a:xfrm>
            <a:off x="6629400" y="1600200"/>
            <a:ext cx="2152649" cy="2824162"/>
          </a:xfrm>
          <a:prstGeom prst="rect">
            <a:avLst/>
          </a:prstGeom>
          <a:noFill/>
          <a:ln>
            <a:noFill/>
          </a:ln>
        </p:spPr>
      </p:pic>
      <p:pic>
        <p:nvPicPr>
          <p:cNvPr id="180" name="Shape 180" descr="C:\Users\Thomas\Pictures\Environment\Law Enf\Fort Bend Taxas badge.jpg"/>
          <p:cNvPicPr preferRelativeResize="0"/>
          <p:nvPr/>
        </p:nvPicPr>
        <p:blipFill rotWithShape="1">
          <a:blip r:embed="rId6">
            <a:alphaModFix/>
          </a:blip>
          <a:srcRect/>
          <a:stretch/>
        </p:blipFill>
        <p:spPr>
          <a:xfrm>
            <a:off x="6324600" y="4659312"/>
            <a:ext cx="2286000" cy="2198687"/>
          </a:xfrm>
          <a:prstGeom prst="rect">
            <a:avLst/>
          </a:prstGeom>
          <a:noFill/>
          <a:ln>
            <a:noFill/>
          </a:ln>
        </p:spPr>
      </p:pic>
      <p:pic>
        <p:nvPicPr>
          <p:cNvPr id="165890" name="Picture 2" descr="https://www.dtsc.ca.gov/TestVerity/Reese_comms/OCI_test_site/images/DTSC_badge_1.jpg"/>
          <p:cNvPicPr>
            <a:picLocks noChangeAspect="1" noChangeArrowheads="1"/>
          </p:cNvPicPr>
          <p:nvPr/>
        </p:nvPicPr>
        <p:blipFill>
          <a:blip r:embed="rId7"/>
          <a:srcRect/>
          <a:stretch>
            <a:fillRect/>
          </a:stretch>
        </p:blipFill>
        <p:spPr bwMode="auto">
          <a:xfrm>
            <a:off x="0" y="4419600"/>
            <a:ext cx="2673329" cy="2438400"/>
          </a:xfrm>
          <a:prstGeom prst="rect">
            <a:avLst/>
          </a:prstGeom>
          <a:noFill/>
        </p:spPr>
      </p:pic>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75000"/>
          </a:schemeClr>
        </a:solidFill>
        <a:effectLst/>
      </p:bgPr>
    </p:bg>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3877994C-AF3A-47BD-8A27-31CAAC215854}"/>
              </a:ext>
            </a:extLst>
          </p:cNvPr>
          <p:cNvSpPr>
            <a:spLocks noGrp="1" noChangeArrowheads="1"/>
          </p:cNvSpPr>
          <p:nvPr>
            <p:ph type="title"/>
          </p:nvPr>
        </p:nvSpPr>
        <p:spPr>
          <a:xfrm>
            <a:off x="628650" y="91442"/>
            <a:ext cx="7886700" cy="808672"/>
          </a:xfrm>
        </p:spPr>
        <p:txBody>
          <a:bodyPr/>
          <a:lstStyle/>
          <a:p>
            <a:r>
              <a:rPr lang="en-US" altLang="en-US" dirty="0">
                <a:solidFill>
                  <a:schemeClr val="bg1"/>
                </a:solidFill>
              </a:rPr>
              <a:t>HON Case Study – Process Vents</a:t>
            </a:r>
          </a:p>
        </p:txBody>
      </p:sp>
      <p:graphicFrame>
        <p:nvGraphicFramePr>
          <p:cNvPr id="347140" name="Object 4">
            <a:extLst>
              <a:ext uri="{FF2B5EF4-FFF2-40B4-BE49-F238E27FC236}">
                <a16:creationId xmlns:a16="http://schemas.microsoft.com/office/drawing/2014/main" id="{F800EF7F-6838-4A8A-B6DE-B31F2E5B978D}"/>
              </a:ext>
            </a:extLst>
          </p:cNvPr>
          <p:cNvGraphicFramePr>
            <a:graphicFrameLocks noGrp="1" noChangeAspect="1"/>
          </p:cNvGraphicFramePr>
          <p:nvPr>
            <p:ph idx="1"/>
          </p:nvPr>
        </p:nvGraphicFramePr>
        <p:xfrm>
          <a:off x="1274763" y="1825625"/>
          <a:ext cx="6594475" cy="4351338"/>
        </p:xfrm>
        <a:graphic>
          <a:graphicData uri="http://schemas.openxmlformats.org/presentationml/2006/ole">
            <mc:AlternateContent xmlns:mc="http://schemas.openxmlformats.org/markup-compatibility/2006">
              <mc:Choice xmlns:v="urn:schemas-microsoft-com:vml" Requires="v">
                <p:oleObj name="Visio" r:id="rId2" imgW="7119803" imgH="4697659" progId="Visio.Drawing.11">
                  <p:embed/>
                </p:oleObj>
              </mc:Choice>
              <mc:Fallback>
                <p:oleObj name="Visio" r:id="rId2" imgW="7119803" imgH="4697659" progId="Visio.Drawing.11">
                  <p:embed/>
                  <p:pic>
                    <p:nvPicPr>
                      <p:cNvPr id="347140" name="Object 4">
                        <a:extLst>
                          <a:ext uri="{FF2B5EF4-FFF2-40B4-BE49-F238E27FC236}">
                            <a16:creationId xmlns:a16="http://schemas.microsoft.com/office/drawing/2014/main" id="{F800EF7F-6838-4A8A-B6DE-B31F2E5B97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763" y="1825625"/>
                        <a:ext cx="6594475" cy="4351338"/>
                      </a:xfrm>
                      <a:prstGeom prst="rect">
                        <a:avLst/>
                      </a:prstGeom>
                      <a:noFill/>
                      <a:ln>
                        <a:noFill/>
                      </a:ln>
                      <a:effectLst/>
                    </p:spPr>
                  </p:pic>
                </p:oleObj>
              </mc:Fallback>
            </mc:AlternateContent>
          </a:graphicData>
        </a:graphic>
      </p:graphicFrame>
      <p:sp>
        <p:nvSpPr>
          <p:cNvPr id="347142" name="Text Box 6">
            <a:extLst>
              <a:ext uri="{FF2B5EF4-FFF2-40B4-BE49-F238E27FC236}">
                <a16:creationId xmlns:a16="http://schemas.microsoft.com/office/drawing/2014/main" id="{10933D05-B5F8-4E73-A4E6-FFBBCEE8381A}"/>
              </a:ext>
            </a:extLst>
          </p:cNvPr>
          <p:cNvSpPr txBox="1">
            <a:spLocks noChangeArrowheads="1"/>
          </p:cNvSpPr>
          <p:nvPr/>
        </p:nvSpPr>
        <p:spPr bwMode="auto">
          <a:xfrm>
            <a:off x="2876550" y="5638800"/>
            <a:ext cx="23166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Liquid is not recovered</a:t>
            </a:r>
          </a:p>
        </p:txBody>
      </p:sp>
      <p:sp>
        <p:nvSpPr>
          <p:cNvPr id="347143" name="Line 7">
            <a:extLst>
              <a:ext uri="{FF2B5EF4-FFF2-40B4-BE49-F238E27FC236}">
                <a16:creationId xmlns:a16="http://schemas.microsoft.com/office/drawing/2014/main" id="{75094A9D-799F-4E66-B6A2-57F795D037A6}"/>
              </a:ext>
            </a:extLst>
          </p:cNvPr>
          <p:cNvSpPr>
            <a:spLocks noChangeShapeType="1"/>
          </p:cNvSpPr>
          <p:nvPr/>
        </p:nvSpPr>
        <p:spPr bwMode="auto">
          <a:xfrm flipV="1">
            <a:off x="4343400" y="4953000"/>
            <a:ext cx="1295400" cy="6858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7144" name="Text Box 8">
            <a:extLst>
              <a:ext uri="{FF2B5EF4-FFF2-40B4-BE49-F238E27FC236}">
                <a16:creationId xmlns:a16="http://schemas.microsoft.com/office/drawing/2014/main" id="{66D525F5-7754-4A9C-998B-1CC6D30343FF}"/>
              </a:ext>
            </a:extLst>
          </p:cNvPr>
          <p:cNvSpPr txBox="1">
            <a:spLocks noChangeArrowheads="1"/>
          </p:cNvSpPr>
          <p:nvPr/>
        </p:nvSpPr>
        <p:spPr bwMode="auto">
          <a:xfrm>
            <a:off x="2362200" y="1295400"/>
            <a:ext cx="4191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Recovery device or control device?</a:t>
            </a:r>
          </a:p>
        </p:txBody>
      </p:sp>
      <p:sp>
        <p:nvSpPr>
          <p:cNvPr id="347145" name="Line 9">
            <a:extLst>
              <a:ext uri="{FF2B5EF4-FFF2-40B4-BE49-F238E27FC236}">
                <a16:creationId xmlns:a16="http://schemas.microsoft.com/office/drawing/2014/main" id="{A2BDB472-B2E6-460E-8C90-BEEC83CDFE73}"/>
              </a:ext>
            </a:extLst>
          </p:cNvPr>
          <p:cNvSpPr>
            <a:spLocks noChangeShapeType="1"/>
          </p:cNvSpPr>
          <p:nvPr/>
        </p:nvSpPr>
        <p:spPr bwMode="auto">
          <a:xfrm flipH="1">
            <a:off x="4114800" y="1600200"/>
            <a:ext cx="76200" cy="457200"/>
          </a:xfrm>
          <a:prstGeom prst="line">
            <a:avLst/>
          </a:prstGeom>
          <a:noFill/>
          <a:ln w="952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47147" name="Picture 11" descr="MCj04413610000[1]">
            <a:extLst>
              <a:ext uri="{FF2B5EF4-FFF2-40B4-BE49-F238E27FC236}">
                <a16:creationId xmlns:a16="http://schemas.microsoft.com/office/drawing/2014/main" id="{614B8439-3FA3-492F-9F21-717474F6876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95600" y="21336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47148" name="Picture 12" descr="MCj04413610000[1]">
            <a:extLst>
              <a:ext uri="{FF2B5EF4-FFF2-40B4-BE49-F238E27FC236}">
                <a16:creationId xmlns:a16="http://schemas.microsoft.com/office/drawing/2014/main" id="{70548CE4-9C7E-4E16-A255-A3D315265E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6319838"/>
            <a:ext cx="381000" cy="381000"/>
          </a:xfrm>
          <a:prstGeom prst="rect">
            <a:avLst/>
          </a:prstGeom>
          <a:noFill/>
          <a:extLst>
            <a:ext uri="{909E8E84-426E-40DD-AFC4-6F175D3DCCD1}">
              <a14:hiddenFill xmlns:a14="http://schemas.microsoft.com/office/drawing/2010/main">
                <a:solidFill>
                  <a:srgbClr val="FFFFFF"/>
                </a:solidFill>
              </a14:hiddenFill>
            </a:ext>
          </a:extLst>
        </p:spPr>
      </p:pic>
      <p:sp>
        <p:nvSpPr>
          <p:cNvPr id="347149" name="Text Box 13">
            <a:extLst>
              <a:ext uri="{FF2B5EF4-FFF2-40B4-BE49-F238E27FC236}">
                <a16:creationId xmlns:a16="http://schemas.microsoft.com/office/drawing/2014/main" id="{FEC516EF-7A87-4CCE-89EE-AF7BF6A8A933}"/>
              </a:ext>
            </a:extLst>
          </p:cNvPr>
          <p:cNvSpPr txBox="1">
            <a:spLocks noChangeArrowheads="1"/>
          </p:cNvSpPr>
          <p:nvPr/>
        </p:nvSpPr>
        <p:spPr bwMode="auto">
          <a:xfrm>
            <a:off x="1447800" y="6324600"/>
            <a:ext cx="619034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prstClr val="white"/>
                </a:solidFill>
                <a:effectLst/>
                <a:uLnTx/>
                <a:uFillTx/>
                <a:latin typeface="Calibri"/>
                <a:ea typeface="+mn-ea"/>
                <a:cs typeface="+mn-cs"/>
              </a:rPr>
              <a:t>= process vent location </a:t>
            </a:r>
            <a:r>
              <a:rPr kumimoji="0" lang="en-US" altLang="en-US" sz="1800" b="0" i="0" u="none" strike="noStrike" kern="1200" cap="none" spc="0" normalizeH="0" baseline="0" noProof="0" dirty="0">
                <a:ln>
                  <a:noFill/>
                </a:ln>
                <a:solidFill>
                  <a:prstClr val="white"/>
                </a:solidFill>
                <a:effectLst/>
                <a:uLnTx/>
                <a:uFillTx/>
                <a:latin typeface="Calibri"/>
                <a:ea typeface="+mn-ea"/>
                <a:cs typeface="+mn-cs"/>
                <a:sym typeface="Wingdings" panose="05000000000000000000" pitchFamily="2" charset="2"/>
              </a:rPr>
              <a:t> where TRE value must be determined</a:t>
            </a:r>
            <a:endParaRPr kumimoji="0" lang="en-US" alt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47153" name="Text Box 17">
            <a:extLst>
              <a:ext uri="{FF2B5EF4-FFF2-40B4-BE49-F238E27FC236}">
                <a16:creationId xmlns:a16="http://schemas.microsoft.com/office/drawing/2014/main" id="{BCBC8FB9-77A1-449C-9F59-47DE707561E1}"/>
              </a:ext>
            </a:extLst>
          </p:cNvPr>
          <p:cNvSpPr txBox="1">
            <a:spLocks noChangeArrowheads="1"/>
          </p:cNvSpPr>
          <p:nvPr/>
        </p:nvSpPr>
        <p:spPr bwMode="auto">
          <a:xfrm>
            <a:off x="6019800" y="1905000"/>
            <a:ext cx="6373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white"/>
                </a:solidFill>
                <a:effectLst/>
                <a:uLnTx/>
                <a:uFillTx/>
                <a:latin typeface="Calibri"/>
                <a:ea typeface="+mn-ea"/>
                <a:cs typeface="+mn-cs"/>
              </a:rPr>
              <a:t>Vent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err="1">
                <a:ln>
                  <a:noFill/>
                </a:ln>
                <a:solidFill>
                  <a:prstClr val="white"/>
                </a:solidFill>
                <a:effectLst/>
                <a:uLnTx/>
                <a:uFillTx/>
                <a:latin typeface="Calibri"/>
                <a:ea typeface="+mn-ea"/>
                <a:cs typeface="+mn-cs"/>
              </a:rPr>
              <a:t>atm</a:t>
            </a:r>
            <a:endParaRPr kumimoji="0" lang="en-US" altLang="en-US" sz="12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6CF7BBA5-9409-42F1-B45D-C72307731431}"/>
              </a:ext>
            </a:extLst>
          </p:cNvPr>
          <p:cNvSpPr txBox="1"/>
          <p:nvPr/>
        </p:nvSpPr>
        <p:spPr>
          <a:xfrm>
            <a:off x="1447800" y="5157400"/>
            <a:ext cx="545342" cy="276999"/>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water</a:t>
            </a:r>
          </a:p>
        </p:txBody>
      </p:sp>
      <p:sp>
        <p:nvSpPr>
          <p:cNvPr id="3" name="TextBox 2">
            <a:extLst>
              <a:ext uri="{FF2B5EF4-FFF2-40B4-BE49-F238E27FC236}">
                <a16:creationId xmlns:a16="http://schemas.microsoft.com/office/drawing/2014/main" id="{02B87B47-845A-42DE-BE91-DA20ABD398EB}"/>
              </a:ext>
            </a:extLst>
          </p:cNvPr>
          <p:cNvSpPr txBox="1"/>
          <p:nvPr/>
        </p:nvSpPr>
        <p:spPr>
          <a:xfrm>
            <a:off x="1833706" y="4603403"/>
            <a:ext cx="1252394" cy="461665"/>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Organic chemical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raw material</a:t>
            </a:r>
          </a:p>
        </p:txBody>
      </p:sp>
      <p:sp>
        <p:nvSpPr>
          <p:cNvPr id="4" name="TextBox 3">
            <a:extLst>
              <a:ext uri="{FF2B5EF4-FFF2-40B4-BE49-F238E27FC236}">
                <a16:creationId xmlns:a16="http://schemas.microsoft.com/office/drawing/2014/main" id="{4858A03D-FECB-4CD1-A5E2-F22D882278EC}"/>
              </a:ext>
            </a:extLst>
          </p:cNvPr>
          <p:cNvSpPr txBox="1"/>
          <p:nvPr/>
        </p:nvSpPr>
        <p:spPr>
          <a:xfrm>
            <a:off x="248413" y="1828800"/>
            <a:ext cx="1236724"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Organic byproduct/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water/final product</a:t>
            </a:r>
          </a:p>
        </p:txBody>
      </p:sp>
      <p:sp>
        <p:nvSpPr>
          <p:cNvPr id="9" name="TextBox 8">
            <a:extLst>
              <a:ext uri="{FF2B5EF4-FFF2-40B4-BE49-F238E27FC236}">
                <a16:creationId xmlns:a16="http://schemas.microsoft.com/office/drawing/2014/main" id="{A756E94A-4338-494A-AB49-FE35CF4BBF02}"/>
              </a:ext>
            </a:extLst>
          </p:cNvPr>
          <p:cNvSpPr txBox="1"/>
          <p:nvPr/>
        </p:nvSpPr>
        <p:spPr>
          <a:xfrm>
            <a:off x="2362200" y="3194050"/>
            <a:ext cx="505267" cy="246221"/>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steam</a:t>
            </a:r>
          </a:p>
        </p:txBody>
      </p:sp>
      <p:sp>
        <p:nvSpPr>
          <p:cNvPr id="11" name="TextBox 10">
            <a:extLst>
              <a:ext uri="{FF2B5EF4-FFF2-40B4-BE49-F238E27FC236}">
                <a16:creationId xmlns:a16="http://schemas.microsoft.com/office/drawing/2014/main" id="{CB47FBCC-475D-452D-A8A3-94694EDAA4C9}"/>
              </a:ext>
            </a:extLst>
          </p:cNvPr>
          <p:cNvSpPr txBox="1"/>
          <p:nvPr/>
        </p:nvSpPr>
        <p:spPr>
          <a:xfrm>
            <a:off x="2362200" y="3579971"/>
            <a:ext cx="674287" cy="46166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Final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product</a:t>
            </a:r>
          </a:p>
        </p:txBody>
      </p:sp>
      <p:sp>
        <p:nvSpPr>
          <p:cNvPr id="17" name="TextBox 16">
            <a:extLst>
              <a:ext uri="{FF2B5EF4-FFF2-40B4-BE49-F238E27FC236}">
                <a16:creationId xmlns:a16="http://schemas.microsoft.com/office/drawing/2014/main" id="{B13A7C0D-2EB1-477B-B4DE-3B554BA0A22D}"/>
              </a:ext>
            </a:extLst>
          </p:cNvPr>
          <p:cNvSpPr txBox="1"/>
          <p:nvPr/>
        </p:nvSpPr>
        <p:spPr>
          <a:xfrm>
            <a:off x="7854522" y="5355687"/>
            <a:ext cx="1236724"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Organics to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haz</a:t>
            </a:r>
            <a:r>
              <a:rPr kumimoji="0" lang="en-US" sz="1000" b="0" i="0" u="none" strike="noStrike" kern="1200" cap="none" spc="0" normalizeH="0" baseline="0" noProof="0" dirty="0">
                <a:ln>
                  <a:noFill/>
                </a:ln>
                <a:solidFill>
                  <a:prstClr val="black"/>
                </a:solidFill>
                <a:effectLst/>
                <a:uLnTx/>
                <a:uFillTx/>
                <a:latin typeface="Calibri"/>
                <a:ea typeface="+mn-ea"/>
                <a:cs typeface="+mn-cs"/>
              </a:rPr>
              <a:t> waste incinerator</a:t>
            </a:r>
          </a:p>
        </p:txBody>
      </p:sp>
    </p:spTree>
    <p:extLst>
      <p:ext uri="{BB962C8B-B14F-4D97-AF65-F5344CB8AC3E}">
        <p14:creationId xmlns:p14="http://schemas.microsoft.com/office/powerpoint/2010/main" val="6885748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7142"/>
                                        </p:tgtEl>
                                        <p:attrNameLst>
                                          <p:attrName>style.visibility</p:attrName>
                                        </p:attrNameLst>
                                      </p:cBhvr>
                                      <p:to>
                                        <p:strVal val="visible"/>
                                      </p:to>
                                    </p:set>
                                    <p:anim calcmode="lin" valueType="num">
                                      <p:cBhvr additive="base">
                                        <p:cTn id="7" dur="500" fill="hold"/>
                                        <p:tgtEl>
                                          <p:spTgt spid="347142"/>
                                        </p:tgtEl>
                                        <p:attrNameLst>
                                          <p:attrName>ppt_x</p:attrName>
                                        </p:attrNameLst>
                                      </p:cBhvr>
                                      <p:tavLst>
                                        <p:tav tm="0">
                                          <p:val>
                                            <p:strVal val="#ppt_x"/>
                                          </p:val>
                                        </p:tav>
                                        <p:tav tm="100000">
                                          <p:val>
                                            <p:strVal val="#ppt_x"/>
                                          </p:val>
                                        </p:tav>
                                      </p:tavLst>
                                    </p:anim>
                                    <p:anim calcmode="lin" valueType="num">
                                      <p:cBhvr additive="base">
                                        <p:cTn id="8" dur="500" fill="hold"/>
                                        <p:tgtEl>
                                          <p:spTgt spid="3471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47143"/>
                                        </p:tgtEl>
                                        <p:attrNameLst>
                                          <p:attrName>style.visibility</p:attrName>
                                        </p:attrNameLst>
                                      </p:cBhvr>
                                      <p:to>
                                        <p:strVal val="visible"/>
                                      </p:to>
                                    </p:set>
                                    <p:anim calcmode="lin" valueType="num">
                                      <p:cBhvr additive="base">
                                        <p:cTn id="11" dur="500" fill="hold"/>
                                        <p:tgtEl>
                                          <p:spTgt spid="347143"/>
                                        </p:tgtEl>
                                        <p:attrNameLst>
                                          <p:attrName>ppt_x</p:attrName>
                                        </p:attrNameLst>
                                      </p:cBhvr>
                                      <p:tavLst>
                                        <p:tav tm="0">
                                          <p:val>
                                            <p:strVal val="#ppt_x"/>
                                          </p:val>
                                        </p:tav>
                                        <p:tav tm="100000">
                                          <p:val>
                                            <p:strVal val="#ppt_x"/>
                                          </p:val>
                                        </p:tav>
                                      </p:tavLst>
                                    </p:anim>
                                    <p:anim calcmode="lin" valueType="num">
                                      <p:cBhvr additive="base">
                                        <p:cTn id="12" dur="500" fill="hold"/>
                                        <p:tgtEl>
                                          <p:spTgt spid="347143"/>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47144"/>
                                        </p:tgtEl>
                                        <p:attrNameLst>
                                          <p:attrName>style.visibility</p:attrName>
                                        </p:attrNameLst>
                                      </p:cBhvr>
                                      <p:to>
                                        <p:strVal val="visible"/>
                                      </p:to>
                                    </p:set>
                                    <p:anim calcmode="lin" valueType="num">
                                      <p:cBhvr additive="base">
                                        <p:cTn id="17" dur="500" fill="hold"/>
                                        <p:tgtEl>
                                          <p:spTgt spid="347144"/>
                                        </p:tgtEl>
                                        <p:attrNameLst>
                                          <p:attrName>ppt_x</p:attrName>
                                        </p:attrNameLst>
                                      </p:cBhvr>
                                      <p:tavLst>
                                        <p:tav tm="0">
                                          <p:val>
                                            <p:strVal val="#ppt_x"/>
                                          </p:val>
                                        </p:tav>
                                        <p:tav tm="100000">
                                          <p:val>
                                            <p:strVal val="#ppt_x"/>
                                          </p:val>
                                        </p:tav>
                                      </p:tavLst>
                                    </p:anim>
                                    <p:anim calcmode="lin" valueType="num">
                                      <p:cBhvr additive="base">
                                        <p:cTn id="18" dur="500" fill="hold"/>
                                        <p:tgtEl>
                                          <p:spTgt spid="34714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47145"/>
                                        </p:tgtEl>
                                        <p:attrNameLst>
                                          <p:attrName>style.visibility</p:attrName>
                                        </p:attrNameLst>
                                      </p:cBhvr>
                                      <p:to>
                                        <p:strVal val="visible"/>
                                      </p:to>
                                    </p:set>
                                    <p:anim calcmode="lin" valueType="num">
                                      <p:cBhvr additive="base">
                                        <p:cTn id="21" dur="500" fill="hold"/>
                                        <p:tgtEl>
                                          <p:spTgt spid="347145"/>
                                        </p:tgtEl>
                                        <p:attrNameLst>
                                          <p:attrName>ppt_x</p:attrName>
                                        </p:attrNameLst>
                                      </p:cBhvr>
                                      <p:tavLst>
                                        <p:tav tm="0">
                                          <p:val>
                                            <p:strVal val="#ppt_x"/>
                                          </p:val>
                                        </p:tav>
                                        <p:tav tm="100000">
                                          <p:val>
                                            <p:strVal val="#ppt_x"/>
                                          </p:val>
                                        </p:tav>
                                      </p:tavLst>
                                    </p:anim>
                                    <p:anim calcmode="lin" valueType="num">
                                      <p:cBhvr additive="base">
                                        <p:cTn id="22" dur="500" fill="hold"/>
                                        <p:tgtEl>
                                          <p:spTgt spid="347145"/>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7149"/>
                                        </p:tgtEl>
                                        <p:attrNameLst>
                                          <p:attrName>style.visibility</p:attrName>
                                        </p:attrNameLst>
                                      </p:cBhvr>
                                      <p:to>
                                        <p:strVal val="visible"/>
                                      </p:to>
                                    </p:set>
                                    <p:anim calcmode="lin" valueType="num">
                                      <p:cBhvr additive="base">
                                        <p:cTn id="27" dur="500" fill="hold"/>
                                        <p:tgtEl>
                                          <p:spTgt spid="347149"/>
                                        </p:tgtEl>
                                        <p:attrNameLst>
                                          <p:attrName>ppt_x</p:attrName>
                                        </p:attrNameLst>
                                      </p:cBhvr>
                                      <p:tavLst>
                                        <p:tav tm="0">
                                          <p:val>
                                            <p:strVal val="#ppt_x"/>
                                          </p:val>
                                        </p:tav>
                                        <p:tav tm="100000">
                                          <p:val>
                                            <p:strVal val="#ppt_x"/>
                                          </p:val>
                                        </p:tav>
                                      </p:tavLst>
                                    </p:anim>
                                    <p:anim calcmode="lin" valueType="num">
                                      <p:cBhvr additive="base">
                                        <p:cTn id="28" dur="500" fill="hold"/>
                                        <p:tgtEl>
                                          <p:spTgt spid="34714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47148"/>
                                        </p:tgtEl>
                                        <p:attrNameLst>
                                          <p:attrName>style.visibility</p:attrName>
                                        </p:attrNameLst>
                                      </p:cBhvr>
                                      <p:to>
                                        <p:strVal val="visible"/>
                                      </p:to>
                                    </p:set>
                                    <p:anim calcmode="lin" valueType="num">
                                      <p:cBhvr additive="base">
                                        <p:cTn id="31" dur="500" fill="hold"/>
                                        <p:tgtEl>
                                          <p:spTgt spid="347148"/>
                                        </p:tgtEl>
                                        <p:attrNameLst>
                                          <p:attrName>ppt_x</p:attrName>
                                        </p:attrNameLst>
                                      </p:cBhvr>
                                      <p:tavLst>
                                        <p:tav tm="0">
                                          <p:val>
                                            <p:strVal val="#ppt_x"/>
                                          </p:val>
                                        </p:tav>
                                        <p:tav tm="100000">
                                          <p:val>
                                            <p:strVal val="#ppt_x"/>
                                          </p:val>
                                        </p:tav>
                                      </p:tavLst>
                                    </p:anim>
                                    <p:anim calcmode="lin" valueType="num">
                                      <p:cBhvr additive="base">
                                        <p:cTn id="32" dur="500" fill="hold"/>
                                        <p:tgtEl>
                                          <p:spTgt spid="34714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7147"/>
                                        </p:tgtEl>
                                        <p:attrNameLst>
                                          <p:attrName>style.visibility</p:attrName>
                                        </p:attrNameLst>
                                      </p:cBhvr>
                                      <p:to>
                                        <p:strVal val="visible"/>
                                      </p:to>
                                    </p:set>
                                    <p:anim calcmode="lin" valueType="num">
                                      <p:cBhvr additive="base">
                                        <p:cTn id="35" dur="500" fill="hold"/>
                                        <p:tgtEl>
                                          <p:spTgt spid="347147"/>
                                        </p:tgtEl>
                                        <p:attrNameLst>
                                          <p:attrName>ppt_x</p:attrName>
                                        </p:attrNameLst>
                                      </p:cBhvr>
                                      <p:tavLst>
                                        <p:tav tm="0">
                                          <p:val>
                                            <p:strVal val="#ppt_x"/>
                                          </p:val>
                                        </p:tav>
                                        <p:tav tm="100000">
                                          <p:val>
                                            <p:strVal val="#ppt_x"/>
                                          </p:val>
                                        </p:tav>
                                      </p:tavLst>
                                    </p:anim>
                                    <p:anim calcmode="lin" valueType="num">
                                      <p:cBhvr additive="base">
                                        <p:cTn id="36" dur="500" fill="hold"/>
                                        <p:tgtEl>
                                          <p:spTgt spid="3471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2" grpId="0"/>
      <p:bldP spid="347144" grpId="0"/>
      <p:bldP spid="347149" grpId="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Shape 650"/>
        <p:cNvGrpSpPr/>
        <p:nvPr/>
      </p:nvGrpSpPr>
      <p:grpSpPr>
        <a:xfrm>
          <a:off x="0" y="0"/>
          <a:ext cx="0" cy="0"/>
          <a:chOff x="0" y="0"/>
          <a:chExt cx="0" cy="0"/>
        </a:xfrm>
      </p:grpSpPr>
      <p:sp>
        <p:nvSpPr>
          <p:cNvPr id="651" name="Shape 651"/>
          <p:cNvSpPr txBox="1">
            <a:spLocks noGrp="1"/>
          </p:cNvSpPr>
          <p:nvPr>
            <p:ph type="title"/>
          </p:nvPr>
        </p:nvSpPr>
        <p:spPr>
          <a:xfrm>
            <a:off x="2362200" y="2438400"/>
            <a:ext cx="4343400" cy="1143000"/>
          </a:xfrm>
          <a:prstGeom prst="rect">
            <a:avLst/>
          </a:prstGeom>
          <a:noFill/>
          <a:ln>
            <a:noFill/>
          </a:ln>
        </p:spPr>
        <p:txBody>
          <a:bodyPr lIns="0" tIns="45700" rIns="0" bIns="0" anchor="b" anchorCtr="0">
            <a:noAutofit/>
          </a:bodyPr>
          <a:lstStyle/>
          <a:p>
            <a:pPr marL="0" marR="0" lvl="0" indent="0" algn="l" rtl="0">
              <a:spcBef>
                <a:spcPts val="0"/>
              </a:spcBef>
              <a:spcAft>
                <a:spcPts val="0"/>
              </a:spcAft>
              <a:buClr>
                <a:schemeClr val="lt2"/>
              </a:buClr>
              <a:buSzPct val="25000"/>
              <a:buFont typeface="Calibri"/>
              <a:buNone/>
            </a:pPr>
            <a:r>
              <a:rPr lang="en-US" sz="5000" b="0" i="0" u="none" strike="noStrike" cap="none" dirty="0">
                <a:latin typeface="Calibri"/>
                <a:ea typeface="Calibri"/>
                <a:cs typeface="Calibri"/>
                <a:sym typeface="Calibri"/>
              </a:rPr>
              <a:t>Any Questions?</a:t>
            </a:r>
          </a:p>
        </p:txBody>
      </p:sp>
      <p:sp>
        <p:nvSpPr>
          <p:cNvPr id="2" name="Slide Number Placeholder 1">
            <a:extLst>
              <a:ext uri="{FF2B5EF4-FFF2-40B4-BE49-F238E27FC236}">
                <a16:creationId xmlns:a16="http://schemas.microsoft.com/office/drawing/2014/main" id="{F115B14E-38E1-4608-8144-9365E9169D23}"/>
              </a:ext>
            </a:extLst>
          </p:cNvPr>
          <p:cNvSpPr>
            <a:spLocks noGrp="1"/>
          </p:cNvSpPr>
          <p:nvPr>
            <p:ph type="sldNum" sz="quarter" idx="12"/>
          </p:nvPr>
        </p:nvSpPr>
        <p:spPr/>
        <p:txBody>
          <a:bodyPr/>
          <a:lstStyle/>
          <a:p>
            <a:pPr marL="0" marR="0" lvl="0" indent="0" algn="r" rtl="0">
              <a:spcBef>
                <a:spcPts val="0"/>
              </a:spcBef>
              <a:spcAft>
                <a:spcPts val="0"/>
              </a:spcAft>
              <a:buSzPct val="25000"/>
              <a:buNone/>
            </a:pPr>
            <a:fld id="{00000000-1234-1234-1234-123412341234}" type="slidenum">
              <a:rPr lang="en-US" smtClean="0">
                <a:latin typeface="Arial"/>
                <a:ea typeface="Arial"/>
                <a:cs typeface="Arial"/>
                <a:sym typeface="Arial"/>
              </a:rPr>
              <a:pPr marL="0" marR="0" lvl="0" indent="0" algn="r" rtl="0">
                <a:spcBef>
                  <a:spcPts val="0"/>
                </a:spcBef>
                <a:spcAft>
                  <a:spcPts val="0"/>
                </a:spcAft>
                <a:buSzPct val="25000"/>
                <a:buNone/>
              </a:pPr>
              <a:t>81</a:t>
            </a:fld>
            <a:endParaRPr lang="en-US" dirty="0">
              <a:latin typeface="Arial"/>
              <a:ea typeface="Arial"/>
              <a:cs typeface="Arial"/>
              <a:sym typeface="Arial"/>
            </a:endParaRPr>
          </a:p>
        </p:txBody>
      </p:sp>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152400" y="1219200"/>
            <a:ext cx="7391400" cy="2962507"/>
          </a:xfrm>
        </p:spPr>
        <p:txBody>
          <a:bodyPr>
            <a:normAutofit/>
          </a:bodyPr>
          <a:lstStyle/>
          <a:p>
            <a:r>
              <a:rPr lang="en-US" b="1" dirty="0"/>
              <a:t>CBI Notice During Inspections</a:t>
            </a:r>
            <a:br>
              <a:rPr lang="en-US" dirty="0"/>
            </a:br>
            <a:endParaRPr lang="en-US" dirty="0"/>
          </a:p>
        </p:txBody>
      </p:sp>
      <p:sp>
        <p:nvSpPr>
          <p:cNvPr id="3" name="Subtitle 2"/>
          <p:cNvSpPr>
            <a:spLocks noGrp="1"/>
          </p:cNvSpPr>
          <p:nvPr>
            <p:ph type="subTitle" idx="1"/>
            <p:custDataLst>
              <p:tags r:id="rId2"/>
            </p:custDataLst>
          </p:nvPr>
        </p:nvSpPr>
        <p:spPr>
          <a:xfrm>
            <a:off x="1371600" y="4821382"/>
            <a:ext cx="6400800" cy="817418"/>
          </a:xfrm>
        </p:spPr>
        <p:txBody>
          <a:bodyPr/>
          <a:lstStyle/>
          <a:p>
            <a:r>
              <a:rPr lang="en-US" dirty="0"/>
              <a:t>February 11, 2021</a:t>
            </a:r>
          </a:p>
        </p:txBody>
      </p:sp>
    </p:spTree>
    <p:extLst>
      <p:ext uri="{BB962C8B-B14F-4D97-AF65-F5344CB8AC3E}">
        <p14:creationId xmlns:p14="http://schemas.microsoft.com/office/powerpoint/2010/main" val="324094938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1037A-9FA6-48DE-BC11-BAFAB35DADE0}"/>
              </a:ext>
            </a:extLst>
          </p:cNvPr>
          <p:cNvSpPr>
            <a:spLocks noGrp="1"/>
          </p:cNvSpPr>
          <p:nvPr>
            <p:ph type="title"/>
          </p:nvPr>
        </p:nvSpPr>
        <p:spPr>
          <a:xfrm>
            <a:off x="457200" y="457200"/>
            <a:ext cx="8229600" cy="990600"/>
          </a:xfrm>
        </p:spPr>
        <p:txBody>
          <a:bodyPr>
            <a:normAutofit fontScale="90000"/>
          </a:bodyPr>
          <a:lstStyle/>
          <a:p>
            <a:r>
              <a:rPr lang="en-US" b="1" dirty="0"/>
              <a:t>General Principles and Statements</a:t>
            </a:r>
            <a:br>
              <a:rPr lang="en-US" dirty="0"/>
            </a:br>
            <a:endParaRPr lang="en-US" dirty="0"/>
          </a:p>
        </p:txBody>
      </p:sp>
      <p:sp>
        <p:nvSpPr>
          <p:cNvPr id="3" name="Content Placeholder 2">
            <a:extLst>
              <a:ext uri="{FF2B5EF4-FFF2-40B4-BE49-F238E27FC236}">
                <a16:creationId xmlns:a16="http://schemas.microsoft.com/office/drawing/2014/main" id="{0E315E9D-DAB1-49E5-B08D-C15358C25162}"/>
              </a:ext>
            </a:extLst>
          </p:cNvPr>
          <p:cNvSpPr>
            <a:spLocks noGrp="1"/>
          </p:cNvSpPr>
          <p:nvPr>
            <p:ph idx="1"/>
          </p:nvPr>
        </p:nvSpPr>
        <p:spPr>
          <a:xfrm>
            <a:off x="173078" y="2057400"/>
            <a:ext cx="8804694" cy="4221163"/>
          </a:xfrm>
        </p:spPr>
        <p:txBody>
          <a:bodyPr vert="horz" lIns="91440" tIns="45720" rIns="91440" bIns="45720" rtlCol="0" anchor="t">
            <a:normAutofit/>
          </a:bodyPr>
          <a:lstStyle/>
          <a:p>
            <a:pPr>
              <a:buNone/>
            </a:pPr>
            <a:r>
              <a:rPr lang="en-US" sz="2400" b="1" i="1" dirty="0">
                <a:ea typeface="+mn-lt"/>
                <a:cs typeface="+mn-lt"/>
              </a:rPr>
              <a:t>Principle:  </a:t>
            </a:r>
            <a:r>
              <a:rPr lang="en-US" sz="2400" b="1" dirty="0">
                <a:ea typeface="+mn-lt"/>
                <a:cs typeface="+mn-lt"/>
              </a:rPr>
              <a:t>Facilities should make every effort to make timely CBI claim to EPA or State Agency</a:t>
            </a:r>
          </a:p>
          <a:p>
            <a:pPr>
              <a:buNone/>
            </a:pPr>
            <a:endParaRPr lang="en-US" sz="2400" dirty="0">
              <a:ea typeface="+mn-lt"/>
              <a:cs typeface="+mn-lt"/>
            </a:endParaRPr>
          </a:p>
          <a:p>
            <a:pPr>
              <a:buNone/>
            </a:pPr>
            <a:r>
              <a:rPr lang="en-US" sz="2400" b="1" dirty="0">
                <a:ea typeface="+mn-lt"/>
                <a:cs typeface="+mn-lt"/>
              </a:rPr>
              <a:t>Agency and States have an obligation to:</a:t>
            </a:r>
            <a:endParaRPr lang="en-US" b="1" dirty="0">
              <a:ea typeface="+mn-lt"/>
              <a:cs typeface="+mn-lt"/>
            </a:endParaRPr>
          </a:p>
          <a:p>
            <a:pPr lvl="1">
              <a:buChar char="•"/>
            </a:pPr>
            <a:r>
              <a:rPr lang="en-US" sz="2400" dirty="0">
                <a:ea typeface="+mn-lt"/>
                <a:cs typeface="+mn-lt"/>
              </a:rPr>
              <a:t>notify inspected facilities of their right to claim CBI</a:t>
            </a:r>
          </a:p>
          <a:p>
            <a:pPr lvl="1">
              <a:buChar char="•"/>
            </a:pPr>
            <a:r>
              <a:rPr lang="en-US" sz="2400" dirty="0">
                <a:ea typeface="+mn-lt"/>
                <a:cs typeface="+mn-lt"/>
              </a:rPr>
              <a:t>Address CBI as much as possible on the front end of the process</a:t>
            </a:r>
          </a:p>
          <a:p>
            <a:pPr lvl="1">
              <a:buChar char="•"/>
            </a:pPr>
            <a:r>
              <a:rPr lang="en-US" sz="2400" dirty="0">
                <a:ea typeface="+mn-lt"/>
                <a:cs typeface="+mn-lt"/>
              </a:rPr>
              <a:t>Ensure proper handling of CBI</a:t>
            </a:r>
            <a:endParaRPr lang="en-US" sz="2400" dirty="0">
              <a:cs typeface="Calibri"/>
            </a:endParaRPr>
          </a:p>
          <a:p>
            <a:pPr lvl="1">
              <a:buChar char="•"/>
            </a:pPr>
            <a:r>
              <a:rPr lang="en-US" sz="2400" dirty="0">
                <a:ea typeface="+mn-lt"/>
                <a:cs typeface="+mn-lt"/>
              </a:rPr>
              <a:t>Reduce potential for inadvertent release</a:t>
            </a:r>
            <a:endParaRPr lang="en-US" sz="2400" dirty="0">
              <a:cs typeface="Calibri"/>
            </a:endParaRPr>
          </a:p>
          <a:p>
            <a:pPr lvl="1">
              <a:buChar char="•"/>
            </a:pPr>
            <a:r>
              <a:rPr lang="en-US" sz="2400" dirty="0">
                <a:ea typeface="+mn-lt"/>
                <a:cs typeface="+mn-lt"/>
              </a:rPr>
              <a:t>Identify false claims</a:t>
            </a:r>
          </a:p>
          <a:p>
            <a:endParaRPr lang="en-US" sz="2400" dirty="0">
              <a:ea typeface="+mn-lt"/>
              <a:cs typeface="+mn-lt"/>
            </a:endParaRPr>
          </a:p>
          <a:p>
            <a:pPr marL="0" indent="0">
              <a:buNone/>
            </a:pPr>
            <a:endParaRPr lang="en-US" dirty="0">
              <a:cs typeface="Calibri"/>
            </a:endParaRPr>
          </a:p>
        </p:txBody>
      </p:sp>
    </p:spTree>
    <p:extLst>
      <p:ext uri="{BB962C8B-B14F-4D97-AF65-F5344CB8AC3E}">
        <p14:creationId xmlns:p14="http://schemas.microsoft.com/office/powerpoint/2010/main" val="12890400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94016" y="1013619"/>
            <a:ext cx="8229600" cy="1173162"/>
          </a:xfrm>
        </p:spPr>
        <p:txBody>
          <a:bodyPr/>
          <a:lstStyle/>
          <a:p>
            <a:r>
              <a:rPr lang="en-US" b="1"/>
              <a:t>Purpose of This Training </a:t>
            </a:r>
          </a:p>
        </p:txBody>
      </p:sp>
      <p:sp>
        <p:nvSpPr>
          <p:cNvPr id="3" name="Content Placeholder 2"/>
          <p:cNvSpPr>
            <a:spLocks noGrp="1"/>
          </p:cNvSpPr>
          <p:nvPr>
            <p:ph idx="1"/>
            <p:custDataLst>
              <p:tags r:id="rId2"/>
            </p:custDataLst>
          </p:nvPr>
        </p:nvSpPr>
        <p:spPr>
          <a:xfrm>
            <a:off x="457200" y="2186781"/>
            <a:ext cx="7772400" cy="3299619"/>
          </a:xfrm>
        </p:spPr>
        <p:txBody>
          <a:bodyPr>
            <a:normAutofit fontScale="92500"/>
          </a:bodyPr>
          <a:lstStyle/>
          <a:p>
            <a:pPr marL="0" indent="0">
              <a:buNone/>
            </a:pPr>
            <a:r>
              <a:rPr lang="en-US" sz="2800" dirty="0"/>
              <a:t>To prepare inspectors in using the CBI notice forms by:</a:t>
            </a:r>
          </a:p>
          <a:p>
            <a:pPr lvl="1">
              <a:buFont typeface="Wingdings" panose="05000000000000000000" pitchFamily="2" charset="2"/>
              <a:buChar char="§"/>
            </a:pPr>
            <a:r>
              <a:rPr lang="en-US" sz="2800" dirty="0"/>
              <a:t>Familiarizing inspectors with the Forms’ components;</a:t>
            </a:r>
          </a:p>
          <a:p>
            <a:pPr lvl="1">
              <a:buFont typeface="Wingdings" panose="05000000000000000000" pitchFamily="2" charset="2"/>
              <a:buChar char="§"/>
            </a:pPr>
            <a:r>
              <a:rPr lang="en-US" sz="2800" dirty="0"/>
              <a:t>Explain procedures for distributing the Forms;</a:t>
            </a:r>
          </a:p>
          <a:p>
            <a:pPr lvl="1">
              <a:buFont typeface="Wingdings" panose="05000000000000000000" pitchFamily="2" charset="2"/>
              <a:buChar char="§"/>
            </a:pPr>
            <a:r>
              <a:rPr lang="en-US" sz="2800" dirty="0"/>
              <a:t>Confirm understanding through knowledge checks and hypothetical situations; and</a:t>
            </a:r>
          </a:p>
          <a:p>
            <a:pPr lvl="1">
              <a:buFont typeface="Wingdings" panose="05000000000000000000" pitchFamily="2" charset="2"/>
              <a:buChar char="§"/>
            </a:pPr>
            <a:r>
              <a:rPr lang="en-US" sz="2800" dirty="0"/>
              <a:t>Discuss document management issues and opportunities for feedback.</a:t>
            </a:r>
          </a:p>
          <a:p>
            <a:endParaRPr lang="en-US" dirty="0"/>
          </a:p>
        </p:txBody>
      </p:sp>
    </p:spTree>
    <p:extLst>
      <p:ext uri="{BB962C8B-B14F-4D97-AF65-F5344CB8AC3E}">
        <p14:creationId xmlns:p14="http://schemas.microsoft.com/office/powerpoint/2010/main" val="21185094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9260-C7CE-4155-A169-F8C9B387805D}"/>
              </a:ext>
            </a:extLst>
          </p:cNvPr>
          <p:cNvSpPr>
            <a:spLocks noGrp="1"/>
          </p:cNvSpPr>
          <p:nvPr>
            <p:ph type="title"/>
          </p:nvPr>
        </p:nvSpPr>
        <p:spPr>
          <a:xfrm>
            <a:off x="427662" y="304800"/>
            <a:ext cx="8229600" cy="762000"/>
          </a:xfrm>
        </p:spPr>
        <p:txBody>
          <a:bodyPr/>
          <a:lstStyle/>
          <a:p>
            <a:r>
              <a:rPr lang="en-US" b="1" dirty="0"/>
              <a:t>Background</a:t>
            </a:r>
          </a:p>
        </p:txBody>
      </p:sp>
      <p:sp>
        <p:nvSpPr>
          <p:cNvPr id="3" name="Content Placeholder 2">
            <a:extLst>
              <a:ext uri="{FF2B5EF4-FFF2-40B4-BE49-F238E27FC236}">
                <a16:creationId xmlns:a16="http://schemas.microsoft.com/office/drawing/2014/main" id="{9F88341E-88D4-474E-9275-A4F9F7794784}"/>
              </a:ext>
            </a:extLst>
          </p:cNvPr>
          <p:cNvSpPr>
            <a:spLocks noGrp="1"/>
          </p:cNvSpPr>
          <p:nvPr>
            <p:ph idx="1"/>
          </p:nvPr>
        </p:nvSpPr>
        <p:spPr>
          <a:xfrm>
            <a:off x="457200" y="914400"/>
            <a:ext cx="8170524" cy="5775158"/>
          </a:xfrm>
        </p:spPr>
        <p:txBody>
          <a:bodyPr vert="horz" lIns="91440" tIns="45720" rIns="91440" bIns="45720" rtlCol="0" anchor="t">
            <a:noAutofit/>
          </a:bodyPr>
          <a:lstStyle/>
          <a:p>
            <a:pPr marL="0" indent="0">
              <a:buNone/>
            </a:pPr>
            <a:r>
              <a:rPr lang="en-US" sz="2800" b="1" dirty="0"/>
              <a:t>Why are we doing this - Goals:</a:t>
            </a:r>
          </a:p>
          <a:p>
            <a:pPr lvl="1"/>
            <a:r>
              <a:rPr lang="en-US" sz="2800" dirty="0"/>
              <a:t>Ensure consistency in conveying CBI requirements to facilities; </a:t>
            </a:r>
          </a:p>
          <a:p>
            <a:pPr lvl="1"/>
            <a:r>
              <a:rPr lang="en-US" sz="2800" dirty="0"/>
              <a:t>Eliminate inadvertent release of CBI-claimed information; and</a:t>
            </a:r>
          </a:p>
          <a:p>
            <a:pPr lvl="1"/>
            <a:r>
              <a:rPr lang="en-US" sz="2800" dirty="0"/>
              <a:t>Meet statutory, regulatory, and policy requirements for handling CBI.</a:t>
            </a:r>
          </a:p>
          <a:p>
            <a:pPr marL="0" lvl="0" indent="0">
              <a:buNone/>
            </a:pPr>
            <a:r>
              <a:rPr lang="en-US" sz="2800" b="1" dirty="0"/>
              <a:t>Why now?:</a:t>
            </a:r>
          </a:p>
          <a:p>
            <a:pPr lvl="1"/>
            <a:r>
              <a:rPr lang="en-US" sz="2800" dirty="0"/>
              <a:t>Concerns on CBI raised across EPA during development of Inspection Report Timeliness Policy and commitment to address them; and</a:t>
            </a:r>
          </a:p>
          <a:p>
            <a:pPr lvl="1"/>
            <a:r>
              <a:rPr lang="en-US" sz="2800" dirty="0"/>
              <a:t>Alignment with other EPA efforts (e.g., rule and directive).</a:t>
            </a:r>
          </a:p>
        </p:txBody>
      </p:sp>
    </p:spTree>
    <p:extLst>
      <p:ext uri="{BB962C8B-B14F-4D97-AF65-F5344CB8AC3E}">
        <p14:creationId xmlns:p14="http://schemas.microsoft.com/office/powerpoint/2010/main" val="41163213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82E57-11BE-4DF4-A541-4BFAF2234A97}"/>
              </a:ext>
            </a:extLst>
          </p:cNvPr>
          <p:cNvSpPr>
            <a:spLocks noGrp="1"/>
          </p:cNvSpPr>
          <p:nvPr>
            <p:ph type="title"/>
          </p:nvPr>
        </p:nvSpPr>
        <p:spPr>
          <a:xfrm>
            <a:off x="457200" y="381000"/>
            <a:ext cx="8229600" cy="1066800"/>
          </a:xfrm>
        </p:spPr>
        <p:txBody>
          <a:bodyPr>
            <a:noAutofit/>
          </a:bodyPr>
          <a:lstStyle/>
          <a:p>
            <a:r>
              <a:rPr lang="en-US" sz="4000" b="1" dirty="0"/>
              <a:t>Hypothetical Inspection</a:t>
            </a:r>
          </a:p>
        </p:txBody>
      </p:sp>
      <p:sp>
        <p:nvSpPr>
          <p:cNvPr id="3" name="Content Placeholder 2">
            <a:extLst>
              <a:ext uri="{FF2B5EF4-FFF2-40B4-BE49-F238E27FC236}">
                <a16:creationId xmlns:a16="http://schemas.microsoft.com/office/drawing/2014/main" id="{762BC6B3-51A1-441A-A293-3270C74D93DB}"/>
              </a:ext>
            </a:extLst>
          </p:cNvPr>
          <p:cNvSpPr>
            <a:spLocks noGrp="1"/>
          </p:cNvSpPr>
          <p:nvPr>
            <p:ph idx="1"/>
          </p:nvPr>
        </p:nvSpPr>
        <p:spPr>
          <a:xfrm>
            <a:off x="457200" y="1371600"/>
            <a:ext cx="8229600" cy="5195455"/>
          </a:xfrm>
        </p:spPr>
        <p:txBody>
          <a:bodyPr>
            <a:normAutofit fontScale="85000" lnSpcReduction="20000"/>
          </a:bodyPr>
          <a:lstStyle/>
          <a:p>
            <a:pPr marL="0" indent="0">
              <a:buNone/>
            </a:pPr>
            <a:r>
              <a:rPr lang="en-US" sz="2800" b="1" dirty="0"/>
              <a:t>During the Inspection</a:t>
            </a:r>
          </a:p>
          <a:p>
            <a:r>
              <a:rPr lang="en-US" sz="2800" dirty="0"/>
              <a:t>An inspector visits a facility to conduct an inspection.  </a:t>
            </a:r>
          </a:p>
          <a:p>
            <a:r>
              <a:rPr lang="en-US" sz="2800" dirty="0"/>
              <a:t>An inspector completes the inspection and hands the CBI Notice Form to the facility representative without any explanation.</a:t>
            </a:r>
          </a:p>
          <a:p>
            <a:r>
              <a:rPr lang="en-US" sz="2800" dirty="0"/>
              <a:t>The facility representative asks many questions that are unanswered.  In response, he/she asserts a CBI claim over all of the information that was shared with the inspector.</a:t>
            </a:r>
          </a:p>
          <a:p>
            <a:pPr marL="0" indent="0">
              <a:buNone/>
            </a:pPr>
            <a:endParaRPr lang="en-US" sz="2800" dirty="0"/>
          </a:p>
          <a:p>
            <a:pPr marL="0" indent="0">
              <a:buNone/>
            </a:pPr>
            <a:r>
              <a:rPr lang="en-US" sz="2800" b="1" dirty="0"/>
              <a:t>After the Inspection</a:t>
            </a:r>
          </a:p>
          <a:p>
            <a:r>
              <a:rPr lang="en-US" sz="2800" dirty="0"/>
              <a:t>The inspector is now required to handle all of the information as CBI-claimed information.  In completing the inspection report, the inspector is finding it difficult to write the report without including the CBI-claimed information and cannot release much of the inspection report in Enforcement and </a:t>
            </a:r>
            <a:r>
              <a:rPr lang="en-US" sz="2800" dirty="0" err="1"/>
              <a:t>Complianc</a:t>
            </a:r>
            <a:r>
              <a:rPr lang="en-US" sz="2800" dirty="0"/>
              <a:t> History Online(ECHO).</a:t>
            </a:r>
          </a:p>
        </p:txBody>
      </p:sp>
    </p:spTree>
    <p:extLst>
      <p:ext uri="{BB962C8B-B14F-4D97-AF65-F5344CB8AC3E}">
        <p14:creationId xmlns:p14="http://schemas.microsoft.com/office/powerpoint/2010/main" val="39868925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4EBAF-E6D3-4E4B-AFD0-7C6D28E9BBF2}"/>
              </a:ext>
            </a:extLst>
          </p:cNvPr>
          <p:cNvSpPr>
            <a:spLocks noGrp="1"/>
          </p:cNvSpPr>
          <p:nvPr>
            <p:ph type="title"/>
          </p:nvPr>
        </p:nvSpPr>
        <p:spPr>
          <a:xfrm>
            <a:off x="457200" y="990600"/>
            <a:ext cx="8229600" cy="1143000"/>
          </a:xfrm>
        </p:spPr>
        <p:txBody>
          <a:bodyPr/>
          <a:lstStyle/>
          <a:p>
            <a:r>
              <a:rPr lang="en-US" b="1"/>
              <a:t>TRAINING AGENDA</a:t>
            </a:r>
          </a:p>
        </p:txBody>
      </p:sp>
      <p:sp>
        <p:nvSpPr>
          <p:cNvPr id="3" name="Content Placeholder 2">
            <a:extLst>
              <a:ext uri="{FF2B5EF4-FFF2-40B4-BE49-F238E27FC236}">
                <a16:creationId xmlns:a16="http://schemas.microsoft.com/office/drawing/2014/main" id="{D17129B6-CCC7-4FB0-81F8-94750E532722}"/>
              </a:ext>
            </a:extLst>
          </p:cNvPr>
          <p:cNvSpPr>
            <a:spLocks noGrp="1"/>
          </p:cNvSpPr>
          <p:nvPr>
            <p:ph idx="1"/>
          </p:nvPr>
        </p:nvSpPr>
        <p:spPr>
          <a:xfrm>
            <a:off x="457200" y="2113908"/>
            <a:ext cx="8229600" cy="4049386"/>
          </a:xfrm>
        </p:spPr>
        <p:txBody>
          <a:bodyPr>
            <a:normAutofit/>
          </a:bodyPr>
          <a:lstStyle/>
          <a:p>
            <a:pPr>
              <a:buFont typeface="Wingdings" panose="05000000000000000000" pitchFamily="2" charset="2"/>
              <a:buChar char="§"/>
            </a:pPr>
            <a:r>
              <a:rPr lang="en-US" sz="2400" dirty="0"/>
              <a:t>What is and is not CBI</a:t>
            </a:r>
          </a:p>
          <a:p>
            <a:pPr fontAlgn="base">
              <a:buFont typeface="Wingdings" panose="05000000000000000000" pitchFamily="2" charset="2"/>
              <a:buChar char="§"/>
            </a:pPr>
            <a:r>
              <a:rPr lang="en-US" sz="2400" dirty="0"/>
              <a:t>CBI Notice Forms</a:t>
            </a:r>
          </a:p>
          <a:p>
            <a:pPr fontAlgn="base">
              <a:buFont typeface="Wingdings" panose="05000000000000000000" pitchFamily="2" charset="2"/>
              <a:buChar char="§"/>
            </a:pPr>
            <a:r>
              <a:rPr lang="en-US" sz="2400" dirty="0"/>
              <a:t>Reference Material </a:t>
            </a:r>
          </a:p>
          <a:p>
            <a:pPr fontAlgn="base">
              <a:buFont typeface="Wingdings" panose="05000000000000000000" pitchFamily="2" charset="2"/>
              <a:buChar char="§"/>
            </a:pPr>
            <a:r>
              <a:rPr lang="en-US" sz="2400" dirty="0"/>
              <a:t>Implementation and Addressing Questions</a:t>
            </a:r>
          </a:p>
          <a:p>
            <a:pPr fontAlgn="base">
              <a:buFont typeface="Wingdings" panose="05000000000000000000" pitchFamily="2" charset="2"/>
              <a:buChar char="§"/>
            </a:pPr>
            <a:r>
              <a:rPr lang="en-US" sz="2400" dirty="0"/>
              <a:t>Inspection reports and ECHO uploads</a:t>
            </a:r>
          </a:p>
          <a:p>
            <a:pPr fontAlgn="base">
              <a:buFont typeface="Wingdings" panose="05000000000000000000" pitchFamily="2" charset="2"/>
              <a:buChar char="§"/>
            </a:pPr>
            <a:r>
              <a:rPr lang="en-US" sz="2400" dirty="0"/>
              <a:t>Audience Q&amp;A</a:t>
            </a:r>
          </a:p>
          <a:p>
            <a:endParaRPr lang="en-US" dirty="0"/>
          </a:p>
        </p:txBody>
      </p:sp>
    </p:spTree>
    <p:extLst>
      <p:ext uri="{BB962C8B-B14F-4D97-AF65-F5344CB8AC3E}">
        <p14:creationId xmlns:p14="http://schemas.microsoft.com/office/powerpoint/2010/main" val="37082920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E772A-59ED-4487-9F62-481C626214AC}"/>
              </a:ext>
            </a:extLst>
          </p:cNvPr>
          <p:cNvSpPr>
            <a:spLocks noGrp="1"/>
          </p:cNvSpPr>
          <p:nvPr>
            <p:ph type="title"/>
          </p:nvPr>
        </p:nvSpPr>
        <p:spPr>
          <a:xfrm>
            <a:off x="296883" y="762001"/>
            <a:ext cx="8389917" cy="838200"/>
          </a:xfrm>
        </p:spPr>
        <p:txBody>
          <a:bodyPr>
            <a:normAutofit/>
          </a:bodyPr>
          <a:lstStyle/>
          <a:p>
            <a:r>
              <a:rPr lang="en-US" b="1" dirty="0"/>
              <a:t>What is CBI?</a:t>
            </a:r>
          </a:p>
        </p:txBody>
      </p:sp>
      <p:sp>
        <p:nvSpPr>
          <p:cNvPr id="3" name="Content Placeholder 2">
            <a:extLst>
              <a:ext uri="{FF2B5EF4-FFF2-40B4-BE49-F238E27FC236}">
                <a16:creationId xmlns:a16="http://schemas.microsoft.com/office/drawing/2014/main" id="{2D140C9F-0609-4502-A271-9CCDE39EF6C3}"/>
              </a:ext>
            </a:extLst>
          </p:cNvPr>
          <p:cNvSpPr>
            <a:spLocks noGrp="1"/>
          </p:cNvSpPr>
          <p:nvPr>
            <p:ph idx="1"/>
          </p:nvPr>
        </p:nvSpPr>
        <p:spPr>
          <a:xfrm>
            <a:off x="457200" y="1371601"/>
            <a:ext cx="8229600" cy="1905000"/>
          </a:xfrm>
        </p:spPr>
        <p:txBody>
          <a:bodyPr>
            <a:normAutofit fontScale="92500" lnSpcReduction="10000"/>
          </a:bodyPr>
          <a:lstStyle/>
          <a:p>
            <a:pPr marL="0" indent="0">
              <a:buNone/>
            </a:pPr>
            <a:r>
              <a:rPr lang="en-US" sz="2600" b="1" dirty="0"/>
              <a:t>Statutory:  Exemption 4 of the FOIA, </a:t>
            </a:r>
            <a:r>
              <a:rPr lang="en-US" sz="2600" dirty="0"/>
              <a:t>5 U.S.C. § 552(b)(4),</a:t>
            </a:r>
            <a:r>
              <a:rPr lang="en-US" sz="2600" b="1" dirty="0"/>
              <a:t> </a:t>
            </a:r>
            <a:r>
              <a:rPr lang="en-US" sz="2600" dirty="0"/>
              <a:t>protects two categories of information: </a:t>
            </a:r>
          </a:p>
          <a:p>
            <a:pPr marL="514350" indent="-514350">
              <a:buAutoNum type="arabicParenR"/>
            </a:pPr>
            <a:r>
              <a:rPr lang="en-US" sz="2600" dirty="0"/>
              <a:t>trade secrets; and </a:t>
            </a:r>
          </a:p>
          <a:p>
            <a:pPr marL="514350" indent="-514350">
              <a:buAutoNum type="arabicParenR"/>
            </a:pPr>
            <a:r>
              <a:rPr lang="en-US" sz="2600" dirty="0"/>
              <a:t>commercial or financial information obtained from a person [that is] privileged or confidential.</a:t>
            </a:r>
          </a:p>
        </p:txBody>
      </p:sp>
      <p:sp>
        <p:nvSpPr>
          <p:cNvPr id="4" name="Content Placeholder 2">
            <a:extLst>
              <a:ext uri="{FF2B5EF4-FFF2-40B4-BE49-F238E27FC236}">
                <a16:creationId xmlns:a16="http://schemas.microsoft.com/office/drawing/2014/main" id="{34CA5479-865B-4BC8-BD23-348A42067751}"/>
              </a:ext>
            </a:extLst>
          </p:cNvPr>
          <p:cNvSpPr txBox="1">
            <a:spLocks/>
          </p:cNvSpPr>
          <p:nvPr/>
        </p:nvSpPr>
        <p:spPr>
          <a:xfrm>
            <a:off x="457200" y="3276601"/>
            <a:ext cx="8229600" cy="328899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rPr>
              <a:t>Regulatory:  40 C.F.R. 2.201(c)</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altLang="en-US" sz="3600" b="0" i="0" u="none" strike="noStrike" kern="1200" cap="none" spc="0" normalizeH="0" baseline="0" noProof="0" dirty="0">
                <a:ln>
                  <a:noFill/>
                </a:ln>
                <a:solidFill>
                  <a:prstClr val="black"/>
                </a:solidFill>
                <a:effectLst/>
                <a:uLnTx/>
                <a:uFillTx/>
                <a:latin typeface="Calibri"/>
                <a:ea typeface="+mn-ea"/>
                <a:cs typeface="+mn-cs"/>
              </a:rPr>
              <a:t>any information that pertains to the interests of a business, </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altLang="en-US" sz="3600" b="0" i="0" u="none" strike="noStrike" kern="1200" cap="none" spc="0" normalizeH="0" baseline="0" noProof="0" dirty="0">
                <a:ln>
                  <a:noFill/>
                </a:ln>
                <a:solidFill>
                  <a:prstClr val="black"/>
                </a:solidFill>
                <a:effectLst/>
                <a:uLnTx/>
                <a:uFillTx/>
                <a:latin typeface="Calibri"/>
                <a:ea typeface="+mn-ea"/>
                <a:cs typeface="+mn-cs"/>
              </a:rPr>
              <a:t>developed or acquired by that business </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altLang="en-US" sz="3600" b="0" i="0" u="none" strike="noStrike" kern="1200" cap="none" spc="0" normalizeH="0" baseline="0" noProof="0" dirty="0">
                <a:ln>
                  <a:noFill/>
                </a:ln>
                <a:solidFill>
                  <a:prstClr val="black"/>
                </a:solidFill>
                <a:effectLst/>
                <a:uLnTx/>
                <a:uFillTx/>
                <a:latin typeface="Calibri"/>
                <a:ea typeface="+mn-ea"/>
                <a:cs typeface="+mn-cs"/>
              </a:rPr>
              <a:t>received from any person, firm, partnership, association or other public or private organization, or legal entity (including a foreign, State or local government) </a:t>
            </a:r>
          </a:p>
          <a:p>
            <a:pPr marL="342900" marR="0" lvl="0" indent="-342900" algn="l" defTabSz="914400" rtl="0" eaLnBrk="1" fontAlgn="auto" latinLnBrk="0" hangingPunct="1">
              <a:lnSpc>
                <a:spcPct val="120000"/>
              </a:lnSpc>
              <a:spcBef>
                <a:spcPct val="20000"/>
              </a:spcBef>
              <a:spcAft>
                <a:spcPts val="0"/>
              </a:spcAft>
              <a:buClrTx/>
              <a:buSzTx/>
              <a:buFont typeface="Arial" pitchFamily="34" charset="0"/>
              <a:buChar char="•"/>
              <a:tabLst/>
              <a:defRPr/>
            </a:pPr>
            <a:r>
              <a:rPr kumimoji="0" lang="en-US" altLang="en-US" sz="3600" b="0" i="0" u="none" strike="noStrike" kern="1200" cap="none" spc="0" normalizeH="0" baseline="0" noProof="0" dirty="0">
                <a:ln>
                  <a:noFill/>
                </a:ln>
                <a:solidFill>
                  <a:prstClr val="black"/>
                </a:solidFill>
                <a:effectLst/>
                <a:uLnTx/>
                <a:uFillTx/>
                <a:latin typeface="Calibri"/>
                <a:ea typeface="+mn-ea"/>
                <a:cs typeface="+mn-cs"/>
              </a:rPr>
              <a:t>which contains </a:t>
            </a:r>
            <a:r>
              <a:rPr kumimoji="0" lang="en-US" altLang="en-US" sz="3600" b="1" i="0" u="sng" strike="noStrike" kern="1200" cap="none" spc="0" normalizeH="0" baseline="0" noProof="0" dirty="0">
                <a:ln>
                  <a:noFill/>
                </a:ln>
                <a:solidFill>
                  <a:prstClr val="black"/>
                </a:solidFill>
                <a:effectLst/>
                <a:uLnTx/>
                <a:uFillTx/>
                <a:latin typeface="Calibri"/>
                <a:ea typeface="+mn-ea"/>
                <a:cs typeface="+mn-cs"/>
              </a:rPr>
              <a:t>trade secrets or commercial or financial information that is privileged or confidential </a:t>
            </a:r>
          </a:p>
        </p:txBody>
      </p:sp>
    </p:spTree>
    <p:extLst>
      <p:ext uri="{BB962C8B-B14F-4D97-AF65-F5344CB8AC3E}">
        <p14:creationId xmlns:p14="http://schemas.microsoft.com/office/powerpoint/2010/main" val="33494018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84379-C710-4F80-9E74-489EFB51FA10}"/>
              </a:ext>
            </a:extLst>
          </p:cNvPr>
          <p:cNvSpPr>
            <a:spLocks noGrp="1"/>
          </p:cNvSpPr>
          <p:nvPr>
            <p:ph type="title"/>
          </p:nvPr>
        </p:nvSpPr>
        <p:spPr>
          <a:xfrm>
            <a:off x="228600" y="914400"/>
            <a:ext cx="8229600" cy="1017373"/>
          </a:xfrm>
        </p:spPr>
        <p:txBody>
          <a:bodyPr>
            <a:normAutofit/>
          </a:bodyPr>
          <a:lstStyle/>
          <a:p>
            <a:r>
              <a:rPr lang="en-US" b="1"/>
              <a:t>What is potential CBI </a:t>
            </a:r>
            <a:r>
              <a:rPr lang="en-US" b="1" u="sng"/>
              <a:t>generally:</a:t>
            </a:r>
            <a:endParaRPr lang="en-US" b="1"/>
          </a:p>
        </p:txBody>
      </p:sp>
      <p:sp>
        <p:nvSpPr>
          <p:cNvPr id="3" name="Content Placeholder 2">
            <a:extLst>
              <a:ext uri="{FF2B5EF4-FFF2-40B4-BE49-F238E27FC236}">
                <a16:creationId xmlns:a16="http://schemas.microsoft.com/office/drawing/2014/main" id="{11D24EA8-1128-40A0-B1BF-72341865CD76}"/>
              </a:ext>
            </a:extLst>
          </p:cNvPr>
          <p:cNvSpPr>
            <a:spLocks noGrp="1"/>
          </p:cNvSpPr>
          <p:nvPr>
            <p:ph idx="1"/>
          </p:nvPr>
        </p:nvSpPr>
        <p:spPr>
          <a:xfrm>
            <a:off x="457200" y="1779372"/>
            <a:ext cx="8229600" cy="5383427"/>
          </a:xfrm>
        </p:spPr>
        <p:txBody>
          <a:bodyPr vert="horz" lIns="91440" tIns="45720" rIns="91440" bIns="45720" rtlCol="0" anchor="t">
            <a:normAutofit/>
          </a:bodyPr>
          <a:lstStyle/>
          <a:p>
            <a:r>
              <a:rPr lang="en-US" sz="2300" dirty="0"/>
              <a:t>Sales or marketing strategies</a:t>
            </a:r>
          </a:p>
          <a:p>
            <a:r>
              <a:rPr lang="en-US" sz="2300" dirty="0"/>
              <a:t>Formulas, processes, or devices</a:t>
            </a:r>
            <a:endParaRPr lang="en-US" sz="2300" dirty="0">
              <a:cs typeface="Calibri"/>
            </a:endParaRPr>
          </a:p>
          <a:p>
            <a:r>
              <a:rPr lang="en-US" sz="2300" dirty="0"/>
              <a:t>Manufacturing or quality control processes</a:t>
            </a:r>
            <a:endParaRPr lang="en-US" sz="2300" dirty="0">
              <a:cs typeface="Calibri"/>
            </a:endParaRPr>
          </a:p>
          <a:p>
            <a:r>
              <a:rPr lang="en-US" sz="2300" dirty="0"/>
              <a:t>Description of technology used at a facility</a:t>
            </a:r>
            <a:endParaRPr lang="en-US" sz="2300" dirty="0">
              <a:cs typeface="Calibri"/>
            </a:endParaRPr>
          </a:p>
          <a:p>
            <a:r>
              <a:rPr lang="en-US" sz="2300" dirty="0"/>
              <a:t>Industrial process descriptions, plans, drawings or other schematics</a:t>
            </a:r>
            <a:endParaRPr lang="en-US" sz="2300" dirty="0">
              <a:cs typeface="Calibri"/>
            </a:endParaRPr>
          </a:p>
          <a:p>
            <a:r>
              <a:rPr lang="en-US" sz="2300" dirty="0"/>
              <a:t>Production volumes of chemicals</a:t>
            </a:r>
            <a:endParaRPr lang="en-US" sz="2300" dirty="0">
              <a:cs typeface="Calibri"/>
            </a:endParaRPr>
          </a:p>
          <a:p>
            <a:r>
              <a:rPr lang="en-US" sz="2300" dirty="0"/>
              <a:t>Importing or processing information</a:t>
            </a:r>
            <a:endParaRPr lang="en-US" sz="2300" dirty="0">
              <a:cs typeface="Calibri"/>
            </a:endParaRPr>
          </a:p>
          <a:p>
            <a:r>
              <a:rPr lang="en-US" sz="2300" dirty="0"/>
              <a:t>Financial data</a:t>
            </a:r>
            <a:endParaRPr lang="en-US" sz="2300" dirty="0">
              <a:cs typeface="Calibri"/>
            </a:endParaRPr>
          </a:p>
          <a:p>
            <a:r>
              <a:rPr lang="en-US" sz="2300" dirty="0"/>
              <a:t>Contractor information or other third-party information</a:t>
            </a:r>
            <a:endParaRPr lang="en-US" sz="2300" dirty="0">
              <a:cs typeface="Calibri"/>
            </a:endParaRPr>
          </a:p>
          <a:p>
            <a:r>
              <a:rPr lang="en-US" sz="2300" dirty="0"/>
              <a:t>Customer and supplier lists</a:t>
            </a:r>
            <a:endParaRPr lang="en-US" sz="2300" dirty="0">
              <a:cs typeface="Calibri"/>
            </a:endParaRPr>
          </a:p>
          <a:p>
            <a:r>
              <a:rPr lang="en-US" sz="2300" dirty="0"/>
              <a:t>Profit and loss data</a:t>
            </a:r>
            <a:endParaRPr lang="en-US" sz="2300" dirty="0">
              <a:cs typeface="Calibri"/>
            </a:endParaRPr>
          </a:p>
          <a:p>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749017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217"/>
        <p:cNvGrpSpPr/>
        <p:nvPr/>
      </p:nvGrpSpPr>
      <p:grpSpPr>
        <a:xfrm>
          <a:off x="0" y="0"/>
          <a:ext cx="0" cy="0"/>
          <a:chOff x="0" y="0"/>
          <a:chExt cx="0" cy="0"/>
        </a:xfrm>
      </p:grpSpPr>
      <p:sp>
        <p:nvSpPr>
          <p:cNvPr id="218" name="Shape 218"/>
          <p:cNvSpPr txBox="1">
            <a:spLocks noGrp="1"/>
          </p:cNvSpPr>
          <p:nvPr>
            <p:ph type="title"/>
          </p:nvPr>
        </p:nvSpPr>
        <p:spPr>
          <a:xfrm>
            <a:off x="685800" y="136525"/>
            <a:ext cx="7772400" cy="1158875"/>
          </a:xfrm>
          <a:prstGeom prst="rect">
            <a:avLst/>
          </a:prstGeom>
          <a:noFill/>
          <a:ln>
            <a:noFill/>
          </a:ln>
        </p:spPr>
        <p:txBody>
          <a:bodyPr lIns="0" tIns="45700" rIns="0" bIns="0" anchor="b" anchorCtr="0">
            <a:noAutofit/>
          </a:bodyPr>
          <a:lstStyle/>
          <a:p>
            <a:pPr marL="0" marR="0" lvl="0" indent="0" algn="l" rtl="0">
              <a:spcBef>
                <a:spcPts val="0"/>
              </a:spcBef>
              <a:spcAft>
                <a:spcPts val="0"/>
              </a:spcAft>
              <a:buSzPct val="25000"/>
              <a:buNone/>
            </a:pPr>
            <a:r>
              <a:rPr lang="en-US" sz="3600" b="1" i="0" u="none" strike="noStrike" cap="none" dirty="0">
                <a:solidFill>
                  <a:schemeClr val="tx1"/>
                </a:solidFill>
                <a:latin typeface="Calibri"/>
                <a:ea typeface="Calibri"/>
                <a:cs typeface="Calibri"/>
                <a:sym typeface="Calibri"/>
              </a:rPr>
              <a:t>U. S. EPA and State </a:t>
            </a:r>
            <a:r>
              <a:rPr lang="en-US" sz="3600" b="1" dirty="0">
                <a:solidFill>
                  <a:schemeClr val="tx1"/>
                </a:solidFill>
              </a:rPr>
              <a:t>Criminal </a:t>
            </a:r>
            <a:r>
              <a:rPr lang="en-US" sz="3600" b="1" i="0" u="none" strike="noStrike" cap="none" dirty="0">
                <a:solidFill>
                  <a:schemeClr val="tx1"/>
                </a:solidFill>
                <a:latin typeface="Calibri"/>
                <a:ea typeface="Calibri"/>
                <a:cs typeface="Calibri"/>
                <a:sym typeface="Calibri"/>
              </a:rPr>
              <a:t>Enforcement</a:t>
            </a:r>
          </a:p>
        </p:txBody>
      </p:sp>
      <p:sp>
        <p:nvSpPr>
          <p:cNvPr id="219" name="Shape 219"/>
          <p:cNvSpPr txBox="1">
            <a:spLocks noGrp="1"/>
          </p:cNvSpPr>
          <p:nvPr>
            <p:ph type="body" idx="1"/>
          </p:nvPr>
        </p:nvSpPr>
        <p:spPr>
          <a:xfrm>
            <a:off x="2895600" y="2133600"/>
            <a:ext cx="5562599" cy="3886199"/>
          </a:xfrm>
          <a:prstGeom prst="rect">
            <a:avLst/>
          </a:prstGeom>
          <a:noFill/>
          <a:ln>
            <a:noFill/>
          </a:ln>
        </p:spPr>
        <p:txBody>
          <a:bodyPr lIns="91425" tIns="45700" rIns="91425" bIns="45700" anchor="t" anchorCtr="0">
            <a:noAutofit/>
          </a:bodyPr>
          <a:lstStyle/>
          <a:p>
            <a:pPr marL="0" indent="0">
              <a:spcBef>
                <a:spcPts val="0"/>
              </a:spcBef>
              <a:buClr>
                <a:schemeClr val="bg1"/>
              </a:buClr>
              <a:buNone/>
            </a:pPr>
            <a:r>
              <a:rPr lang="en-US" sz="2800" b="1" i="0" u="none" strike="noStrike" cap="none" dirty="0">
                <a:solidFill>
                  <a:schemeClr val="tx1"/>
                </a:solidFill>
                <a:latin typeface="Arial"/>
                <a:ea typeface="Arial"/>
                <a:cs typeface="Arial"/>
                <a:sym typeface="Arial"/>
              </a:rPr>
              <a:t>Compliance Activities</a:t>
            </a:r>
          </a:p>
          <a:p>
            <a:pPr marL="0" marR="0" lvl="0" indent="0" algn="l" rtl="0">
              <a:spcBef>
                <a:spcPts val="560"/>
              </a:spcBef>
              <a:spcAft>
                <a:spcPts val="0"/>
              </a:spcAft>
              <a:buClr>
                <a:schemeClr val="bg1"/>
              </a:buClr>
              <a:buSzPct val="95000"/>
              <a:buNone/>
            </a:pPr>
            <a:endParaRPr lang="en-US" sz="2800" b="1" i="0" u="none" strike="noStrike" cap="none" dirty="0">
              <a:solidFill>
                <a:schemeClr val="tx1"/>
              </a:solidFill>
              <a:latin typeface="Arial"/>
              <a:ea typeface="Arial"/>
              <a:cs typeface="Arial"/>
              <a:sym typeface="Arial"/>
            </a:endParaRPr>
          </a:p>
          <a:p>
            <a:pPr marL="0" marR="0" lvl="0" indent="0" algn="l" rtl="0">
              <a:spcBef>
                <a:spcPts val="560"/>
              </a:spcBef>
              <a:spcAft>
                <a:spcPts val="0"/>
              </a:spcAft>
              <a:buClr>
                <a:schemeClr val="bg1"/>
              </a:buClr>
              <a:buSzPct val="95000"/>
              <a:buNone/>
            </a:pPr>
            <a:r>
              <a:rPr lang="en-US" sz="2800" b="1" i="0" u="none" strike="noStrike" cap="none" dirty="0">
                <a:solidFill>
                  <a:schemeClr val="tx1"/>
                </a:solidFill>
                <a:latin typeface="Arial"/>
                <a:ea typeface="Arial"/>
                <a:cs typeface="Arial"/>
                <a:sym typeface="Arial"/>
              </a:rPr>
              <a:t>Administrative Enforcement</a:t>
            </a:r>
          </a:p>
          <a:p>
            <a:pPr marL="273050" marR="0" lvl="0" indent="-273050" algn="l" rtl="0">
              <a:spcBef>
                <a:spcPts val="560"/>
              </a:spcBef>
              <a:spcAft>
                <a:spcPts val="0"/>
              </a:spcAft>
              <a:buClr>
                <a:schemeClr val="bg1"/>
              </a:buClr>
              <a:buSzPct val="95000"/>
              <a:buFont typeface="Noto Sans Symbols"/>
              <a:buChar char="●"/>
            </a:pPr>
            <a:endParaRPr lang="en-US" sz="2800" b="1" i="0" u="none" strike="noStrike" cap="none" dirty="0">
              <a:solidFill>
                <a:schemeClr val="tx1"/>
              </a:solidFill>
              <a:latin typeface="Arial"/>
              <a:ea typeface="Arial"/>
              <a:cs typeface="Arial"/>
              <a:sym typeface="Arial"/>
            </a:endParaRPr>
          </a:p>
          <a:p>
            <a:pPr marL="0" marR="0" lvl="0" indent="0" algn="l" rtl="0">
              <a:spcBef>
                <a:spcPts val="560"/>
              </a:spcBef>
              <a:spcAft>
                <a:spcPts val="0"/>
              </a:spcAft>
              <a:buClr>
                <a:schemeClr val="bg1"/>
              </a:buClr>
              <a:buSzPct val="95000"/>
              <a:buNone/>
            </a:pPr>
            <a:r>
              <a:rPr lang="en-US" sz="2800" b="1" i="0" u="none" strike="noStrike" cap="none" dirty="0">
                <a:solidFill>
                  <a:schemeClr val="tx1"/>
                </a:solidFill>
                <a:latin typeface="Arial"/>
                <a:ea typeface="Arial"/>
                <a:cs typeface="Arial"/>
                <a:sym typeface="Arial"/>
              </a:rPr>
              <a:t>Civil Enforcement</a:t>
            </a:r>
          </a:p>
          <a:p>
            <a:pPr marL="273050" marR="0" lvl="0" indent="-273050" algn="l" rtl="0">
              <a:spcBef>
                <a:spcPts val="560"/>
              </a:spcBef>
              <a:spcAft>
                <a:spcPts val="0"/>
              </a:spcAft>
              <a:buClr>
                <a:schemeClr val="bg1"/>
              </a:buClr>
              <a:buSzPct val="95000"/>
              <a:buFont typeface="Noto Sans Symbols"/>
              <a:buChar char="●"/>
            </a:pPr>
            <a:endParaRPr lang="en-US" sz="2800" b="1" i="0" u="none" strike="noStrike" cap="none" dirty="0">
              <a:solidFill>
                <a:schemeClr val="tx1"/>
              </a:solidFill>
              <a:latin typeface="Arial"/>
              <a:ea typeface="Arial"/>
              <a:cs typeface="Arial"/>
              <a:sym typeface="Arial"/>
            </a:endParaRPr>
          </a:p>
          <a:p>
            <a:pPr marL="0" marR="0" lvl="0" indent="0" algn="l" rtl="0">
              <a:spcBef>
                <a:spcPts val="560"/>
              </a:spcBef>
              <a:spcAft>
                <a:spcPts val="0"/>
              </a:spcAft>
              <a:buClr>
                <a:schemeClr val="bg1"/>
              </a:buClr>
              <a:buSzPct val="95000"/>
              <a:buNone/>
            </a:pPr>
            <a:r>
              <a:rPr lang="en-US" sz="2800" b="1" i="0" u="none" strike="noStrike" cap="none" dirty="0">
                <a:solidFill>
                  <a:schemeClr val="tx1"/>
                </a:solidFill>
                <a:latin typeface="Arial"/>
                <a:ea typeface="Arial"/>
                <a:cs typeface="Arial"/>
                <a:sym typeface="Arial"/>
              </a:rPr>
              <a:t>Criminal Enforcement</a:t>
            </a:r>
          </a:p>
        </p:txBody>
      </p:sp>
      <p:pic>
        <p:nvPicPr>
          <p:cNvPr id="221" name="Shape 221" descr="epa color logo 1"/>
          <p:cNvPicPr preferRelativeResize="0">
            <a:picLocks noGrp="1"/>
          </p:cNvPicPr>
          <p:nvPr>
            <p:ph type="body" idx="2"/>
          </p:nvPr>
        </p:nvPicPr>
        <p:blipFill rotWithShape="1">
          <a:blip r:embed="rId3">
            <a:alphaModFix/>
          </a:blip>
          <a:srcRect/>
          <a:stretch/>
        </p:blipFill>
        <p:spPr>
          <a:xfrm>
            <a:off x="533400" y="1828800"/>
            <a:ext cx="2286000" cy="2286000"/>
          </a:xfrm>
          <a:prstGeom prst="rect">
            <a:avLst/>
          </a:prstGeom>
          <a:noFill/>
          <a:ln>
            <a:noFill/>
          </a:ln>
        </p:spPr>
      </p:pic>
      <p:sp>
        <p:nvSpPr>
          <p:cNvPr id="2" name="Slide Number Placeholder 1">
            <a:extLst>
              <a:ext uri="{FF2B5EF4-FFF2-40B4-BE49-F238E27FC236}">
                <a16:creationId xmlns:a16="http://schemas.microsoft.com/office/drawing/2014/main" id="{4F3AF744-8D6C-432A-90F8-2B2DCF022F3A}"/>
              </a:ext>
            </a:extLst>
          </p:cNvPr>
          <p:cNvSpPr>
            <a:spLocks noGrp="1"/>
          </p:cNvSpPr>
          <p:nvPr>
            <p:ph type="sldNum" idx="12"/>
          </p:nvPr>
        </p:nvSpPr>
        <p:spPr/>
        <p:txBody>
          <a:bodyPr/>
          <a:lstStyle/>
          <a:p>
            <a:pPr marL="0" marR="0" lvl="0" indent="0" algn="r" rtl="0">
              <a:spcBef>
                <a:spcPts val="0"/>
              </a:spcBef>
              <a:spcAft>
                <a:spcPts val="0"/>
              </a:spcAft>
              <a:buSzPct val="25000"/>
              <a:buNone/>
            </a:pPr>
            <a:fld id="{00000000-1234-1234-1234-123412341234}" type="slidenum">
              <a:rPr lang="en-US" smtClean="0">
                <a:latin typeface="Arial"/>
                <a:ea typeface="Arial"/>
                <a:cs typeface="Arial"/>
                <a:sym typeface="Arial"/>
              </a:rPr>
              <a:pPr marL="0" marR="0" lvl="0" indent="0" algn="r" rtl="0">
                <a:spcBef>
                  <a:spcPts val="0"/>
                </a:spcBef>
                <a:spcAft>
                  <a:spcPts val="0"/>
                </a:spcAft>
                <a:buSzPct val="25000"/>
                <a:buNone/>
              </a:pPr>
              <a:t>9</a:t>
            </a:fld>
            <a:endParaRPr lang="en-US" dirty="0">
              <a:latin typeface="Arial"/>
              <a:ea typeface="Arial"/>
              <a:cs typeface="Arial"/>
              <a:sym typeface="Arial"/>
            </a:endParaRPr>
          </a:p>
        </p:txBody>
      </p:sp>
      <p:pic>
        <p:nvPicPr>
          <p:cNvPr id="220" name="Shape 220"/>
          <p:cNvPicPr preferRelativeResize="0"/>
          <p:nvPr/>
        </p:nvPicPr>
        <p:blipFill rotWithShape="1">
          <a:blip r:embed="rId4">
            <a:alphaModFix/>
          </a:blip>
          <a:srcRect/>
          <a:stretch/>
        </p:blipFill>
        <p:spPr>
          <a:xfrm>
            <a:off x="762000" y="4343400"/>
            <a:ext cx="1514474" cy="1981199"/>
          </a:xfrm>
          <a:prstGeom prst="rect">
            <a:avLst/>
          </a:prstGeom>
          <a:noFill/>
          <a:ln>
            <a:noFill/>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FA418-6706-43BB-98CE-89704277D13F}"/>
              </a:ext>
            </a:extLst>
          </p:cNvPr>
          <p:cNvSpPr>
            <a:spLocks noGrp="1"/>
          </p:cNvSpPr>
          <p:nvPr>
            <p:ph type="title"/>
          </p:nvPr>
        </p:nvSpPr>
        <p:spPr>
          <a:xfrm>
            <a:off x="457200" y="1371600"/>
            <a:ext cx="8229600" cy="687859"/>
          </a:xfrm>
        </p:spPr>
        <p:txBody>
          <a:bodyPr>
            <a:noAutofit/>
          </a:bodyPr>
          <a:lstStyle/>
          <a:p>
            <a:r>
              <a:rPr lang="en-US" sz="4400" b="1" dirty="0"/>
              <a:t>What is not CBI (generally) </a:t>
            </a:r>
          </a:p>
        </p:txBody>
      </p:sp>
      <p:sp>
        <p:nvSpPr>
          <p:cNvPr id="3" name="Content Placeholder 2">
            <a:extLst>
              <a:ext uri="{FF2B5EF4-FFF2-40B4-BE49-F238E27FC236}">
                <a16:creationId xmlns:a16="http://schemas.microsoft.com/office/drawing/2014/main" id="{F9DFA77F-7255-44C7-9516-725DC9A0D1F7}"/>
              </a:ext>
            </a:extLst>
          </p:cNvPr>
          <p:cNvSpPr>
            <a:spLocks noGrp="1"/>
          </p:cNvSpPr>
          <p:nvPr>
            <p:ph idx="1"/>
          </p:nvPr>
        </p:nvSpPr>
        <p:spPr>
          <a:xfrm>
            <a:off x="457200" y="2514600"/>
            <a:ext cx="8229600" cy="2971800"/>
          </a:xfrm>
        </p:spPr>
        <p:txBody>
          <a:bodyPr vert="horz" lIns="91440" tIns="45720" rIns="91440" bIns="45720" rtlCol="0" anchor="t">
            <a:normAutofit/>
          </a:bodyPr>
          <a:lstStyle/>
          <a:p>
            <a:r>
              <a:rPr lang="en-US" sz="2800">
                <a:cs typeface="Arial"/>
              </a:rPr>
              <a:t>Information that is available to the public</a:t>
            </a:r>
          </a:p>
          <a:p>
            <a:r>
              <a:rPr lang="en-US" sz="2800">
                <a:cs typeface="Arial"/>
              </a:rPr>
              <a:t>Information submitted to EPA without a CBI claim </a:t>
            </a:r>
            <a:endParaRPr lang="en-US" sz="2800">
              <a:cs typeface="Arial" panose="020B0604020202020204" pitchFamily="34" charset="0"/>
            </a:endParaRPr>
          </a:p>
          <a:p>
            <a:r>
              <a:rPr lang="en-US" sz="2800">
                <a:cs typeface="Arial"/>
              </a:rPr>
              <a:t>Information determined to be not entitled to confidential treatment</a:t>
            </a:r>
          </a:p>
        </p:txBody>
      </p:sp>
    </p:spTree>
    <p:extLst>
      <p:ext uri="{BB962C8B-B14F-4D97-AF65-F5344CB8AC3E}">
        <p14:creationId xmlns:p14="http://schemas.microsoft.com/office/powerpoint/2010/main" val="963942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70DC6-D022-49FE-8E58-768154815669}"/>
              </a:ext>
            </a:extLst>
          </p:cNvPr>
          <p:cNvSpPr>
            <a:spLocks noGrp="1"/>
          </p:cNvSpPr>
          <p:nvPr>
            <p:ph type="title"/>
          </p:nvPr>
        </p:nvSpPr>
        <p:spPr>
          <a:xfrm>
            <a:off x="457200" y="457201"/>
            <a:ext cx="8229600" cy="761999"/>
          </a:xfrm>
        </p:spPr>
        <p:txBody>
          <a:bodyPr>
            <a:normAutofit/>
          </a:bodyPr>
          <a:lstStyle/>
          <a:p>
            <a:r>
              <a:rPr lang="en-US" sz="3600" dirty="0"/>
              <a:t>What Is Not CBI (by statute) </a:t>
            </a:r>
          </a:p>
        </p:txBody>
      </p:sp>
      <p:sp>
        <p:nvSpPr>
          <p:cNvPr id="3" name="Content Placeholder 2">
            <a:extLst>
              <a:ext uri="{FF2B5EF4-FFF2-40B4-BE49-F238E27FC236}">
                <a16:creationId xmlns:a16="http://schemas.microsoft.com/office/drawing/2014/main" id="{4C18098E-9FA6-48CB-A674-9D87694B7052}"/>
              </a:ext>
            </a:extLst>
          </p:cNvPr>
          <p:cNvSpPr>
            <a:spLocks noGrp="1"/>
          </p:cNvSpPr>
          <p:nvPr>
            <p:ph idx="1"/>
          </p:nvPr>
        </p:nvSpPr>
        <p:spPr>
          <a:xfrm>
            <a:off x="471616" y="1295401"/>
            <a:ext cx="8367584" cy="5715000"/>
          </a:xfrm>
        </p:spPr>
        <p:txBody>
          <a:bodyPr>
            <a:normAutofit fontScale="77500" lnSpcReduction="20000"/>
          </a:bodyPr>
          <a:lstStyle/>
          <a:p>
            <a:pPr marL="0" indent="0" fontAlgn="base">
              <a:buNone/>
            </a:pPr>
            <a:r>
              <a:rPr lang="en-US" sz="3300" dirty="0"/>
              <a:t>The following is public information under the statutes listed below:  </a:t>
            </a:r>
          </a:p>
          <a:p>
            <a:pPr fontAlgn="base"/>
            <a:r>
              <a:rPr lang="en-US" sz="3400" b="1" dirty="0"/>
              <a:t>Clean Air Act </a:t>
            </a:r>
            <a:r>
              <a:rPr lang="en-US" sz="3400" dirty="0"/>
              <a:t>(CAA): emissions data </a:t>
            </a:r>
          </a:p>
          <a:p>
            <a:pPr fontAlgn="base"/>
            <a:endParaRPr lang="en-US" sz="700" dirty="0"/>
          </a:p>
          <a:p>
            <a:pPr fontAlgn="base"/>
            <a:r>
              <a:rPr lang="en-US" sz="3100" b="1" dirty="0"/>
              <a:t>Comprehensive Environmental Response, Compensation, and Liability Act  </a:t>
            </a:r>
            <a:r>
              <a:rPr lang="en-US" sz="3100" dirty="0"/>
              <a:t>(CERCLA): physical properties of hazardous substances, and geologic, hydrogeologic, and groundwater monitoring data </a:t>
            </a:r>
          </a:p>
          <a:p>
            <a:pPr fontAlgn="base"/>
            <a:endParaRPr lang="en-US" sz="800" dirty="0"/>
          </a:p>
          <a:p>
            <a:pPr fontAlgn="base"/>
            <a:r>
              <a:rPr lang="en-US" sz="3100" b="1" dirty="0"/>
              <a:t>Clean Water Act </a:t>
            </a:r>
            <a:r>
              <a:rPr lang="en-US" sz="3100" dirty="0"/>
              <a:t>(CWA): effluent data </a:t>
            </a:r>
          </a:p>
          <a:p>
            <a:pPr fontAlgn="base"/>
            <a:endParaRPr lang="en-US" sz="700" dirty="0"/>
          </a:p>
          <a:p>
            <a:pPr fontAlgn="base"/>
            <a:r>
              <a:rPr lang="en-US" sz="3100" b="1" dirty="0"/>
              <a:t>Resource Conservation and Recovery Act </a:t>
            </a:r>
            <a:r>
              <a:rPr lang="en-US" sz="3100" dirty="0"/>
              <a:t>(RCRA): material safety data sheets and manifest data </a:t>
            </a:r>
          </a:p>
          <a:p>
            <a:pPr fontAlgn="base"/>
            <a:endParaRPr lang="en-US" sz="700" dirty="0"/>
          </a:p>
          <a:p>
            <a:pPr fontAlgn="base"/>
            <a:r>
              <a:rPr lang="en-US" sz="3100" b="1" dirty="0"/>
              <a:t>Federal Insecticide Fungicide and Rodenticide Act </a:t>
            </a:r>
            <a:r>
              <a:rPr lang="en-US" sz="3100" dirty="0"/>
              <a:t>(FIFRA): names of pesticides, active ingredients, information concerning the effects of the pesticide, and data on safety to fish and wildlife, humans and other mammals </a:t>
            </a:r>
          </a:p>
          <a:p>
            <a:pPr fontAlgn="base"/>
            <a:endParaRPr lang="en-US" sz="700" dirty="0"/>
          </a:p>
          <a:p>
            <a:pPr fontAlgn="base"/>
            <a:r>
              <a:rPr lang="en-US" sz="3100" b="1" dirty="0"/>
              <a:t>Toxic Substances Control Act </a:t>
            </a:r>
            <a:r>
              <a:rPr lang="en-US" sz="3100" dirty="0"/>
              <a:t>(TSCA): health and safety data </a:t>
            </a:r>
          </a:p>
          <a:p>
            <a:endParaRPr lang="en-US" dirty="0"/>
          </a:p>
        </p:txBody>
      </p:sp>
    </p:spTree>
    <p:extLst>
      <p:ext uri="{BB962C8B-B14F-4D97-AF65-F5344CB8AC3E}">
        <p14:creationId xmlns:p14="http://schemas.microsoft.com/office/powerpoint/2010/main" val="41232962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19EC2-9787-4104-82B5-CCF7C33CF769}"/>
              </a:ext>
            </a:extLst>
          </p:cNvPr>
          <p:cNvSpPr>
            <a:spLocks noGrp="1"/>
          </p:cNvSpPr>
          <p:nvPr>
            <p:ph type="title"/>
          </p:nvPr>
        </p:nvSpPr>
        <p:spPr>
          <a:xfrm>
            <a:off x="457200" y="303751"/>
            <a:ext cx="8229600" cy="690689"/>
          </a:xfrm>
        </p:spPr>
        <p:txBody>
          <a:bodyPr>
            <a:normAutofit/>
          </a:bodyPr>
          <a:lstStyle/>
          <a:p>
            <a:r>
              <a:rPr lang="en-US" b="1" dirty="0"/>
              <a:t>Knowledge Check</a:t>
            </a:r>
          </a:p>
        </p:txBody>
      </p:sp>
      <p:sp>
        <p:nvSpPr>
          <p:cNvPr id="3" name="Content Placeholder 2">
            <a:extLst>
              <a:ext uri="{FF2B5EF4-FFF2-40B4-BE49-F238E27FC236}">
                <a16:creationId xmlns:a16="http://schemas.microsoft.com/office/drawing/2014/main" id="{0787E074-1471-4D3E-82DC-B90CD5787501}"/>
              </a:ext>
            </a:extLst>
          </p:cNvPr>
          <p:cNvSpPr>
            <a:spLocks noGrp="1"/>
          </p:cNvSpPr>
          <p:nvPr>
            <p:ph idx="1"/>
          </p:nvPr>
        </p:nvSpPr>
        <p:spPr>
          <a:xfrm>
            <a:off x="505487" y="994441"/>
            <a:ext cx="8229600" cy="605760"/>
          </a:xfrm>
        </p:spPr>
        <p:txBody>
          <a:bodyPr>
            <a:normAutofit/>
          </a:bodyPr>
          <a:lstStyle/>
          <a:p>
            <a:pPr marL="0" indent="0">
              <a:buNone/>
            </a:pPr>
            <a:r>
              <a:rPr lang="en-US" sz="2400" b="1" dirty="0"/>
              <a:t>What items may not be CBI?</a:t>
            </a:r>
          </a:p>
        </p:txBody>
      </p:sp>
      <p:sp>
        <p:nvSpPr>
          <p:cNvPr id="4" name="Content Placeholder 2">
            <a:extLst>
              <a:ext uri="{FF2B5EF4-FFF2-40B4-BE49-F238E27FC236}">
                <a16:creationId xmlns:a16="http://schemas.microsoft.com/office/drawing/2014/main" id="{DC8DBC8B-8FB6-48D9-8827-5549ED8FA897}"/>
              </a:ext>
            </a:extLst>
          </p:cNvPr>
          <p:cNvSpPr txBox="1">
            <a:spLocks/>
          </p:cNvSpPr>
          <p:nvPr/>
        </p:nvSpPr>
        <p:spPr>
          <a:xfrm>
            <a:off x="504701" y="3655621"/>
            <a:ext cx="8229600" cy="11430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a:ln>
                <a:noFill/>
              </a:ln>
              <a:solidFill>
                <a:prstClr val="black"/>
              </a:solidFill>
              <a:effectLst/>
              <a:uLnTx/>
              <a:uFillTx/>
              <a:latin typeface="Calibri"/>
              <a:ea typeface="+mn-ea"/>
              <a:cs typeface="+mn-cs"/>
            </a:endParaRPr>
          </a:p>
        </p:txBody>
      </p:sp>
      <p:sp>
        <p:nvSpPr>
          <p:cNvPr id="5" name="Content Placeholder 2">
            <a:extLst>
              <a:ext uri="{FF2B5EF4-FFF2-40B4-BE49-F238E27FC236}">
                <a16:creationId xmlns:a16="http://schemas.microsoft.com/office/drawing/2014/main" id="{4ED32D80-590B-4936-B297-77FB4757DB9C}"/>
              </a:ext>
            </a:extLst>
          </p:cNvPr>
          <p:cNvSpPr txBox="1">
            <a:spLocks/>
          </p:cNvSpPr>
          <p:nvPr/>
        </p:nvSpPr>
        <p:spPr>
          <a:xfrm>
            <a:off x="504701" y="1676401"/>
            <a:ext cx="8229600" cy="4724400"/>
          </a:xfrm>
          <a:prstGeom prst="rect">
            <a:avLst/>
          </a:prstGeom>
        </p:spPr>
        <p:txBody>
          <a:bodyPr vert="horz" lIns="91440" tIns="45720" rIns="91440" bIns="45720" numCol="2" rtlCol="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Facility equipment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Facility layout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Number of workers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Pictures of the facility taken from the street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Monitoring devices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Pictures of discharge pipes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Facility address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Chemicals used on site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Calibri"/>
              </a:rPr>
              <a:t>Mass quantity of raw materials and products</a:t>
            </a: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a:ea typeface="+mn-ea"/>
                <a:cs typeface="+mn-cs"/>
              </a:rPr>
              <a:t>Safety protocols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673681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C1F3-B062-4B8B-9894-47AD2E4EF75E}"/>
              </a:ext>
            </a:extLst>
          </p:cNvPr>
          <p:cNvSpPr>
            <a:spLocks noGrp="1"/>
          </p:cNvSpPr>
          <p:nvPr>
            <p:ph type="title"/>
          </p:nvPr>
        </p:nvSpPr>
        <p:spPr>
          <a:xfrm>
            <a:off x="381000" y="685800"/>
            <a:ext cx="8382000" cy="1295400"/>
          </a:xfrm>
        </p:spPr>
        <p:txBody>
          <a:bodyPr>
            <a:normAutofit/>
          </a:bodyPr>
          <a:lstStyle/>
          <a:p>
            <a:r>
              <a:rPr lang="en-US" b="1" dirty="0"/>
              <a:t>Procedures and Timing for </a:t>
            </a:r>
            <a:br>
              <a:rPr lang="en-US" b="1" dirty="0"/>
            </a:br>
            <a:r>
              <a:rPr lang="en-US" b="1" dirty="0"/>
              <a:t>Asserting a CBI Claim</a:t>
            </a:r>
          </a:p>
        </p:txBody>
      </p:sp>
      <p:sp>
        <p:nvSpPr>
          <p:cNvPr id="3" name="Content Placeholder 2">
            <a:extLst>
              <a:ext uri="{FF2B5EF4-FFF2-40B4-BE49-F238E27FC236}">
                <a16:creationId xmlns:a16="http://schemas.microsoft.com/office/drawing/2014/main" id="{66BD427F-77D0-4C51-9E0A-1F2BD8F6D880}"/>
              </a:ext>
            </a:extLst>
          </p:cNvPr>
          <p:cNvSpPr>
            <a:spLocks noGrp="1"/>
          </p:cNvSpPr>
          <p:nvPr>
            <p:ph idx="1"/>
          </p:nvPr>
        </p:nvSpPr>
        <p:spPr>
          <a:xfrm>
            <a:off x="533400" y="1981201"/>
            <a:ext cx="8229600" cy="3810000"/>
          </a:xfrm>
        </p:spPr>
        <p:txBody>
          <a:bodyPr vert="horz" lIns="91440" tIns="45720" rIns="91440" bIns="45720" rtlCol="0" anchor="t">
            <a:normAutofit lnSpcReduction="10000"/>
          </a:bodyPr>
          <a:lstStyle/>
          <a:p>
            <a:r>
              <a:rPr lang="en-US" sz="2400" b="1" dirty="0"/>
              <a:t>Procedure and Method Sections</a:t>
            </a:r>
          </a:p>
          <a:p>
            <a:pPr lvl="1"/>
            <a:r>
              <a:rPr lang="en-US" sz="2400" dirty="0"/>
              <a:t>Provides three options for asserting a CBI claim.</a:t>
            </a:r>
          </a:p>
          <a:p>
            <a:pPr lvl="2"/>
            <a:r>
              <a:rPr lang="en-US" sz="2400" dirty="0"/>
              <a:t>Timing:  CBI claims should be asserted </a:t>
            </a:r>
            <a:r>
              <a:rPr lang="en-US" sz="2400" b="1" u="sng" dirty="0"/>
              <a:t>at the time of the inspection, within 10 days after the inspection, or at the time of submission if submitted before or after the inspection</a:t>
            </a:r>
            <a:r>
              <a:rPr lang="en-US" sz="2400" dirty="0"/>
              <a:t>.</a:t>
            </a:r>
          </a:p>
          <a:p>
            <a:pPr lvl="2"/>
            <a:r>
              <a:rPr lang="en-US" sz="2400" dirty="0"/>
              <a:t>Method for asserting a CBI claim.</a:t>
            </a:r>
          </a:p>
          <a:p>
            <a:pPr lvl="1"/>
            <a:r>
              <a:rPr lang="en-US" sz="2400" dirty="0"/>
              <a:t>Describes the consequence for not asserting a CBI claim.</a:t>
            </a:r>
          </a:p>
          <a:p>
            <a:r>
              <a:rPr lang="en-US" sz="2400" b="1" dirty="0"/>
              <a:t>Other CBI Considerations Sections</a:t>
            </a:r>
          </a:p>
          <a:p>
            <a:pPr lvl="1"/>
            <a:r>
              <a:rPr lang="en-US" sz="2400" dirty="0"/>
              <a:t>Substantiation</a:t>
            </a:r>
          </a:p>
          <a:p>
            <a:pPr lvl="1"/>
            <a:r>
              <a:rPr lang="en-US" sz="2400" dirty="0"/>
              <a:t>Certain information not entitled to confidential treatment</a:t>
            </a:r>
          </a:p>
          <a:p>
            <a:pPr marL="0" indent="0">
              <a:buNone/>
            </a:pPr>
            <a:endParaRPr lang="en-US" b="1" dirty="0"/>
          </a:p>
        </p:txBody>
      </p:sp>
    </p:spTree>
    <p:extLst>
      <p:ext uri="{BB962C8B-B14F-4D97-AF65-F5344CB8AC3E}">
        <p14:creationId xmlns:p14="http://schemas.microsoft.com/office/powerpoint/2010/main" val="152124199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85DE1-087B-4AE9-94D2-D7E75FB433C2}"/>
              </a:ext>
            </a:extLst>
          </p:cNvPr>
          <p:cNvSpPr>
            <a:spLocks noGrp="1"/>
          </p:cNvSpPr>
          <p:nvPr>
            <p:ph type="title"/>
          </p:nvPr>
        </p:nvSpPr>
        <p:spPr>
          <a:xfrm>
            <a:off x="481173" y="1219200"/>
            <a:ext cx="8229600" cy="1143000"/>
          </a:xfrm>
        </p:spPr>
        <p:txBody>
          <a:bodyPr/>
          <a:lstStyle/>
          <a:p>
            <a:r>
              <a:rPr lang="en-US" b="1" dirty="0"/>
              <a:t>Question &amp; Answer Document (on Wiki) </a:t>
            </a:r>
          </a:p>
        </p:txBody>
      </p:sp>
      <p:sp>
        <p:nvSpPr>
          <p:cNvPr id="3" name="Content Placeholder 2">
            <a:extLst>
              <a:ext uri="{FF2B5EF4-FFF2-40B4-BE49-F238E27FC236}">
                <a16:creationId xmlns:a16="http://schemas.microsoft.com/office/drawing/2014/main" id="{67F7D73C-3786-45E7-9105-A6067CE5F20D}"/>
              </a:ext>
            </a:extLst>
          </p:cNvPr>
          <p:cNvSpPr>
            <a:spLocks noGrp="1"/>
          </p:cNvSpPr>
          <p:nvPr>
            <p:ph idx="1"/>
          </p:nvPr>
        </p:nvSpPr>
        <p:spPr>
          <a:xfrm>
            <a:off x="457200" y="2362200"/>
            <a:ext cx="4605454" cy="4038600"/>
          </a:xfrm>
        </p:spPr>
        <p:txBody>
          <a:bodyPr>
            <a:normAutofit/>
          </a:bodyPr>
          <a:lstStyle/>
          <a:p>
            <a:pPr marL="0" indent="0">
              <a:buNone/>
            </a:pPr>
            <a:r>
              <a:rPr lang="en-US" sz="3200" b="1" dirty="0"/>
              <a:t>Purpose</a:t>
            </a:r>
          </a:p>
          <a:p>
            <a:r>
              <a:rPr lang="en-US" sz="3200" dirty="0"/>
              <a:t>To help inspectors respond to facilities’ questions about the Forms. </a:t>
            </a:r>
          </a:p>
          <a:p>
            <a:r>
              <a:rPr lang="en-US" sz="3200" dirty="0"/>
              <a:t>Provide consistent and accurate responses to affected businesses.</a:t>
            </a:r>
          </a:p>
        </p:txBody>
      </p:sp>
      <p:pic>
        <p:nvPicPr>
          <p:cNvPr id="6" name="Picture 5" descr="Graphical user interface, text, application&#10;&#10;Description automatically generated">
            <a:extLst>
              <a:ext uri="{FF2B5EF4-FFF2-40B4-BE49-F238E27FC236}">
                <a16:creationId xmlns:a16="http://schemas.microsoft.com/office/drawing/2014/main" id="{4EC4329C-E33D-4DE2-BC71-FAFD78C3B8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3940" y="2449945"/>
            <a:ext cx="2865547" cy="3863109"/>
          </a:xfrm>
          <a:prstGeom prst="rect">
            <a:avLst/>
          </a:prstGeom>
          <a:ln w="28575">
            <a:solidFill>
              <a:schemeClr val="tx1"/>
            </a:solidFill>
          </a:ln>
        </p:spPr>
      </p:pic>
    </p:spTree>
    <p:extLst>
      <p:ext uri="{BB962C8B-B14F-4D97-AF65-F5344CB8AC3E}">
        <p14:creationId xmlns:p14="http://schemas.microsoft.com/office/powerpoint/2010/main" val="154934454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9917F-838E-43A1-B615-648D333F7869}"/>
              </a:ext>
            </a:extLst>
          </p:cNvPr>
          <p:cNvSpPr>
            <a:spLocks noGrp="1"/>
          </p:cNvSpPr>
          <p:nvPr>
            <p:ph type="title"/>
          </p:nvPr>
        </p:nvSpPr>
        <p:spPr>
          <a:xfrm>
            <a:off x="438364" y="381001"/>
            <a:ext cx="5352836" cy="533399"/>
          </a:xfrm>
        </p:spPr>
        <p:txBody>
          <a:bodyPr>
            <a:normAutofit fontScale="90000"/>
          </a:bodyPr>
          <a:lstStyle/>
          <a:p>
            <a:r>
              <a:rPr lang="en-US" b="1" dirty="0"/>
              <a:t>Question &amp; Answer Document</a:t>
            </a:r>
          </a:p>
        </p:txBody>
      </p:sp>
      <p:sp>
        <p:nvSpPr>
          <p:cNvPr id="3" name="Content Placeholder 2">
            <a:extLst>
              <a:ext uri="{FF2B5EF4-FFF2-40B4-BE49-F238E27FC236}">
                <a16:creationId xmlns:a16="http://schemas.microsoft.com/office/drawing/2014/main" id="{74194EFA-09AE-43C9-9626-2EAE3CA0BCB2}"/>
              </a:ext>
            </a:extLst>
          </p:cNvPr>
          <p:cNvSpPr>
            <a:spLocks noGrp="1"/>
          </p:cNvSpPr>
          <p:nvPr>
            <p:ph idx="1"/>
          </p:nvPr>
        </p:nvSpPr>
        <p:spPr>
          <a:xfrm>
            <a:off x="533400" y="1112838"/>
            <a:ext cx="8229600" cy="5516562"/>
          </a:xfrm>
        </p:spPr>
        <p:txBody>
          <a:bodyPr>
            <a:normAutofit/>
          </a:bodyPr>
          <a:lstStyle/>
          <a:p>
            <a:pPr marL="0" indent="0" algn="ctr">
              <a:buNone/>
            </a:pPr>
            <a:r>
              <a:rPr lang="en-US" b="1" dirty="0"/>
              <a:t>Q&amp;A Topics</a:t>
            </a:r>
          </a:p>
          <a:p>
            <a:r>
              <a:rPr lang="en-US" sz="2800" dirty="0"/>
              <a:t>What is and is not CBI?</a:t>
            </a:r>
          </a:p>
          <a:p>
            <a:r>
              <a:rPr lang="en-US" sz="2800" dirty="0"/>
              <a:t>EPA’s authority to collect CBI.</a:t>
            </a:r>
          </a:p>
          <a:p>
            <a:r>
              <a:rPr lang="en-US" sz="2800" dirty="0"/>
              <a:t>EPA’s CBI handling procedures.</a:t>
            </a:r>
          </a:p>
          <a:p>
            <a:r>
              <a:rPr lang="en-US" sz="2800" dirty="0"/>
              <a:t>Methods of asserting CBI claim.</a:t>
            </a:r>
          </a:p>
          <a:p>
            <a:r>
              <a:rPr lang="en-US" sz="2800" dirty="0"/>
              <a:t>Consequences of making and not making a CBI claim.</a:t>
            </a:r>
          </a:p>
          <a:p>
            <a:r>
              <a:rPr lang="en-US" sz="2800" dirty="0"/>
              <a:t>Consequences of not signing form.</a:t>
            </a:r>
          </a:p>
          <a:p>
            <a:r>
              <a:rPr lang="en-US" sz="2800" dirty="0"/>
              <a:t>Who is authorized to make CBI claims.</a:t>
            </a:r>
          </a:p>
          <a:p>
            <a:endParaRPr lang="en-US" dirty="0"/>
          </a:p>
          <a:p>
            <a:endParaRPr lang="en-US" dirty="0"/>
          </a:p>
          <a:p>
            <a:endParaRPr lang="en-US" dirty="0"/>
          </a:p>
        </p:txBody>
      </p:sp>
    </p:spTree>
    <p:extLst>
      <p:ext uri="{BB962C8B-B14F-4D97-AF65-F5344CB8AC3E}">
        <p14:creationId xmlns:p14="http://schemas.microsoft.com/office/powerpoint/2010/main" val="370378831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F1398-C524-445C-AAA4-AC4C87973294}"/>
              </a:ext>
            </a:extLst>
          </p:cNvPr>
          <p:cNvSpPr>
            <a:spLocks noGrp="1"/>
          </p:cNvSpPr>
          <p:nvPr>
            <p:ph type="title"/>
          </p:nvPr>
        </p:nvSpPr>
        <p:spPr>
          <a:xfrm>
            <a:off x="457200" y="1363699"/>
            <a:ext cx="8229600" cy="1143000"/>
          </a:xfrm>
        </p:spPr>
        <p:txBody>
          <a:bodyPr/>
          <a:lstStyle/>
          <a:p>
            <a:pPr algn="ctr"/>
            <a:r>
              <a:rPr lang="en-US" b="1" dirty="0"/>
              <a:t>Knowledge Check </a:t>
            </a:r>
            <a:endParaRPr lang="en-US" dirty="0"/>
          </a:p>
        </p:txBody>
      </p:sp>
      <p:sp>
        <p:nvSpPr>
          <p:cNvPr id="3" name="Content Placeholder 2">
            <a:extLst>
              <a:ext uri="{FF2B5EF4-FFF2-40B4-BE49-F238E27FC236}">
                <a16:creationId xmlns:a16="http://schemas.microsoft.com/office/drawing/2014/main" id="{09DCF6D5-7B36-4E82-9E78-4A338F47B8F7}"/>
              </a:ext>
            </a:extLst>
          </p:cNvPr>
          <p:cNvSpPr>
            <a:spLocks noGrp="1"/>
          </p:cNvSpPr>
          <p:nvPr>
            <p:ph idx="1"/>
          </p:nvPr>
        </p:nvSpPr>
        <p:spPr>
          <a:xfrm>
            <a:off x="457200" y="2897312"/>
            <a:ext cx="8229600" cy="2970087"/>
          </a:xfrm>
        </p:spPr>
        <p:txBody>
          <a:bodyPr>
            <a:normAutofit fontScale="70000" lnSpcReduction="20000"/>
          </a:bodyPr>
          <a:lstStyle/>
          <a:p>
            <a:pPr marL="0" indent="0">
              <a:buNone/>
            </a:pPr>
            <a:r>
              <a:rPr lang="en-US" sz="5100" b="1" dirty="0"/>
              <a:t>Question</a:t>
            </a:r>
            <a:r>
              <a:rPr lang="en-US" sz="5100" dirty="0"/>
              <a:t> – An inspector thinks to themselves that I know nothing here will be CBI because they are a municipality facility, </a:t>
            </a:r>
            <a:r>
              <a:rPr lang="en-US" sz="5100" b="1" dirty="0"/>
              <a:t>therefore I do not need to provide them a CBI notice</a:t>
            </a:r>
            <a:r>
              <a:rPr lang="en-US" sz="5100" dirty="0"/>
              <a:t>. </a:t>
            </a:r>
            <a:r>
              <a:rPr lang="en-US" sz="5100" i="1" dirty="0"/>
              <a:t>Is this a correct assumption? </a:t>
            </a:r>
          </a:p>
          <a:p>
            <a:pPr marL="0" indent="0">
              <a:buNone/>
            </a:pPr>
            <a:r>
              <a:rPr lang="en-US" sz="5100" dirty="0"/>
              <a:t>Yes/No, Why?</a:t>
            </a:r>
          </a:p>
          <a:p>
            <a:endParaRPr lang="en-US" dirty="0"/>
          </a:p>
        </p:txBody>
      </p:sp>
    </p:spTree>
    <p:extLst>
      <p:ext uri="{BB962C8B-B14F-4D97-AF65-F5344CB8AC3E}">
        <p14:creationId xmlns:p14="http://schemas.microsoft.com/office/powerpoint/2010/main" val="153815927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24582-8950-4B16-A277-DCEBB89E26C8}"/>
              </a:ext>
            </a:extLst>
          </p:cNvPr>
          <p:cNvSpPr>
            <a:spLocks noGrp="1"/>
          </p:cNvSpPr>
          <p:nvPr>
            <p:ph type="title"/>
          </p:nvPr>
        </p:nvSpPr>
        <p:spPr>
          <a:xfrm>
            <a:off x="457200" y="1267096"/>
            <a:ext cx="8229600" cy="1143000"/>
          </a:xfrm>
        </p:spPr>
        <p:txBody>
          <a:bodyPr/>
          <a:lstStyle/>
          <a:p>
            <a:pPr algn="ctr"/>
            <a:r>
              <a:rPr lang="en-US" b="1"/>
              <a:t>Knowledge Check</a:t>
            </a:r>
            <a:endParaRPr lang="en-US"/>
          </a:p>
        </p:txBody>
      </p:sp>
      <p:sp>
        <p:nvSpPr>
          <p:cNvPr id="3" name="Content Placeholder 2">
            <a:extLst>
              <a:ext uri="{FF2B5EF4-FFF2-40B4-BE49-F238E27FC236}">
                <a16:creationId xmlns:a16="http://schemas.microsoft.com/office/drawing/2014/main" id="{65D43349-328B-4F27-8631-22B801939020}"/>
              </a:ext>
            </a:extLst>
          </p:cNvPr>
          <p:cNvSpPr>
            <a:spLocks noGrp="1"/>
          </p:cNvSpPr>
          <p:nvPr>
            <p:ph idx="1"/>
          </p:nvPr>
        </p:nvSpPr>
        <p:spPr>
          <a:xfrm>
            <a:off x="457200" y="2542478"/>
            <a:ext cx="8229600" cy="3583685"/>
          </a:xfrm>
        </p:spPr>
        <p:txBody>
          <a:bodyPr/>
          <a:lstStyle/>
          <a:p>
            <a:pPr marL="0" indent="0">
              <a:buNone/>
            </a:pPr>
            <a:r>
              <a:rPr lang="en-US" sz="4000" b="1" dirty="0"/>
              <a:t>Answer</a:t>
            </a:r>
            <a:r>
              <a:rPr lang="en-US" sz="4000" dirty="0"/>
              <a:t> – No. An inspector must provide a CBI Notice Form at each inspection.</a:t>
            </a:r>
          </a:p>
          <a:p>
            <a:pPr marL="0" indent="0">
              <a:buNone/>
            </a:pPr>
            <a:endParaRPr lang="en-US" dirty="0"/>
          </a:p>
        </p:txBody>
      </p:sp>
    </p:spTree>
    <p:extLst>
      <p:ext uri="{BB962C8B-B14F-4D97-AF65-F5344CB8AC3E}">
        <p14:creationId xmlns:p14="http://schemas.microsoft.com/office/powerpoint/2010/main" val="393918168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2EDEE-855C-403F-AE6F-D1982E6E97BC}"/>
              </a:ext>
            </a:extLst>
          </p:cNvPr>
          <p:cNvSpPr>
            <a:spLocks noGrp="1"/>
          </p:cNvSpPr>
          <p:nvPr>
            <p:ph type="title"/>
          </p:nvPr>
        </p:nvSpPr>
        <p:spPr>
          <a:xfrm>
            <a:off x="457200" y="838200"/>
            <a:ext cx="8229600" cy="762000"/>
          </a:xfrm>
        </p:spPr>
        <p:txBody>
          <a:bodyPr/>
          <a:lstStyle/>
          <a:p>
            <a:r>
              <a:rPr lang="en-US" b="1" dirty="0"/>
              <a:t>When to Raise the CBI Issue?</a:t>
            </a:r>
          </a:p>
        </p:txBody>
      </p:sp>
      <p:sp>
        <p:nvSpPr>
          <p:cNvPr id="3" name="Content Placeholder 2">
            <a:extLst>
              <a:ext uri="{FF2B5EF4-FFF2-40B4-BE49-F238E27FC236}">
                <a16:creationId xmlns:a16="http://schemas.microsoft.com/office/drawing/2014/main" id="{E2D73D18-1160-43AA-BEA2-B636E80F3350}"/>
              </a:ext>
            </a:extLst>
          </p:cNvPr>
          <p:cNvSpPr>
            <a:spLocks noGrp="1"/>
          </p:cNvSpPr>
          <p:nvPr>
            <p:ph idx="1"/>
          </p:nvPr>
        </p:nvSpPr>
        <p:spPr>
          <a:xfrm>
            <a:off x="457200" y="1447800"/>
            <a:ext cx="8229600" cy="4678363"/>
          </a:xfrm>
        </p:spPr>
        <p:txBody>
          <a:bodyPr>
            <a:normAutofit/>
          </a:bodyPr>
          <a:lstStyle/>
          <a:p>
            <a:pPr marL="0" indent="0">
              <a:buNone/>
            </a:pPr>
            <a:r>
              <a:rPr lang="en-US" sz="2000" b="1" dirty="0"/>
              <a:t>Options:</a:t>
            </a:r>
          </a:p>
          <a:p>
            <a:pPr>
              <a:buFont typeface="Wingdings" panose="05000000000000000000" pitchFamily="2" charset="2"/>
              <a:buChar char="§"/>
            </a:pPr>
            <a:r>
              <a:rPr lang="en-US" sz="2000" b="1" dirty="0"/>
              <a:t>Prior to an announced inspection, as appropriate</a:t>
            </a:r>
            <a:endParaRPr lang="en-US" sz="2000" b="1" dirty="0">
              <a:cs typeface="Calibri"/>
            </a:endParaRPr>
          </a:p>
          <a:p>
            <a:pPr lvl="2"/>
            <a:r>
              <a:rPr lang="en-US" sz="2000" dirty="0"/>
              <a:t>Include a point of contact for questions about the form</a:t>
            </a:r>
          </a:p>
          <a:p>
            <a:pPr lvl="2"/>
            <a:r>
              <a:rPr lang="en-US" sz="2000" dirty="0">
                <a:cs typeface="Calibri"/>
              </a:rPr>
              <a:t>Provide the Form in the written communication (if there is any)</a:t>
            </a:r>
          </a:p>
          <a:p>
            <a:pPr>
              <a:buFont typeface="Wingdings" panose="05000000000000000000" pitchFamily="2" charset="2"/>
              <a:buChar char="§"/>
            </a:pPr>
            <a:r>
              <a:rPr lang="en-US" sz="2000" b="1" dirty="0"/>
              <a:t>During an opening conference (for announced or unannounced)</a:t>
            </a:r>
            <a:endParaRPr lang="en-US" sz="2000" b="1" dirty="0">
              <a:cs typeface="Calibri"/>
            </a:endParaRPr>
          </a:p>
          <a:p>
            <a:pPr lvl="2"/>
            <a:r>
              <a:rPr lang="en-US" sz="2000" dirty="0"/>
              <a:t>You can use scripted language</a:t>
            </a:r>
          </a:p>
          <a:p>
            <a:pPr lvl="2"/>
            <a:r>
              <a:rPr lang="en-US" sz="2000" dirty="0">
                <a:cs typeface="Calibri"/>
              </a:rPr>
              <a:t>You can provide the Form at the opening conference</a:t>
            </a:r>
          </a:p>
          <a:p>
            <a:pPr>
              <a:buFont typeface="Wingdings" panose="05000000000000000000" pitchFamily="2" charset="2"/>
              <a:buChar char="§"/>
            </a:pPr>
            <a:r>
              <a:rPr lang="en-US" sz="2000" b="1" dirty="0">
                <a:cs typeface="Calibri"/>
              </a:rPr>
              <a:t>During the closing conference (for announced or unannounced</a:t>
            </a:r>
            <a:r>
              <a:rPr lang="en-US" sz="2000" dirty="0">
                <a:cs typeface="Calibri"/>
              </a:rPr>
              <a:t>)</a:t>
            </a:r>
            <a:endParaRPr lang="en-US" sz="2000" dirty="0"/>
          </a:p>
          <a:p>
            <a:pPr lvl="2"/>
            <a:r>
              <a:rPr lang="en-US" sz="2000" dirty="0">
                <a:cs typeface="Calibri"/>
              </a:rPr>
              <a:t>If you haven’t already, you must provide the form and answer questions no later than closing</a:t>
            </a:r>
          </a:p>
          <a:p>
            <a:pPr lvl="2"/>
            <a:r>
              <a:rPr lang="en-US" sz="2000" dirty="0"/>
              <a:t>Include the Q&amp;A documents with the notice as appropriate</a:t>
            </a:r>
          </a:p>
          <a:p>
            <a:pPr lvl="3"/>
            <a:r>
              <a:rPr lang="en-US" sz="2000" dirty="0"/>
              <a:t>If you think that it would be information overload, then you can send that Q&amp;A before or after the inspection or at the closing conference</a:t>
            </a:r>
            <a:endParaRPr lang="en-US" sz="2000" dirty="0">
              <a:cs typeface="Calibri"/>
            </a:endParaRPr>
          </a:p>
          <a:p>
            <a:endParaRPr lang="en-US" dirty="0"/>
          </a:p>
        </p:txBody>
      </p:sp>
    </p:spTree>
    <p:extLst>
      <p:ext uri="{BB962C8B-B14F-4D97-AF65-F5344CB8AC3E}">
        <p14:creationId xmlns:p14="http://schemas.microsoft.com/office/powerpoint/2010/main" val="21765418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B7894-029C-4383-B5E0-E5C9394DF8E0}"/>
              </a:ext>
            </a:extLst>
          </p:cNvPr>
          <p:cNvSpPr>
            <a:spLocks noGrp="1"/>
          </p:cNvSpPr>
          <p:nvPr>
            <p:ph type="title"/>
          </p:nvPr>
        </p:nvSpPr>
        <p:spPr>
          <a:xfrm>
            <a:off x="457200" y="1230134"/>
            <a:ext cx="8229600" cy="1143000"/>
          </a:xfrm>
        </p:spPr>
        <p:txBody>
          <a:bodyPr/>
          <a:lstStyle/>
          <a:p>
            <a:r>
              <a:rPr lang="en-US" b="1">
                <a:ea typeface="+mj-lt"/>
                <a:cs typeface="+mj-lt"/>
              </a:rPr>
              <a:t>Script when providing the Forms</a:t>
            </a:r>
          </a:p>
        </p:txBody>
      </p:sp>
      <p:sp>
        <p:nvSpPr>
          <p:cNvPr id="3" name="Content Placeholder 2">
            <a:extLst>
              <a:ext uri="{FF2B5EF4-FFF2-40B4-BE49-F238E27FC236}">
                <a16:creationId xmlns:a16="http://schemas.microsoft.com/office/drawing/2014/main" id="{6B3457E0-5B26-4724-A737-A3F97B0115A2}"/>
              </a:ext>
            </a:extLst>
          </p:cNvPr>
          <p:cNvSpPr>
            <a:spLocks noGrp="1"/>
          </p:cNvSpPr>
          <p:nvPr>
            <p:ph idx="1"/>
          </p:nvPr>
        </p:nvSpPr>
        <p:spPr>
          <a:xfrm>
            <a:off x="457200" y="2373134"/>
            <a:ext cx="8229600" cy="4037940"/>
          </a:xfrm>
        </p:spPr>
        <p:txBody>
          <a:bodyPr>
            <a:normAutofit/>
          </a:bodyPr>
          <a:lstStyle/>
          <a:p>
            <a:pPr marL="0" indent="0">
              <a:buNone/>
            </a:pPr>
            <a:r>
              <a:rPr lang="en-US" sz="2400" b="1" i="1" dirty="0"/>
              <a:t>Announced Inspections</a:t>
            </a:r>
            <a:r>
              <a:rPr lang="en-US" sz="2400" i="1" dirty="0"/>
              <a:t>: </a:t>
            </a:r>
            <a:endParaRPr lang="en-US" sz="2400" dirty="0"/>
          </a:p>
          <a:p>
            <a:pPr marL="457200" lvl="1" indent="0">
              <a:buNone/>
            </a:pPr>
            <a:r>
              <a:rPr lang="en-US" sz="2400" i="1" dirty="0"/>
              <a:t>	At the Opening Conference: </a:t>
            </a:r>
          </a:p>
          <a:p>
            <a:pPr marL="914400" lvl="2" indent="0">
              <a:buNone/>
            </a:pPr>
            <a:r>
              <a:rPr lang="en-US" sz="2400" dirty="0"/>
              <a:t>“Any information that we may discuss or any documents you may provide, I will have a form for you to make any confidentiality claims. The reason I am making you aware of this up front is because if we do get into anything that you would consider confidential, I ask that you please make me aware of it at that time so I can make a note of the specific CBI claim.”</a:t>
            </a:r>
          </a:p>
          <a:p>
            <a:pPr>
              <a:buFont typeface="Wingdings" panose="05000000000000000000" pitchFamily="2" charset="2"/>
              <a:buChar char="§"/>
            </a:pPr>
            <a:r>
              <a:rPr lang="en-US" sz="2400" b="1" i="1" dirty="0"/>
              <a:t>Unannounced Inspection:  </a:t>
            </a:r>
            <a:r>
              <a:rPr lang="en-US" sz="2400" dirty="0"/>
              <a:t>Same language as “Opening Conference” dialogue.</a:t>
            </a:r>
          </a:p>
        </p:txBody>
      </p:sp>
    </p:spTree>
    <p:extLst>
      <p:ext uri="{BB962C8B-B14F-4D97-AF65-F5344CB8AC3E}">
        <p14:creationId xmlns:p14="http://schemas.microsoft.com/office/powerpoint/2010/main" val="29137949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DUMMYTAG" val="&lt;DummyForForceWrite&gt;&lt;/DummyForForceWrite&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DUMMYTAG" val="&lt;DummyForForceWrite&gt;&lt;/DummyForForceWrite&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IC Template 1.potx" id="{D2E59CB1-AC2C-4784-99C4-360897B99AD4}" vid="{32D69EDF-6B74-41A7-8909-F17DB6A6F1A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NACT 355 Day 3 December 1- 2021</Template>
  <TotalTime>373</TotalTime>
  <Words>7127</Words>
  <Application>Microsoft Office PowerPoint</Application>
  <PresentationFormat>On-screen Show (4:3)</PresentationFormat>
  <Paragraphs>901</Paragraphs>
  <Slides>118</Slides>
  <Notes>83</Notes>
  <HiddenSlides>0</HiddenSlides>
  <MMClips>4</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118</vt:i4>
      </vt:variant>
    </vt:vector>
  </HeadingPairs>
  <TitlesOfParts>
    <vt:vector size="135" baseType="lpstr">
      <vt:lpstr>Arial</vt:lpstr>
      <vt:lpstr>Arial Black</vt:lpstr>
      <vt:lpstr>Calibri</vt:lpstr>
      <vt:lpstr>Calibri Light</vt:lpstr>
      <vt:lpstr>Century Gothic</vt:lpstr>
      <vt:lpstr>Constantia</vt:lpstr>
      <vt:lpstr>Courier New</vt:lpstr>
      <vt:lpstr>Impact</vt:lpstr>
      <vt:lpstr>Merriweather</vt:lpstr>
      <vt:lpstr>Noto Sans Symbols</vt:lpstr>
      <vt:lpstr>Times New Roman</vt:lpstr>
      <vt:lpstr>Wingdings</vt:lpstr>
      <vt:lpstr>Wingdings 2</vt:lpstr>
      <vt:lpstr>Flow</vt:lpstr>
      <vt:lpstr>1_Custom Design</vt:lpstr>
      <vt:lpstr>Office Theme</vt:lpstr>
      <vt:lpstr>Visio</vt:lpstr>
      <vt:lpstr>PowerPoint Presentation</vt:lpstr>
      <vt:lpstr>Group Exercise</vt:lpstr>
      <vt:lpstr>Group 1 (Horror/Success Stories) Inspection Success Stories</vt:lpstr>
      <vt:lpstr>Group 2 Impact of COVD 19 on inspections</vt:lpstr>
      <vt:lpstr>Group 3 New Technology for Inspections</vt:lpstr>
      <vt:lpstr>Group 4  Juggling numerous responsibilities</vt:lpstr>
      <vt:lpstr>Group 5  Virtual Inspections</vt:lpstr>
      <vt:lpstr>What to Know about Criminal Investigations</vt:lpstr>
      <vt:lpstr>U. S. EPA and State Criminal Enforcement</vt:lpstr>
      <vt:lpstr>PowerPoint Presentation</vt:lpstr>
      <vt:lpstr>What Makes a Case Criminal?</vt:lpstr>
      <vt:lpstr>PowerPoint Presentation</vt:lpstr>
      <vt:lpstr>  </vt:lpstr>
      <vt:lpstr>  </vt:lpstr>
      <vt:lpstr>  </vt:lpstr>
      <vt:lpstr>  </vt:lpstr>
      <vt:lpstr>  </vt:lpstr>
      <vt:lpstr>“RED FLAGS” That May Indicate Criminal Activities</vt:lpstr>
      <vt:lpstr>All environmental laws and requirements are subject to criminal actions</vt:lpstr>
      <vt:lpstr>  </vt:lpstr>
      <vt:lpstr>  </vt:lpstr>
      <vt:lpstr>  </vt:lpstr>
      <vt:lpstr>  </vt:lpstr>
      <vt:lpstr>  Corporate, Individuals, or Both</vt:lpstr>
      <vt:lpstr>Some Do’s and Don’ts</vt:lpstr>
      <vt:lpstr>Do’s &amp; Don’ts</vt:lpstr>
      <vt:lpstr>Role of the Inspector</vt:lpstr>
      <vt:lpstr>F2022 Federal Environmental   Criminal Enforcement Results </vt:lpstr>
      <vt:lpstr>Asbestos Case </vt:lpstr>
      <vt:lpstr>Owner of Colorado Aircraft Painting Company Sentenced for Unlawfully Treating Hazardous Waste </vt:lpstr>
      <vt:lpstr>Ice Company Criminally Fined, Required to Remedy  Clean Air Act Violations</vt:lpstr>
      <vt:lpstr>Utah-based Company Sentenced for False Claims  that Mold Inhibitor Can Kill COVID-19 Virus in the  State of Washington</vt:lpstr>
      <vt:lpstr>Maintenance Supervisor at a NY State Facility  Pleads Guilty To Violating The Clean Air Act</vt:lpstr>
      <vt:lpstr>Law Enforcement Contacts</vt:lpstr>
      <vt:lpstr>PowerPoint Presentation</vt:lpstr>
      <vt:lpstr>Using PIDs and FLIR Cameras: Inspections and Case Development</vt:lpstr>
      <vt:lpstr>IR Camera</vt:lpstr>
      <vt:lpstr>IR Camera as an Inspection Tool</vt:lpstr>
      <vt:lpstr>Photo-Ionization Detectors as Inspection Tools [Ion Science PID – sensitive to 1 ppbV, most VOCs]</vt:lpstr>
      <vt:lpstr>FLIR in Use at Tonawanda Coke [Kosta Loukeris, Region 5]</vt:lpstr>
      <vt:lpstr>PIDs…..</vt:lpstr>
      <vt:lpstr>PID survey in a process unit with a broken PRV – would PRV have been found with FLIR alone?</vt:lpstr>
      <vt:lpstr>PID survey in a process unit with a broken pressure relieve valve cont’d…</vt:lpstr>
      <vt:lpstr>PID/FLIR survey at crude oil tank farm</vt:lpstr>
      <vt:lpstr>PID survey at crude oil tank farm cont’d (IFRT)…</vt:lpstr>
      <vt:lpstr>PID survey at crude oil tank farm cont’d…the FLIR video</vt:lpstr>
      <vt:lpstr>Diesel Tank PID Survey (Weak Source)</vt:lpstr>
      <vt:lpstr>Diesel Tank A-309: Recent Controls</vt:lpstr>
      <vt:lpstr>FLIR Survey – Enclosed Flares</vt:lpstr>
      <vt:lpstr>VOCs from Enclosed Flare</vt:lpstr>
      <vt:lpstr>PID and FLIR Surveys…</vt:lpstr>
      <vt:lpstr>Leak Detection Monitoring</vt:lpstr>
      <vt:lpstr>Leak Detection Monitoring</vt:lpstr>
      <vt:lpstr>Leak Detection Monitoring</vt:lpstr>
      <vt:lpstr>Examples From Real Inspections</vt:lpstr>
      <vt:lpstr>Examples From Inspections</vt:lpstr>
      <vt:lpstr>Examples From Inspections</vt:lpstr>
      <vt:lpstr>Examples From Inspections</vt:lpstr>
      <vt:lpstr>Tank Levels</vt:lpstr>
      <vt:lpstr>Drums</vt:lpstr>
      <vt:lpstr>Temperature Readings</vt:lpstr>
      <vt:lpstr>Any Questions?</vt:lpstr>
      <vt:lpstr> Conducting Process-Based CAA Inspections  and  Major Source MACT 101 </vt:lpstr>
      <vt:lpstr> </vt:lpstr>
      <vt:lpstr>Overwhelmed?  How do you approach inspecting a facility like this??</vt:lpstr>
      <vt:lpstr>Process-Based Inspections</vt:lpstr>
      <vt:lpstr>Process-Based Inspections</vt:lpstr>
      <vt:lpstr>MACT Standards</vt:lpstr>
      <vt:lpstr>MACT Standards</vt:lpstr>
      <vt:lpstr>MACT Standards</vt:lpstr>
      <vt:lpstr>Common Elements of Major Source MACT Standards</vt:lpstr>
      <vt:lpstr>Common Elements of Major Source MACT Standards</vt:lpstr>
      <vt:lpstr>MACT - Choose your own adventure</vt:lpstr>
      <vt:lpstr>MACT Case Study: HON</vt:lpstr>
      <vt:lpstr>HON Case Study</vt:lpstr>
      <vt:lpstr>HON Case Study</vt:lpstr>
      <vt:lpstr>HON Case Study – Process Vents</vt:lpstr>
      <vt:lpstr>HON Case Study – Process Vents</vt:lpstr>
      <vt:lpstr>HON Case Study – Process Vents</vt:lpstr>
      <vt:lpstr>HON Case Study – Process Vents</vt:lpstr>
      <vt:lpstr>Any Questions?</vt:lpstr>
      <vt:lpstr>CBI Notice During Inspections </vt:lpstr>
      <vt:lpstr>General Principles and Statements </vt:lpstr>
      <vt:lpstr>Purpose of This Training </vt:lpstr>
      <vt:lpstr>Background</vt:lpstr>
      <vt:lpstr>Hypothetical Inspection</vt:lpstr>
      <vt:lpstr>TRAINING AGENDA</vt:lpstr>
      <vt:lpstr>What is CBI?</vt:lpstr>
      <vt:lpstr>What is potential CBI generally:</vt:lpstr>
      <vt:lpstr>What is not CBI (generally) </vt:lpstr>
      <vt:lpstr>What Is Not CBI (by statute) </vt:lpstr>
      <vt:lpstr>Knowledge Check</vt:lpstr>
      <vt:lpstr>Procedures and Timing for  Asserting a CBI Claim</vt:lpstr>
      <vt:lpstr>Question &amp; Answer Document (on Wiki) </vt:lpstr>
      <vt:lpstr>Question &amp; Answer Document</vt:lpstr>
      <vt:lpstr>Knowledge Check </vt:lpstr>
      <vt:lpstr>Knowledge Check</vt:lpstr>
      <vt:lpstr>When to Raise the CBI Issue?</vt:lpstr>
      <vt:lpstr>Script when providing the Forms</vt:lpstr>
      <vt:lpstr>Knowledge Check – Timing  </vt:lpstr>
      <vt:lpstr>Knowledge Check - Timing</vt:lpstr>
      <vt:lpstr>Knowledge Check (cont.)</vt:lpstr>
      <vt:lpstr>Scenarios for Assertion of CBI Claims</vt:lpstr>
      <vt:lpstr>Handling CBI or Potential CBI</vt:lpstr>
      <vt:lpstr>How to Respond to Questions </vt:lpstr>
      <vt:lpstr>Unanticipated Issues or Questions</vt:lpstr>
      <vt:lpstr>Knowledge Check – Identifying  CBI for Proper Handling</vt:lpstr>
      <vt:lpstr>Knowledge Check – Identifying CBI for Proper Handling</vt:lpstr>
      <vt:lpstr>How do you handle the information during the 10-day period?</vt:lpstr>
      <vt:lpstr>Knowledge Check – Late Claims</vt:lpstr>
      <vt:lpstr>Knowledge Check – Late Claims</vt:lpstr>
      <vt:lpstr>LATE CBI CLAIMS: What is administratively practicable?</vt:lpstr>
      <vt:lpstr>Approaches for Late CBI Claims  Submitted After 10 Day Period</vt:lpstr>
      <vt:lpstr> Possible Administratively Practicable Approaches for Late CBI Claims  Submitted after inspection report is uploaded, but within the 3 business days</vt:lpstr>
      <vt:lpstr>Appendix:  Additional Resources</vt:lpstr>
      <vt:lpstr>  CAA: Emissions Data</vt:lpstr>
      <vt:lpstr>Questions?</vt:lpstr>
      <vt:lpstr>Review the National Air Compliance Training (NACT) Schedule for your State.  This is the LAST SLIDE!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Gigliello</dc:creator>
  <cp:lastModifiedBy>Ron Hensley</cp:lastModifiedBy>
  <cp:revision>5</cp:revision>
  <dcterms:created xsi:type="dcterms:W3CDTF">2021-12-01T16:15:52Z</dcterms:created>
  <dcterms:modified xsi:type="dcterms:W3CDTF">2023-05-03T16:04:42Z</dcterms:modified>
</cp:coreProperties>
</file>