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notesSlides/notesSlide11.xml" ContentType="application/vnd.openxmlformats-officedocument.presentationml.notesSlide+xml"/>
  <Override PartName="/ppt/tags/tag2.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3.xml" ContentType="application/vnd.openxmlformats-officedocument.presentationml.tags+xml"/>
  <Override PartName="/ppt/notesSlides/notesSlide29.xml" ContentType="application/vnd.openxmlformats-officedocument.presentationml.notesSlide+xml"/>
  <Override PartName="/ppt/tags/tag4.xml" ContentType="application/vnd.openxmlformats-officedocument.presentationml.tags+xml"/>
  <Override PartName="/ppt/notesSlides/notesSlide30.xml" ContentType="application/vnd.openxmlformats-officedocument.presentationml.notesSlide+xml"/>
  <Override PartName="/ppt/tags/tag5.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20" r:id="rId6"/>
    <p:sldMasterId id="2147483732" r:id="rId7"/>
    <p:sldMasterId id="2147483744" r:id="rId8"/>
  </p:sldMasterIdLst>
  <p:notesMasterIdLst>
    <p:notesMasterId r:id="rId43"/>
  </p:notesMasterIdLst>
  <p:sldIdLst>
    <p:sldId id="403" r:id="rId9"/>
    <p:sldId id="361" r:id="rId10"/>
    <p:sldId id="341" r:id="rId11"/>
    <p:sldId id="584" r:id="rId12"/>
    <p:sldId id="585" r:id="rId13"/>
    <p:sldId id="554" r:id="rId14"/>
    <p:sldId id="354" r:id="rId15"/>
    <p:sldId id="355" r:id="rId16"/>
    <p:sldId id="356" r:id="rId17"/>
    <p:sldId id="367" r:id="rId18"/>
    <p:sldId id="580" r:id="rId19"/>
    <p:sldId id="581" r:id="rId20"/>
    <p:sldId id="368" r:id="rId21"/>
    <p:sldId id="369" r:id="rId22"/>
    <p:sldId id="370" r:id="rId23"/>
    <p:sldId id="426" r:id="rId24"/>
    <p:sldId id="642" r:id="rId25"/>
    <p:sldId id="404" r:id="rId26"/>
    <p:sldId id="618" r:id="rId27"/>
    <p:sldId id="376" r:id="rId28"/>
    <p:sldId id="377" r:id="rId29"/>
    <p:sldId id="379" r:id="rId30"/>
    <p:sldId id="380" r:id="rId31"/>
    <p:sldId id="381" r:id="rId32"/>
    <p:sldId id="382" r:id="rId33"/>
    <p:sldId id="383" r:id="rId34"/>
    <p:sldId id="405" r:id="rId35"/>
    <p:sldId id="387" r:id="rId36"/>
    <p:sldId id="555" r:id="rId37"/>
    <p:sldId id="557" r:id="rId38"/>
    <p:sldId id="558" r:id="rId39"/>
    <p:sldId id="582" r:id="rId40"/>
    <p:sldId id="643" r:id="rId41"/>
    <p:sldId id="407"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Visual Examples-Part 1" id="{407C80C8-1751-408C-AE92-09DDF0900733}">
          <p14:sldIdLst>
            <p14:sldId id="403"/>
            <p14:sldId id="361"/>
            <p14:sldId id="341"/>
            <p14:sldId id="584"/>
            <p14:sldId id="585"/>
            <p14:sldId id="554"/>
            <p14:sldId id="354"/>
            <p14:sldId id="355"/>
            <p14:sldId id="356"/>
            <p14:sldId id="367"/>
            <p14:sldId id="580"/>
            <p14:sldId id="581"/>
            <p14:sldId id="368"/>
            <p14:sldId id="369"/>
            <p14:sldId id="370"/>
            <p14:sldId id="426"/>
            <p14:sldId id="642"/>
          </p14:sldIdLst>
        </p14:section>
        <p14:section name="Visual Examples-Part 2" id="{60C94CD6-6BB2-4F4C-B9AB-340451082A8C}">
          <p14:sldIdLst>
            <p14:sldId id="404"/>
            <p14:sldId id="618"/>
            <p14:sldId id="376"/>
            <p14:sldId id="377"/>
            <p14:sldId id="379"/>
            <p14:sldId id="380"/>
            <p14:sldId id="381"/>
            <p14:sldId id="382"/>
            <p14:sldId id="383"/>
          </p14:sldIdLst>
        </p14:section>
        <p14:section name="Putting It All Together" id="{2EA84883-FA54-4117-AA6A-659F1E2092A3}">
          <p14:sldIdLst>
            <p14:sldId id="405"/>
            <p14:sldId id="387"/>
            <p14:sldId id="555"/>
            <p14:sldId id="557"/>
            <p14:sldId id="558"/>
            <p14:sldId id="582"/>
            <p14:sldId id="643"/>
            <p14:sldId id="407"/>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8" d="100"/>
          <a:sy n="68" d="100"/>
        </p:scale>
        <p:origin x="73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Sheet1!$B$1</c:f>
              <c:strCache>
                <c:ptCount val="1"/>
                <c:pt idx="0">
                  <c:v>HGB</c:v>
                </c:pt>
              </c:strCache>
            </c:strRef>
          </c:tx>
          <c:spPr>
            <a:ln>
              <a:solidFill>
                <a:schemeClr val="accent4">
                  <a:lumMod val="75000"/>
                </a:schemeClr>
              </a:solidFill>
            </a:ln>
          </c:spPr>
          <c:marker>
            <c:symbol val="circle"/>
            <c:size val="7"/>
            <c:spPr>
              <a:solidFill>
                <a:schemeClr val="accent4">
                  <a:lumMod val="75000"/>
                </a:schemeClr>
              </a:solidFill>
              <a:ln>
                <a:solidFill>
                  <a:schemeClr val="accent4">
                    <a:lumMod val="75000"/>
                    <a:alpha val="99000"/>
                  </a:schemeClr>
                </a:solidFill>
              </a:ln>
            </c:spPr>
          </c:marker>
          <c:dLbls>
            <c:dLbl>
              <c:idx val="0"/>
              <c:layout>
                <c:manualLayout>
                  <c:x val="-5.9302382269589234E-2"/>
                  <c:y val="-4.6803001282608017E-2"/>
                </c:manualLayout>
              </c:layout>
              <c:tx>
                <c:rich>
                  <a:bodyPr/>
                  <a:lstStyle/>
                  <a:p>
                    <a:r>
                      <a:rPr lang="en-US" sz="2400" dirty="0"/>
                      <a:t>110 ppb</a:t>
                    </a:r>
                  </a:p>
                </c:rich>
              </c:tx>
              <c:showLegendKey val="0"/>
              <c:showVal val="1"/>
              <c:showCatName val="0"/>
              <c:showSerName val="0"/>
              <c:showPercent val="0"/>
              <c:showBubbleSize val="0"/>
              <c:extLst>
                <c:ext xmlns:c15="http://schemas.microsoft.com/office/drawing/2012/chart" uri="{CE6537A1-D6FC-4f65-9D91-7224C49458BB}">
                  <c15:layout>
                    <c:manualLayout>
                      <c:w val="0.20434429296044529"/>
                      <c:h val="7.015976681319766E-2"/>
                    </c:manualLayout>
                  </c15:layout>
                  <c15:showDataLabelsRange val="0"/>
                </c:ext>
                <c:ext xmlns:c16="http://schemas.microsoft.com/office/drawing/2014/chart" uri="{C3380CC4-5D6E-409C-BE32-E72D297353CC}">
                  <c16:uniqueId val="{00000000-855F-4CF5-9C6D-28166DED6F20}"/>
                </c:ext>
              </c:extLst>
            </c:dLbl>
            <c:dLbl>
              <c:idx val="1"/>
              <c:delete val="1"/>
              <c:extLst>
                <c:ext xmlns:c15="http://schemas.microsoft.com/office/drawing/2012/chart" uri="{CE6537A1-D6FC-4f65-9D91-7224C49458BB}"/>
                <c:ext xmlns:c16="http://schemas.microsoft.com/office/drawing/2014/chart" uri="{C3380CC4-5D6E-409C-BE32-E72D297353CC}">
                  <c16:uniqueId val="{00000001-855F-4CF5-9C6D-28166DED6F20}"/>
                </c:ext>
              </c:extLst>
            </c:dLbl>
            <c:dLbl>
              <c:idx val="2"/>
              <c:delete val="1"/>
              <c:extLst>
                <c:ext xmlns:c15="http://schemas.microsoft.com/office/drawing/2012/chart" uri="{CE6537A1-D6FC-4f65-9D91-7224C49458BB}"/>
                <c:ext xmlns:c16="http://schemas.microsoft.com/office/drawing/2014/chart" uri="{C3380CC4-5D6E-409C-BE32-E72D297353CC}">
                  <c16:uniqueId val="{00000002-855F-4CF5-9C6D-28166DED6F20}"/>
                </c:ext>
              </c:extLst>
            </c:dLbl>
            <c:dLbl>
              <c:idx val="3"/>
              <c:delete val="1"/>
              <c:extLst>
                <c:ext xmlns:c15="http://schemas.microsoft.com/office/drawing/2012/chart" uri="{CE6537A1-D6FC-4f65-9D91-7224C49458BB}"/>
                <c:ext xmlns:c16="http://schemas.microsoft.com/office/drawing/2014/chart" uri="{C3380CC4-5D6E-409C-BE32-E72D297353CC}">
                  <c16:uniqueId val="{00000003-855F-4CF5-9C6D-28166DED6F20}"/>
                </c:ext>
              </c:extLst>
            </c:dLbl>
            <c:dLbl>
              <c:idx val="4"/>
              <c:delete val="1"/>
              <c:extLst>
                <c:ext xmlns:c15="http://schemas.microsoft.com/office/drawing/2012/chart" uri="{CE6537A1-D6FC-4f65-9D91-7224C49458BB}"/>
                <c:ext xmlns:c16="http://schemas.microsoft.com/office/drawing/2014/chart" uri="{C3380CC4-5D6E-409C-BE32-E72D297353CC}">
                  <c16:uniqueId val="{00000004-855F-4CF5-9C6D-28166DED6F20}"/>
                </c:ext>
              </c:extLst>
            </c:dLbl>
            <c:dLbl>
              <c:idx val="5"/>
              <c:delete val="1"/>
              <c:extLst>
                <c:ext xmlns:c15="http://schemas.microsoft.com/office/drawing/2012/chart" uri="{CE6537A1-D6FC-4f65-9D91-7224C49458BB}"/>
                <c:ext xmlns:c16="http://schemas.microsoft.com/office/drawing/2014/chart" uri="{C3380CC4-5D6E-409C-BE32-E72D297353CC}">
                  <c16:uniqueId val="{00000005-855F-4CF5-9C6D-28166DED6F20}"/>
                </c:ext>
              </c:extLst>
            </c:dLbl>
            <c:dLbl>
              <c:idx val="6"/>
              <c:delete val="1"/>
              <c:extLst>
                <c:ext xmlns:c15="http://schemas.microsoft.com/office/drawing/2012/chart" uri="{CE6537A1-D6FC-4f65-9D91-7224C49458BB}"/>
                <c:ext xmlns:c16="http://schemas.microsoft.com/office/drawing/2014/chart" uri="{C3380CC4-5D6E-409C-BE32-E72D297353CC}">
                  <c16:uniqueId val="{00000006-855F-4CF5-9C6D-28166DED6F20}"/>
                </c:ext>
              </c:extLst>
            </c:dLbl>
            <c:dLbl>
              <c:idx val="7"/>
              <c:delete val="1"/>
              <c:extLst>
                <c:ext xmlns:c15="http://schemas.microsoft.com/office/drawing/2012/chart" uri="{CE6537A1-D6FC-4f65-9D91-7224C49458BB}"/>
                <c:ext xmlns:c16="http://schemas.microsoft.com/office/drawing/2014/chart" uri="{C3380CC4-5D6E-409C-BE32-E72D297353CC}">
                  <c16:uniqueId val="{00000007-855F-4CF5-9C6D-28166DED6F20}"/>
                </c:ext>
              </c:extLst>
            </c:dLbl>
            <c:dLbl>
              <c:idx val="8"/>
              <c:delete val="1"/>
              <c:extLst>
                <c:ext xmlns:c15="http://schemas.microsoft.com/office/drawing/2012/chart" uri="{CE6537A1-D6FC-4f65-9D91-7224C49458BB}"/>
                <c:ext xmlns:c16="http://schemas.microsoft.com/office/drawing/2014/chart" uri="{C3380CC4-5D6E-409C-BE32-E72D297353CC}">
                  <c16:uniqueId val="{00000008-855F-4CF5-9C6D-28166DED6F20}"/>
                </c:ext>
              </c:extLst>
            </c:dLbl>
            <c:dLbl>
              <c:idx val="9"/>
              <c:delete val="1"/>
              <c:extLst>
                <c:ext xmlns:c15="http://schemas.microsoft.com/office/drawing/2012/chart" uri="{CE6537A1-D6FC-4f65-9D91-7224C49458BB}"/>
                <c:ext xmlns:c16="http://schemas.microsoft.com/office/drawing/2014/chart" uri="{C3380CC4-5D6E-409C-BE32-E72D297353CC}">
                  <c16:uniqueId val="{00000009-855F-4CF5-9C6D-28166DED6F20}"/>
                </c:ext>
              </c:extLst>
            </c:dLbl>
            <c:dLbl>
              <c:idx val="10"/>
              <c:delete val="1"/>
              <c:extLst>
                <c:ext xmlns:c15="http://schemas.microsoft.com/office/drawing/2012/chart" uri="{CE6537A1-D6FC-4f65-9D91-7224C49458BB}"/>
                <c:ext xmlns:c16="http://schemas.microsoft.com/office/drawing/2014/chart" uri="{C3380CC4-5D6E-409C-BE32-E72D297353CC}">
                  <c16:uniqueId val="{0000000A-855F-4CF5-9C6D-28166DED6F20}"/>
                </c:ext>
              </c:extLst>
            </c:dLbl>
            <c:dLbl>
              <c:idx val="11"/>
              <c:delete val="1"/>
              <c:extLst>
                <c:ext xmlns:c15="http://schemas.microsoft.com/office/drawing/2012/chart" uri="{CE6537A1-D6FC-4f65-9D91-7224C49458BB}"/>
                <c:ext xmlns:c16="http://schemas.microsoft.com/office/drawing/2014/chart" uri="{C3380CC4-5D6E-409C-BE32-E72D297353CC}">
                  <c16:uniqueId val="{0000000B-855F-4CF5-9C6D-28166DED6F20}"/>
                </c:ext>
              </c:extLst>
            </c:dLbl>
            <c:dLbl>
              <c:idx val="12"/>
              <c:delete val="1"/>
              <c:extLst>
                <c:ext xmlns:c15="http://schemas.microsoft.com/office/drawing/2012/chart" uri="{CE6537A1-D6FC-4f65-9D91-7224C49458BB}"/>
                <c:ext xmlns:c16="http://schemas.microsoft.com/office/drawing/2014/chart" uri="{C3380CC4-5D6E-409C-BE32-E72D297353CC}">
                  <c16:uniqueId val="{0000000C-855F-4CF5-9C6D-28166DED6F20}"/>
                </c:ext>
              </c:extLst>
            </c:dLbl>
            <c:dLbl>
              <c:idx val="13"/>
              <c:delete val="1"/>
              <c:extLst>
                <c:ext xmlns:c15="http://schemas.microsoft.com/office/drawing/2012/chart" uri="{CE6537A1-D6FC-4f65-9D91-7224C49458BB}"/>
                <c:ext xmlns:c16="http://schemas.microsoft.com/office/drawing/2014/chart" uri="{C3380CC4-5D6E-409C-BE32-E72D297353CC}">
                  <c16:uniqueId val="{0000000D-855F-4CF5-9C6D-28166DED6F20}"/>
                </c:ext>
              </c:extLst>
            </c:dLbl>
            <c:dLbl>
              <c:idx val="14"/>
              <c:delete val="1"/>
              <c:extLst>
                <c:ext xmlns:c15="http://schemas.microsoft.com/office/drawing/2012/chart" uri="{CE6537A1-D6FC-4f65-9D91-7224C49458BB}"/>
                <c:ext xmlns:c16="http://schemas.microsoft.com/office/drawing/2014/chart" uri="{C3380CC4-5D6E-409C-BE32-E72D297353CC}">
                  <c16:uniqueId val="{0000000E-855F-4CF5-9C6D-28166DED6F20}"/>
                </c:ext>
              </c:extLst>
            </c:dLbl>
            <c:spPr>
              <a:noFill/>
              <a:ln>
                <a:noFill/>
              </a:ln>
              <a:effectLst/>
            </c:spPr>
            <c:txPr>
              <a:bodyPr wrap="square" lIns="38100" tIns="19050" rIns="38100" bIns="19050" anchor="ctr">
                <a:spAutoFit/>
              </a:bodyPr>
              <a:lstStyle/>
              <a:p>
                <a:pPr>
                  <a:defRPr sz="2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Sheet1!$A$2:$A$16</c:f>
              <c:numCache>
                <c:formatCode>General</c:formatCode>
                <c:ptCount val="15"/>
                <c:pt idx="0">
                  <c:v>2000</c:v>
                </c:pt>
                <c:pt idx="14">
                  <c:v>2014</c:v>
                </c:pt>
              </c:numCache>
            </c:numRef>
          </c:cat>
          <c:val>
            <c:numRef>
              <c:f>Sheet1!$B$2:$B$16</c:f>
              <c:numCache>
                <c:formatCode>General</c:formatCode>
                <c:ptCount val="15"/>
                <c:pt idx="0">
                  <c:v>110</c:v>
                </c:pt>
                <c:pt idx="1">
                  <c:v>109</c:v>
                </c:pt>
                <c:pt idx="2">
                  <c:v>106</c:v>
                </c:pt>
                <c:pt idx="3">
                  <c:v>101</c:v>
                </c:pt>
                <c:pt idx="4">
                  <c:v>100</c:v>
                </c:pt>
                <c:pt idx="5">
                  <c:v>102</c:v>
                </c:pt>
                <c:pt idx="6">
                  <c:v>102</c:v>
                </c:pt>
                <c:pt idx="7">
                  <c:v>96</c:v>
                </c:pt>
                <c:pt idx="8">
                  <c:v>92</c:v>
                </c:pt>
                <c:pt idx="9">
                  <c:v>84</c:v>
                </c:pt>
                <c:pt idx="10">
                  <c:v>84</c:v>
                </c:pt>
                <c:pt idx="11">
                  <c:v>89</c:v>
                </c:pt>
                <c:pt idx="12">
                  <c:v>88</c:v>
                </c:pt>
                <c:pt idx="13">
                  <c:v>87</c:v>
                </c:pt>
                <c:pt idx="14">
                  <c:v>80</c:v>
                </c:pt>
              </c:numCache>
            </c:numRef>
          </c:val>
          <c:smooth val="0"/>
          <c:extLst>
            <c:ext xmlns:c16="http://schemas.microsoft.com/office/drawing/2014/chart" uri="{C3380CC4-5D6E-409C-BE32-E72D297353CC}">
              <c16:uniqueId val="{0000000F-855F-4CF5-9C6D-28166DED6F20}"/>
            </c:ext>
          </c:extLst>
        </c:ser>
        <c:ser>
          <c:idx val="1"/>
          <c:order val="1"/>
          <c:tx>
            <c:strRef>
              <c:f>Sheet1!$C$1</c:f>
              <c:strCache>
                <c:ptCount val="1"/>
                <c:pt idx="0">
                  <c:v>DFW</c:v>
                </c:pt>
              </c:strCache>
            </c:strRef>
          </c:tx>
          <c:spPr>
            <a:ln>
              <a:solidFill>
                <a:schemeClr val="accent3"/>
              </a:solidFill>
            </a:ln>
          </c:spPr>
          <c:marker>
            <c:symbol val="triangle"/>
            <c:size val="7"/>
            <c:spPr>
              <a:solidFill>
                <a:schemeClr val="accent3"/>
              </a:solidFill>
              <a:ln>
                <a:solidFill>
                  <a:schemeClr val="accent3"/>
                </a:solidFill>
              </a:ln>
            </c:spPr>
          </c:marker>
          <c:dLbls>
            <c:delete val="1"/>
          </c:dLbls>
          <c:cat>
            <c:numRef>
              <c:f>Sheet1!$A$2:$A$16</c:f>
              <c:numCache>
                <c:formatCode>General</c:formatCode>
                <c:ptCount val="15"/>
                <c:pt idx="0">
                  <c:v>2000</c:v>
                </c:pt>
                <c:pt idx="14">
                  <c:v>2014</c:v>
                </c:pt>
              </c:numCache>
            </c:numRef>
          </c:cat>
          <c:val>
            <c:numRef>
              <c:f>Sheet1!$C$2:$C$16</c:f>
              <c:numCache>
                <c:formatCode>General</c:formatCode>
                <c:ptCount val="15"/>
                <c:pt idx="0">
                  <c:v>101</c:v>
                </c:pt>
                <c:pt idx="1">
                  <c:v>100</c:v>
                </c:pt>
                <c:pt idx="2">
                  <c:v>98</c:v>
                </c:pt>
                <c:pt idx="3">
                  <c:v>99</c:v>
                </c:pt>
                <c:pt idx="4">
                  <c:v>97</c:v>
                </c:pt>
                <c:pt idx="5">
                  <c:v>95</c:v>
                </c:pt>
                <c:pt idx="6">
                  <c:v>96</c:v>
                </c:pt>
                <c:pt idx="7">
                  <c:v>95</c:v>
                </c:pt>
                <c:pt idx="8">
                  <c:v>91</c:v>
                </c:pt>
                <c:pt idx="9">
                  <c:v>85</c:v>
                </c:pt>
                <c:pt idx="10">
                  <c:v>85</c:v>
                </c:pt>
                <c:pt idx="11">
                  <c:v>89</c:v>
                </c:pt>
                <c:pt idx="12">
                  <c:v>86</c:v>
                </c:pt>
                <c:pt idx="13">
                  <c:v>87</c:v>
                </c:pt>
                <c:pt idx="14">
                  <c:v>82</c:v>
                </c:pt>
              </c:numCache>
            </c:numRef>
          </c:val>
          <c:smooth val="0"/>
          <c:extLst>
            <c:ext xmlns:c16="http://schemas.microsoft.com/office/drawing/2014/chart" uri="{C3380CC4-5D6E-409C-BE32-E72D297353CC}">
              <c16:uniqueId val="{0000001F-855F-4CF5-9C6D-28166DED6F20}"/>
            </c:ext>
          </c:extLst>
        </c:ser>
        <c:ser>
          <c:idx val="2"/>
          <c:order val="2"/>
          <c:tx>
            <c:strRef>
              <c:f>Sheet1!$D$1</c:f>
              <c:strCache>
                <c:ptCount val="1"/>
                <c:pt idx="0">
                  <c:v>BPA</c:v>
                </c:pt>
              </c:strCache>
            </c:strRef>
          </c:tx>
          <c:spPr>
            <a:ln>
              <a:solidFill>
                <a:schemeClr val="accent1"/>
              </a:solidFill>
            </a:ln>
          </c:spPr>
          <c:marker>
            <c:symbol val="diamond"/>
            <c:size val="7"/>
            <c:spPr>
              <a:solidFill>
                <a:schemeClr val="accent1"/>
              </a:solidFill>
              <a:ln>
                <a:solidFill>
                  <a:schemeClr val="accent1"/>
                </a:solidFill>
              </a:ln>
            </c:spPr>
          </c:marker>
          <c:dLbls>
            <c:delete val="1"/>
          </c:dLbls>
          <c:cat>
            <c:numRef>
              <c:f>Sheet1!$A$2:$A$16</c:f>
              <c:numCache>
                <c:formatCode>General</c:formatCode>
                <c:ptCount val="15"/>
                <c:pt idx="0">
                  <c:v>2000</c:v>
                </c:pt>
                <c:pt idx="14">
                  <c:v>2014</c:v>
                </c:pt>
              </c:numCache>
            </c:numRef>
          </c:cat>
          <c:val>
            <c:numRef>
              <c:f>Sheet1!$D$2:$D$16</c:f>
              <c:numCache>
                <c:formatCode>General</c:formatCode>
                <c:ptCount val="15"/>
                <c:pt idx="0">
                  <c:v>87</c:v>
                </c:pt>
                <c:pt idx="1">
                  <c:v>85</c:v>
                </c:pt>
                <c:pt idx="2">
                  <c:v>90</c:v>
                </c:pt>
                <c:pt idx="3">
                  <c:v>91</c:v>
                </c:pt>
                <c:pt idx="4">
                  <c:v>92</c:v>
                </c:pt>
                <c:pt idx="5">
                  <c:v>88</c:v>
                </c:pt>
                <c:pt idx="6">
                  <c:v>85</c:v>
                </c:pt>
                <c:pt idx="7">
                  <c:v>83</c:v>
                </c:pt>
                <c:pt idx="8">
                  <c:v>82</c:v>
                </c:pt>
                <c:pt idx="9">
                  <c:v>78</c:v>
                </c:pt>
                <c:pt idx="10">
                  <c:v>74</c:v>
                </c:pt>
                <c:pt idx="11">
                  <c:v>80</c:v>
                </c:pt>
                <c:pt idx="12">
                  <c:v>82</c:v>
                </c:pt>
                <c:pt idx="13">
                  <c:v>83</c:v>
                </c:pt>
                <c:pt idx="14">
                  <c:v>81</c:v>
                </c:pt>
              </c:numCache>
            </c:numRef>
          </c:val>
          <c:smooth val="0"/>
          <c:extLst>
            <c:ext xmlns:c16="http://schemas.microsoft.com/office/drawing/2014/chart" uri="{C3380CC4-5D6E-409C-BE32-E72D297353CC}">
              <c16:uniqueId val="{00000000-0FD7-4E51-88E8-4151484A237F}"/>
            </c:ext>
          </c:extLst>
        </c:ser>
        <c:dLbls>
          <c:showLegendKey val="0"/>
          <c:showVal val="1"/>
          <c:showCatName val="0"/>
          <c:showSerName val="0"/>
          <c:showPercent val="0"/>
          <c:showBubbleSize val="0"/>
        </c:dLbls>
        <c:marker val="1"/>
        <c:smooth val="0"/>
        <c:axId val="347130288"/>
        <c:axId val="347131072"/>
      </c:lineChart>
      <c:catAx>
        <c:axId val="347130288"/>
        <c:scaling>
          <c:orientation val="minMax"/>
        </c:scaling>
        <c:delete val="0"/>
        <c:axPos val="b"/>
        <c:numFmt formatCode="General" sourceLinked="1"/>
        <c:majorTickMark val="out"/>
        <c:minorTickMark val="none"/>
        <c:tickLblPos val="nextTo"/>
        <c:crossAx val="347131072"/>
        <c:crosses val="autoZero"/>
        <c:auto val="1"/>
        <c:lblAlgn val="ctr"/>
        <c:lblOffset val="100"/>
        <c:noMultiLvlLbl val="0"/>
      </c:catAx>
      <c:valAx>
        <c:axId val="347131072"/>
        <c:scaling>
          <c:orientation val="minMax"/>
        </c:scaling>
        <c:delete val="1"/>
        <c:axPos val="l"/>
        <c:numFmt formatCode="General" sourceLinked="1"/>
        <c:majorTickMark val="out"/>
        <c:minorTickMark val="none"/>
        <c:tickLblPos val="nextTo"/>
        <c:crossAx val="347130288"/>
        <c:crosses val="autoZero"/>
        <c:crossBetween val="between"/>
      </c:valAx>
      <c:spPr>
        <a:solidFill>
          <a:schemeClr val="bg1">
            <a:lumMod val="85000"/>
          </a:schemeClr>
        </a:solidFill>
      </c:spPr>
    </c:plotArea>
    <c:legend>
      <c:legendPos val="r"/>
      <c:legendEntry>
        <c:idx val="0"/>
        <c:txPr>
          <a:bodyPr/>
          <a:lstStyle/>
          <a:p>
            <a:pPr>
              <a:defRPr sz="2400"/>
            </a:pPr>
            <a:endParaRPr lang="en-US"/>
          </a:p>
        </c:txPr>
      </c:legendEntry>
      <c:legendEntry>
        <c:idx val="1"/>
        <c:txPr>
          <a:bodyPr/>
          <a:lstStyle/>
          <a:p>
            <a:pPr>
              <a:defRPr sz="2400"/>
            </a:pPr>
            <a:endParaRPr lang="en-US"/>
          </a:p>
        </c:txPr>
      </c:legendEntry>
      <c:layout>
        <c:manualLayout>
          <c:xMode val="edge"/>
          <c:yMode val="edge"/>
          <c:x val="0.84818489455823409"/>
          <c:y val="5.1556910236737891E-2"/>
          <c:w val="0.14298214516604243"/>
          <c:h val="0.20154647456363245"/>
        </c:manualLayout>
      </c:layout>
      <c:overlay val="0"/>
      <c:txPr>
        <a:bodyPr/>
        <a:lstStyle/>
        <a:p>
          <a:pPr>
            <a:defRPr sz="2400"/>
          </a:pPr>
          <a:endParaRPr lang="en-US"/>
        </a:p>
      </c:txPr>
    </c:legend>
    <c:plotVisOnly val="1"/>
    <c:dispBlanksAs val="gap"/>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C03EE33-FFB2-47D8-8054-BB915AC6326E}" type="doc">
      <dgm:prSet loTypeId="urn:microsoft.com/office/officeart/2005/8/layout/process3" loCatId="process" qsTypeId="urn:microsoft.com/office/officeart/2005/8/quickstyle/simple1" qsCatId="simple" csTypeId="urn:microsoft.com/office/officeart/2005/8/colors/accent6_4" csCatId="accent6" phldr="1"/>
      <dgm:spPr/>
      <dgm:t>
        <a:bodyPr/>
        <a:lstStyle/>
        <a:p>
          <a:endParaRPr lang="en-US"/>
        </a:p>
      </dgm:t>
    </dgm:pt>
    <dgm:pt modelId="{A9ABE486-65F8-4D79-A6C1-BF89E933A936}">
      <dgm:prSet phldrT="[Text]" custT="1"/>
      <dgm:spPr>
        <a:solidFill>
          <a:srgbClr val="649C3E"/>
        </a:solidFill>
      </dgm:spPr>
      <dgm:t>
        <a:bodyPr/>
        <a:lstStyle/>
        <a:p>
          <a:r>
            <a:rPr lang="en-US" sz="2400" dirty="0">
              <a:solidFill>
                <a:schemeClr val="tx1"/>
              </a:solidFill>
            </a:rPr>
            <a:t>Date 1</a:t>
          </a:r>
        </a:p>
      </dgm:t>
    </dgm:pt>
    <dgm:pt modelId="{9F320AD7-5027-459B-90A3-86B3A19321B3}" type="parTrans" cxnId="{BAE62867-E064-458E-8396-5010FB8B1EB0}">
      <dgm:prSet/>
      <dgm:spPr/>
      <dgm:t>
        <a:bodyPr/>
        <a:lstStyle/>
        <a:p>
          <a:endParaRPr lang="en-US"/>
        </a:p>
      </dgm:t>
    </dgm:pt>
    <dgm:pt modelId="{CA216649-1A03-463B-98D3-075ABEF77D6F}" type="sibTrans" cxnId="{BAE62867-E064-458E-8396-5010FB8B1EB0}">
      <dgm:prSet/>
      <dgm:spPr/>
      <dgm:t>
        <a:bodyPr/>
        <a:lstStyle/>
        <a:p>
          <a:endParaRPr lang="en-US" dirty="0"/>
        </a:p>
      </dgm:t>
    </dgm:pt>
    <dgm:pt modelId="{7C7A6082-00F2-4ADF-B477-50C1F0AF7172}">
      <dgm:prSet phldrT="[Text]" custT="1"/>
      <dgm:spPr/>
      <dgm:t>
        <a:bodyPr/>
        <a:lstStyle/>
        <a:p>
          <a:r>
            <a:rPr lang="en-US" sz="2400" dirty="0"/>
            <a:t>Rule Change</a:t>
          </a:r>
        </a:p>
      </dgm:t>
    </dgm:pt>
    <dgm:pt modelId="{B34D7EE8-863E-43B1-AEF9-0EC058E3A8B4}" type="parTrans" cxnId="{08D9A356-BA62-4614-A67D-501ACD788ED8}">
      <dgm:prSet/>
      <dgm:spPr/>
      <dgm:t>
        <a:bodyPr/>
        <a:lstStyle/>
        <a:p>
          <a:endParaRPr lang="en-US"/>
        </a:p>
      </dgm:t>
    </dgm:pt>
    <dgm:pt modelId="{8EFE451A-2208-4BD4-894D-0B9A2157E252}" type="sibTrans" cxnId="{08D9A356-BA62-4614-A67D-501ACD788ED8}">
      <dgm:prSet/>
      <dgm:spPr/>
      <dgm:t>
        <a:bodyPr/>
        <a:lstStyle/>
        <a:p>
          <a:endParaRPr lang="en-US"/>
        </a:p>
      </dgm:t>
    </dgm:pt>
    <dgm:pt modelId="{D9BABBCF-CE28-4634-A10C-79594DD912B7}">
      <dgm:prSet phldrT="[Text]" custT="1"/>
      <dgm:spPr/>
      <dgm:t>
        <a:bodyPr/>
        <a:lstStyle/>
        <a:p>
          <a:r>
            <a:rPr lang="en-US" sz="2400" dirty="0">
              <a:solidFill>
                <a:schemeClr val="tx1"/>
              </a:solidFill>
            </a:rPr>
            <a:t>Date 2</a:t>
          </a:r>
        </a:p>
      </dgm:t>
    </dgm:pt>
    <dgm:pt modelId="{23F30768-2C31-4A57-96D1-7F465C33EC6A}" type="parTrans" cxnId="{19D8B8C0-AD75-46F5-A408-EDE6144806D3}">
      <dgm:prSet/>
      <dgm:spPr/>
      <dgm:t>
        <a:bodyPr/>
        <a:lstStyle/>
        <a:p>
          <a:endParaRPr lang="en-US"/>
        </a:p>
      </dgm:t>
    </dgm:pt>
    <dgm:pt modelId="{8275EDB7-0CAB-45E5-8459-0D5AD784CCF3}" type="sibTrans" cxnId="{19D8B8C0-AD75-46F5-A408-EDE6144806D3}">
      <dgm:prSet/>
      <dgm:spPr/>
      <dgm:t>
        <a:bodyPr/>
        <a:lstStyle/>
        <a:p>
          <a:endParaRPr lang="en-US" dirty="0"/>
        </a:p>
      </dgm:t>
    </dgm:pt>
    <dgm:pt modelId="{70104E85-5461-4711-85ED-912587F9EB62}">
      <dgm:prSet phldrT="[Text]" custT="1"/>
      <dgm:spPr/>
      <dgm:t>
        <a:bodyPr/>
        <a:lstStyle/>
        <a:p>
          <a:r>
            <a:rPr lang="en-US" sz="2400" dirty="0"/>
            <a:t>Rule Change</a:t>
          </a:r>
        </a:p>
      </dgm:t>
    </dgm:pt>
    <dgm:pt modelId="{600A1F3F-59C6-4BD1-ABFE-0D2106C57028}" type="parTrans" cxnId="{5BE2C531-3EFF-4094-B7F1-471627130B24}">
      <dgm:prSet/>
      <dgm:spPr/>
      <dgm:t>
        <a:bodyPr/>
        <a:lstStyle/>
        <a:p>
          <a:endParaRPr lang="en-US"/>
        </a:p>
      </dgm:t>
    </dgm:pt>
    <dgm:pt modelId="{A4324225-4071-40A9-979E-E65E3BA301B2}" type="sibTrans" cxnId="{5BE2C531-3EFF-4094-B7F1-471627130B24}">
      <dgm:prSet/>
      <dgm:spPr/>
      <dgm:t>
        <a:bodyPr/>
        <a:lstStyle/>
        <a:p>
          <a:endParaRPr lang="en-US"/>
        </a:p>
      </dgm:t>
    </dgm:pt>
    <dgm:pt modelId="{C740B331-C2FA-4A0A-B12F-B958CFEE19E9}">
      <dgm:prSet phldrT="[Text]" custT="1"/>
      <dgm:spPr/>
      <dgm:t>
        <a:bodyPr/>
        <a:lstStyle/>
        <a:p>
          <a:r>
            <a:rPr lang="en-US" sz="2400" dirty="0">
              <a:solidFill>
                <a:schemeClr val="tx1"/>
              </a:solidFill>
            </a:rPr>
            <a:t>Date 3</a:t>
          </a:r>
        </a:p>
      </dgm:t>
    </dgm:pt>
    <dgm:pt modelId="{6F4CD282-79CA-4450-B5F9-90334940A5CE}" type="parTrans" cxnId="{19B0D6FD-D22F-4305-BA3F-A6B061D53677}">
      <dgm:prSet/>
      <dgm:spPr/>
      <dgm:t>
        <a:bodyPr/>
        <a:lstStyle/>
        <a:p>
          <a:endParaRPr lang="en-US"/>
        </a:p>
      </dgm:t>
    </dgm:pt>
    <dgm:pt modelId="{3C9534D8-BCF2-4B93-8A49-58C4B71F1BA6}" type="sibTrans" cxnId="{19B0D6FD-D22F-4305-BA3F-A6B061D53677}">
      <dgm:prSet/>
      <dgm:spPr/>
      <dgm:t>
        <a:bodyPr/>
        <a:lstStyle/>
        <a:p>
          <a:endParaRPr lang="en-US"/>
        </a:p>
      </dgm:t>
    </dgm:pt>
    <dgm:pt modelId="{F926C3C8-4AD7-46DA-99E1-FC16AB52A9D7}">
      <dgm:prSet phldrT="[Text]" custT="1"/>
      <dgm:spPr/>
      <dgm:t>
        <a:bodyPr/>
        <a:lstStyle/>
        <a:p>
          <a:r>
            <a:rPr lang="en-US" sz="2400" dirty="0"/>
            <a:t>Rule Change</a:t>
          </a:r>
        </a:p>
      </dgm:t>
    </dgm:pt>
    <dgm:pt modelId="{9051DA4A-91BE-43E4-BC74-2BA2430F1AFA}" type="parTrans" cxnId="{71B8C3A7-67D0-42AF-BA2D-0A90F76CDD66}">
      <dgm:prSet/>
      <dgm:spPr/>
      <dgm:t>
        <a:bodyPr/>
        <a:lstStyle/>
        <a:p>
          <a:endParaRPr lang="en-US"/>
        </a:p>
      </dgm:t>
    </dgm:pt>
    <dgm:pt modelId="{82FEA011-A7EF-49EC-8C18-FAE7B1661F0A}" type="sibTrans" cxnId="{71B8C3A7-67D0-42AF-BA2D-0A90F76CDD66}">
      <dgm:prSet/>
      <dgm:spPr/>
      <dgm:t>
        <a:bodyPr/>
        <a:lstStyle/>
        <a:p>
          <a:endParaRPr lang="en-US"/>
        </a:p>
      </dgm:t>
    </dgm:pt>
    <dgm:pt modelId="{9ACCAD8E-37B6-416E-A67C-DA77BFA8F955}" type="pres">
      <dgm:prSet presAssocID="{2C03EE33-FFB2-47D8-8054-BB915AC6326E}" presName="linearFlow" presStyleCnt="0">
        <dgm:presLayoutVars>
          <dgm:dir/>
          <dgm:animLvl val="lvl"/>
          <dgm:resizeHandles val="exact"/>
        </dgm:presLayoutVars>
      </dgm:prSet>
      <dgm:spPr/>
    </dgm:pt>
    <dgm:pt modelId="{852DB57B-7F8E-4E54-97AE-1DE90B3F069B}" type="pres">
      <dgm:prSet presAssocID="{A9ABE486-65F8-4D79-A6C1-BF89E933A936}" presName="composite" presStyleCnt="0"/>
      <dgm:spPr/>
    </dgm:pt>
    <dgm:pt modelId="{A062251F-8F91-4F14-B487-FDE6856BB320}" type="pres">
      <dgm:prSet presAssocID="{A9ABE486-65F8-4D79-A6C1-BF89E933A936}" presName="parTx" presStyleLbl="node1" presStyleIdx="0" presStyleCnt="3">
        <dgm:presLayoutVars>
          <dgm:chMax val="0"/>
          <dgm:chPref val="0"/>
          <dgm:bulletEnabled val="1"/>
        </dgm:presLayoutVars>
      </dgm:prSet>
      <dgm:spPr/>
    </dgm:pt>
    <dgm:pt modelId="{D8917AF2-318A-433C-AC74-7F6F62B22936}" type="pres">
      <dgm:prSet presAssocID="{A9ABE486-65F8-4D79-A6C1-BF89E933A936}" presName="parSh" presStyleLbl="node1" presStyleIdx="0" presStyleCnt="3"/>
      <dgm:spPr/>
    </dgm:pt>
    <dgm:pt modelId="{6FDF2436-67EF-4DFF-9BA1-61C19926F7C1}" type="pres">
      <dgm:prSet presAssocID="{A9ABE486-65F8-4D79-A6C1-BF89E933A936}" presName="desTx" presStyleLbl="fgAcc1" presStyleIdx="0" presStyleCnt="3">
        <dgm:presLayoutVars>
          <dgm:bulletEnabled val="1"/>
        </dgm:presLayoutVars>
      </dgm:prSet>
      <dgm:spPr/>
    </dgm:pt>
    <dgm:pt modelId="{76004F13-2820-49E3-846C-A56D8F1D3E82}" type="pres">
      <dgm:prSet presAssocID="{CA216649-1A03-463B-98D3-075ABEF77D6F}" presName="sibTrans" presStyleLbl="sibTrans2D1" presStyleIdx="0" presStyleCnt="2"/>
      <dgm:spPr/>
    </dgm:pt>
    <dgm:pt modelId="{96F80D61-AAB7-4207-B6A0-8816F9601321}" type="pres">
      <dgm:prSet presAssocID="{CA216649-1A03-463B-98D3-075ABEF77D6F}" presName="connTx" presStyleLbl="sibTrans2D1" presStyleIdx="0" presStyleCnt="2"/>
      <dgm:spPr/>
    </dgm:pt>
    <dgm:pt modelId="{A6F8E12B-4A05-43E9-A821-18F921898196}" type="pres">
      <dgm:prSet presAssocID="{D9BABBCF-CE28-4634-A10C-79594DD912B7}" presName="composite" presStyleCnt="0"/>
      <dgm:spPr/>
    </dgm:pt>
    <dgm:pt modelId="{363D3EC4-A2A2-4211-A663-5678EAEDA179}" type="pres">
      <dgm:prSet presAssocID="{D9BABBCF-CE28-4634-A10C-79594DD912B7}" presName="parTx" presStyleLbl="node1" presStyleIdx="0" presStyleCnt="3">
        <dgm:presLayoutVars>
          <dgm:chMax val="0"/>
          <dgm:chPref val="0"/>
          <dgm:bulletEnabled val="1"/>
        </dgm:presLayoutVars>
      </dgm:prSet>
      <dgm:spPr/>
    </dgm:pt>
    <dgm:pt modelId="{BB11480F-082D-459D-8536-5D3540728FEC}" type="pres">
      <dgm:prSet presAssocID="{D9BABBCF-CE28-4634-A10C-79594DD912B7}" presName="parSh" presStyleLbl="node1" presStyleIdx="1" presStyleCnt="3"/>
      <dgm:spPr/>
    </dgm:pt>
    <dgm:pt modelId="{41C1B65F-BAA6-4AD5-8BEB-FD434031F967}" type="pres">
      <dgm:prSet presAssocID="{D9BABBCF-CE28-4634-A10C-79594DD912B7}" presName="desTx" presStyleLbl="fgAcc1" presStyleIdx="1" presStyleCnt="3">
        <dgm:presLayoutVars>
          <dgm:bulletEnabled val="1"/>
        </dgm:presLayoutVars>
      </dgm:prSet>
      <dgm:spPr/>
    </dgm:pt>
    <dgm:pt modelId="{018A8F28-94A1-4483-B8AB-3E49C1FD6C4E}" type="pres">
      <dgm:prSet presAssocID="{8275EDB7-0CAB-45E5-8459-0D5AD784CCF3}" presName="sibTrans" presStyleLbl="sibTrans2D1" presStyleIdx="1" presStyleCnt="2"/>
      <dgm:spPr/>
    </dgm:pt>
    <dgm:pt modelId="{86B4A60E-BD9F-4EE2-A012-5B022B43DEC3}" type="pres">
      <dgm:prSet presAssocID="{8275EDB7-0CAB-45E5-8459-0D5AD784CCF3}" presName="connTx" presStyleLbl="sibTrans2D1" presStyleIdx="1" presStyleCnt="2"/>
      <dgm:spPr/>
    </dgm:pt>
    <dgm:pt modelId="{A21EAFA0-935B-436C-BAB9-AD5AAF547A26}" type="pres">
      <dgm:prSet presAssocID="{C740B331-C2FA-4A0A-B12F-B958CFEE19E9}" presName="composite" presStyleCnt="0"/>
      <dgm:spPr/>
    </dgm:pt>
    <dgm:pt modelId="{23FFF9FF-D58D-4491-93CE-A993876DD3C4}" type="pres">
      <dgm:prSet presAssocID="{C740B331-C2FA-4A0A-B12F-B958CFEE19E9}" presName="parTx" presStyleLbl="node1" presStyleIdx="1" presStyleCnt="3">
        <dgm:presLayoutVars>
          <dgm:chMax val="0"/>
          <dgm:chPref val="0"/>
          <dgm:bulletEnabled val="1"/>
        </dgm:presLayoutVars>
      </dgm:prSet>
      <dgm:spPr/>
    </dgm:pt>
    <dgm:pt modelId="{8FD92AE5-93C7-4962-A4BA-676541973DE2}" type="pres">
      <dgm:prSet presAssocID="{C740B331-C2FA-4A0A-B12F-B958CFEE19E9}" presName="parSh" presStyleLbl="node1" presStyleIdx="2" presStyleCnt="3"/>
      <dgm:spPr/>
    </dgm:pt>
    <dgm:pt modelId="{A00BB4E3-1323-4E2A-AE41-304550052E94}" type="pres">
      <dgm:prSet presAssocID="{C740B331-C2FA-4A0A-B12F-B958CFEE19E9}" presName="desTx" presStyleLbl="fgAcc1" presStyleIdx="2" presStyleCnt="3">
        <dgm:presLayoutVars>
          <dgm:bulletEnabled val="1"/>
        </dgm:presLayoutVars>
      </dgm:prSet>
      <dgm:spPr/>
    </dgm:pt>
  </dgm:ptLst>
  <dgm:cxnLst>
    <dgm:cxn modelId="{91FB820C-01FA-49CA-A40E-24F0F868194D}" type="presOf" srcId="{F926C3C8-4AD7-46DA-99E1-FC16AB52A9D7}" destId="{A00BB4E3-1323-4E2A-AE41-304550052E94}" srcOrd="0" destOrd="0" presId="urn:microsoft.com/office/officeart/2005/8/layout/process3"/>
    <dgm:cxn modelId="{99A34712-8299-4B4F-97CF-F4081F470559}" type="presOf" srcId="{C740B331-C2FA-4A0A-B12F-B958CFEE19E9}" destId="{23FFF9FF-D58D-4491-93CE-A993876DD3C4}" srcOrd="0" destOrd="0" presId="urn:microsoft.com/office/officeart/2005/8/layout/process3"/>
    <dgm:cxn modelId="{5BE2C531-3EFF-4094-B7F1-471627130B24}" srcId="{D9BABBCF-CE28-4634-A10C-79594DD912B7}" destId="{70104E85-5461-4711-85ED-912587F9EB62}" srcOrd="0" destOrd="0" parTransId="{600A1F3F-59C6-4BD1-ABFE-0D2106C57028}" sibTransId="{A4324225-4071-40A9-979E-E65E3BA301B2}"/>
    <dgm:cxn modelId="{7CE46F33-44AF-48AC-BE50-7439B0BA8826}" type="presOf" srcId="{CA216649-1A03-463B-98D3-075ABEF77D6F}" destId="{76004F13-2820-49E3-846C-A56D8F1D3E82}" srcOrd="0" destOrd="0" presId="urn:microsoft.com/office/officeart/2005/8/layout/process3"/>
    <dgm:cxn modelId="{9DD0D75F-14D3-4DCE-ABB4-1A4B49995CE4}" type="presOf" srcId="{70104E85-5461-4711-85ED-912587F9EB62}" destId="{41C1B65F-BAA6-4AD5-8BEB-FD434031F967}" srcOrd="0" destOrd="0" presId="urn:microsoft.com/office/officeart/2005/8/layout/process3"/>
    <dgm:cxn modelId="{353B3965-01BC-450D-A200-25268875FE22}" type="presOf" srcId="{7C7A6082-00F2-4ADF-B477-50C1F0AF7172}" destId="{6FDF2436-67EF-4DFF-9BA1-61C19926F7C1}" srcOrd="0" destOrd="0" presId="urn:microsoft.com/office/officeart/2005/8/layout/process3"/>
    <dgm:cxn modelId="{BAE62867-E064-458E-8396-5010FB8B1EB0}" srcId="{2C03EE33-FFB2-47D8-8054-BB915AC6326E}" destId="{A9ABE486-65F8-4D79-A6C1-BF89E933A936}" srcOrd="0" destOrd="0" parTransId="{9F320AD7-5027-459B-90A3-86B3A19321B3}" sibTransId="{CA216649-1A03-463B-98D3-075ABEF77D6F}"/>
    <dgm:cxn modelId="{D9155A4D-1A26-4A3C-93B7-98D1D89F922A}" type="presOf" srcId="{2C03EE33-FFB2-47D8-8054-BB915AC6326E}" destId="{9ACCAD8E-37B6-416E-A67C-DA77BFA8F955}" srcOrd="0" destOrd="0" presId="urn:microsoft.com/office/officeart/2005/8/layout/process3"/>
    <dgm:cxn modelId="{C4F1AA4E-F707-4694-AAE8-17E8E4E103C0}" type="presOf" srcId="{C740B331-C2FA-4A0A-B12F-B958CFEE19E9}" destId="{8FD92AE5-93C7-4962-A4BA-676541973DE2}" srcOrd="1" destOrd="0" presId="urn:microsoft.com/office/officeart/2005/8/layout/process3"/>
    <dgm:cxn modelId="{08D9A356-BA62-4614-A67D-501ACD788ED8}" srcId="{A9ABE486-65F8-4D79-A6C1-BF89E933A936}" destId="{7C7A6082-00F2-4ADF-B477-50C1F0AF7172}" srcOrd="0" destOrd="0" parTransId="{B34D7EE8-863E-43B1-AEF9-0EC058E3A8B4}" sibTransId="{8EFE451A-2208-4BD4-894D-0B9A2157E252}"/>
    <dgm:cxn modelId="{2EABD47A-08DB-4B23-826F-0A0AFA8AA91B}" type="presOf" srcId="{CA216649-1A03-463B-98D3-075ABEF77D6F}" destId="{96F80D61-AAB7-4207-B6A0-8816F9601321}" srcOrd="1" destOrd="0" presId="urn:microsoft.com/office/officeart/2005/8/layout/process3"/>
    <dgm:cxn modelId="{C3CA95A2-0073-4DC2-85A2-CFD7448FC3F0}" type="presOf" srcId="{D9BABBCF-CE28-4634-A10C-79594DD912B7}" destId="{363D3EC4-A2A2-4211-A663-5678EAEDA179}" srcOrd="0" destOrd="0" presId="urn:microsoft.com/office/officeart/2005/8/layout/process3"/>
    <dgm:cxn modelId="{71B8C3A7-67D0-42AF-BA2D-0A90F76CDD66}" srcId="{C740B331-C2FA-4A0A-B12F-B958CFEE19E9}" destId="{F926C3C8-4AD7-46DA-99E1-FC16AB52A9D7}" srcOrd="0" destOrd="0" parTransId="{9051DA4A-91BE-43E4-BC74-2BA2430F1AFA}" sibTransId="{82FEA011-A7EF-49EC-8C18-FAE7B1661F0A}"/>
    <dgm:cxn modelId="{19D8B8C0-AD75-46F5-A408-EDE6144806D3}" srcId="{2C03EE33-FFB2-47D8-8054-BB915AC6326E}" destId="{D9BABBCF-CE28-4634-A10C-79594DD912B7}" srcOrd="1" destOrd="0" parTransId="{23F30768-2C31-4A57-96D1-7F465C33EC6A}" sibTransId="{8275EDB7-0CAB-45E5-8459-0D5AD784CCF3}"/>
    <dgm:cxn modelId="{468273C2-44AE-4E86-ACC3-D1D3C60C0BB5}" type="presOf" srcId="{D9BABBCF-CE28-4634-A10C-79594DD912B7}" destId="{BB11480F-082D-459D-8536-5D3540728FEC}" srcOrd="1" destOrd="0" presId="urn:microsoft.com/office/officeart/2005/8/layout/process3"/>
    <dgm:cxn modelId="{56B349D9-43B6-4926-99F6-A5EC74DD27EB}" type="presOf" srcId="{8275EDB7-0CAB-45E5-8459-0D5AD784CCF3}" destId="{86B4A60E-BD9F-4EE2-A012-5B022B43DEC3}" srcOrd="1" destOrd="0" presId="urn:microsoft.com/office/officeart/2005/8/layout/process3"/>
    <dgm:cxn modelId="{A68EA3F5-7D90-4E0E-9FA3-9407AB9B1C54}" type="presOf" srcId="{A9ABE486-65F8-4D79-A6C1-BF89E933A936}" destId="{D8917AF2-318A-433C-AC74-7F6F62B22936}" srcOrd="1" destOrd="0" presId="urn:microsoft.com/office/officeart/2005/8/layout/process3"/>
    <dgm:cxn modelId="{8D12C9F6-5991-4FDD-8C53-BB2BF30908FD}" type="presOf" srcId="{A9ABE486-65F8-4D79-A6C1-BF89E933A936}" destId="{A062251F-8F91-4F14-B487-FDE6856BB320}" srcOrd="0" destOrd="0" presId="urn:microsoft.com/office/officeart/2005/8/layout/process3"/>
    <dgm:cxn modelId="{19B0D6FD-D22F-4305-BA3F-A6B061D53677}" srcId="{2C03EE33-FFB2-47D8-8054-BB915AC6326E}" destId="{C740B331-C2FA-4A0A-B12F-B958CFEE19E9}" srcOrd="2" destOrd="0" parTransId="{6F4CD282-79CA-4450-B5F9-90334940A5CE}" sibTransId="{3C9534D8-BCF2-4B93-8A49-58C4B71F1BA6}"/>
    <dgm:cxn modelId="{AC77CCFE-168A-40A4-BE1C-1F28921D5086}" type="presOf" srcId="{8275EDB7-0CAB-45E5-8459-0D5AD784CCF3}" destId="{018A8F28-94A1-4483-B8AB-3E49C1FD6C4E}" srcOrd="0" destOrd="0" presId="urn:microsoft.com/office/officeart/2005/8/layout/process3"/>
    <dgm:cxn modelId="{F73F6E51-62EE-4B4D-A6DB-E2118550096C}" type="presParOf" srcId="{9ACCAD8E-37B6-416E-A67C-DA77BFA8F955}" destId="{852DB57B-7F8E-4E54-97AE-1DE90B3F069B}" srcOrd="0" destOrd="0" presId="urn:microsoft.com/office/officeart/2005/8/layout/process3"/>
    <dgm:cxn modelId="{25103454-9A99-4553-A57B-B972E0D55B67}" type="presParOf" srcId="{852DB57B-7F8E-4E54-97AE-1DE90B3F069B}" destId="{A062251F-8F91-4F14-B487-FDE6856BB320}" srcOrd="0" destOrd="0" presId="urn:microsoft.com/office/officeart/2005/8/layout/process3"/>
    <dgm:cxn modelId="{2D7611DE-4067-459E-8D8E-E1200647FF52}" type="presParOf" srcId="{852DB57B-7F8E-4E54-97AE-1DE90B3F069B}" destId="{D8917AF2-318A-433C-AC74-7F6F62B22936}" srcOrd="1" destOrd="0" presId="urn:microsoft.com/office/officeart/2005/8/layout/process3"/>
    <dgm:cxn modelId="{C0E3DBE3-80B6-485C-BB88-CD86979D6BC0}" type="presParOf" srcId="{852DB57B-7F8E-4E54-97AE-1DE90B3F069B}" destId="{6FDF2436-67EF-4DFF-9BA1-61C19926F7C1}" srcOrd="2" destOrd="0" presId="urn:microsoft.com/office/officeart/2005/8/layout/process3"/>
    <dgm:cxn modelId="{C05D120E-D410-4215-91D5-A3E3E5539C2F}" type="presParOf" srcId="{9ACCAD8E-37B6-416E-A67C-DA77BFA8F955}" destId="{76004F13-2820-49E3-846C-A56D8F1D3E82}" srcOrd="1" destOrd="0" presId="urn:microsoft.com/office/officeart/2005/8/layout/process3"/>
    <dgm:cxn modelId="{D13FBEBC-A8A7-4DE8-A20B-1781FC6075F6}" type="presParOf" srcId="{76004F13-2820-49E3-846C-A56D8F1D3E82}" destId="{96F80D61-AAB7-4207-B6A0-8816F9601321}" srcOrd="0" destOrd="0" presId="urn:microsoft.com/office/officeart/2005/8/layout/process3"/>
    <dgm:cxn modelId="{62DBA293-8454-4FD2-B7BC-E0937CC85CE7}" type="presParOf" srcId="{9ACCAD8E-37B6-416E-A67C-DA77BFA8F955}" destId="{A6F8E12B-4A05-43E9-A821-18F921898196}" srcOrd="2" destOrd="0" presId="urn:microsoft.com/office/officeart/2005/8/layout/process3"/>
    <dgm:cxn modelId="{38FA6D9E-CCB0-4100-A588-F4377D4B4E74}" type="presParOf" srcId="{A6F8E12B-4A05-43E9-A821-18F921898196}" destId="{363D3EC4-A2A2-4211-A663-5678EAEDA179}" srcOrd="0" destOrd="0" presId="urn:microsoft.com/office/officeart/2005/8/layout/process3"/>
    <dgm:cxn modelId="{DE65D425-852A-4326-89F1-600AC5996B4E}" type="presParOf" srcId="{A6F8E12B-4A05-43E9-A821-18F921898196}" destId="{BB11480F-082D-459D-8536-5D3540728FEC}" srcOrd="1" destOrd="0" presId="urn:microsoft.com/office/officeart/2005/8/layout/process3"/>
    <dgm:cxn modelId="{E46DFA5A-35EA-4F28-8086-38A4F4DBF574}" type="presParOf" srcId="{A6F8E12B-4A05-43E9-A821-18F921898196}" destId="{41C1B65F-BAA6-4AD5-8BEB-FD434031F967}" srcOrd="2" destOrd="0" presId="urn:microsoft.com/office/officeart/2005/8/layout/process3"/>
    <dgm:cxn modelId="{E2D18819-DF9B-4593-90AF-F9DCA9D3C8D8}" type="presParOf" srcId="{9ACCAD8E-37B6-416E-A67C-DA77BFA8F955}" destId="{018A8F28-94A1-4483-B8AB-3E49C1FD6C4E}" srcOrd="3" destOrd="0" presId="urn:microsoft.com/office/officeart/2005/8/layout/process3"/>
    <dgm:cxn modelId="{CEC5FCAA-EB68-4F3E-8F02-C460584EDEBD}" type="presParOf" srcId="{018A8F28-94A1-4483-B8AB-3E49C1FD6C4E}" destId="{86B4A60E-BD9F-4EE2-A012-5B022B43DEC3}" srcOrd="0" destOrd="0" presId="urn:microsoft.com/office/officeart/2005/8/layout/process3"/>
    <dgm:cxn modelId="{BB1CD423-7422-4115-A371-D3A978FA825F}" type="presParOf" srcId="{9ACCAD8E-37B6-416E-A67C-DA77BFA8F955}" destId="{A21EAFA0-935B-436C-BAB9-AD5AAF547A26}" srcOrd="4" destOrd="0" presId="urn:microsoft.com/office/officeart/2005/8/layout/process3"/>
    <dgm:cxn modelId="{DA8443D4-D165-4167-9B12-283987E3845C}" type="presParOf" srcId="{A21EAFA0-935B-436C-BAB9-AD5AAF547A26}" destId="{23FFF9FF-D58D-4491-93CE-A993876DD3C4}" srcOrd="0" destOrd="0" presId="urn:microsoft.com/office/officeart/2005/8/layout/process3"/>
    <dgm:cxn modelId="{B961DABF-2BCD-4EA8-B28D-F2F7684325C6}" type="presParOf" srcId="{A21EAFA0-935B-436C-BAB9-AD5AAF547A26}" destId="{8FD92AE5-93C7-4962-A4BA-676541973DE2}" srcOrd="1" destOrd="0" presId="urn:microsoft.com/office/officeart/2005/8/layout/process3"/>
    <dgm:cxn modelId="{C7B5BD3A-7ED2-429B-A8F4-9C4B15B41F8A}" type="presParOf" srcId="{A21EAFA0-935B-436C-BAB9-AD5AAF547A26}" destId="{A00BB4E3-1323-4E2A-AE41-304550052E94}"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CF32BD5-A267-4675-8E6E-D434873D96A8}" type="doc">
      <dgm:prSet loTypeId="urn:microsoft.com/office/officeart/2005/8/layout/hChevron3" loCatId="process" qsTypeId="urn:microsoft.com/office/officeart/2005/8/quickstyle/simple1" qsCatId="simple" csTypeId="urn:microsoft.com/office/officeart/2005/8/colors/accent1_2" csCatId="accent1"/>
      <dgm:spPr/>
      <dgm:t>
        <a:bodyPr/>
        <a:lstStyle/>
        <a:p>
          <a:endParaRPr lang="en-US"/>
        </a:p>
      </dgm:t>
    </dgm:pt>
    <dgm:pt modelId="{6AA963D0-A4C2-4567-ACFE-178BC548889C}">
      <dgm:prSet/>
      <dgm:spPr/>
      <dgm:t>
        <a:bodyPr/>
        <a:lstStyle/>
        <a:p>
          <a:pPr rtl="0"/>
          <a:r>
            <a:rPr lang="en-US" dirty="0"/>
            <a:t>Step 1</a:t>
          </a:r>
        </a:p>
      </dgm:t>
    </dgm:pt>
    <dgm:pt modelId="{D09D17C5-FB7D-4DD0-BA76-523D25C9D722}" type="parTrans" cxnId="{27D7D66A-6EB6-4CA8-9798-414CA8EA65D3}">
      <dgm:prSet/>
      <dgm:spPr/>
      <dgm:t>
        <a:bodyPr/>
        <a:lstStyle/>
        <a:p>
          <a:endParaRPr lang="en-US"/>
        </a:p>
      </dgm:t>
    </dgm:pt>
    <dgm:pt modelId="{9ECD42DD-9E3B-43EC-9AC2-C5298319C911}" type="sibTrans" cxnId="{27D7D66A-6EB6-4CA8-9798-414CA8EA65D3}">
      <dgm:prSet/>
      <dgm:spPr/>
      <dgm:t>
        <a:bodyPr/>
        <a:lstStyle/>
        <a:p>
          <a:endParaRPr lang="en-US"/>
        </a:p>
      </dgm:t>
    </dgm:pt>
    <dgm:pt modelId="{28957002-CC42-4CE6-81F5-817F50E1B046}">
      <dgm:prSet/>
      <dgm:spPr/>
      <dgm:t>
        <a:bodyPr/>
        <a:lstStyle/>
        <a:p>
          <a:pPr rtl="0"/>
          <a:r>
            <a:rPr lang="en-US" dirty="0"/>
            <a:t>Step 2</a:t>
          </a:r>
        </a:p>
      </dgm:t>
    </dgm:pt>
    <dgm:pt modelId="{2E21D17E-1FF1-4473-AAFD-FD91CEFB8B88}" type="parTrans" cxnId="{822A0FA3-4CD3-45F6-BC00-5419DA125109}">
      <dgm:prSet/>
      <dgm:spPr/>
      <dgm:t>
        <a:bodyPr/>
        <a:lstStyle/>
        <a:p>
          <a:endParaRPr lang="en-US"/>
        </a:p>
      </dgm:t>
    </dgm:pt>
    <dgm:pt modelId="{8E6ABD18-60DA-4B04-B423-4BC5FDA6D401}" type="sibTrans" cxnId="{822A0FA3-4CD3-45F6-BC00-5419DA125109}">
      <dgm:prSet/>
      <dgm:spPr/>
      <dgm:t>
        <a:bodyPr/>
        <a:lstStyle/>
        <a:p>
          <a:endParaRPr lang="en-US"/>
        </a:p>
      </dgm:t>
    </dgm:pt>
    <dgm:pt modelId="{AA96A0B5-20F7-4D06-8073-F3919A40610E}">
      <dgm:prSet/>
      <dgm:spPr/>
      <dgm:t>
        <a:bodyPr/>
        <a:lstStyle/>
        <a:p>
          <a:pPr rtl="0"/>
          <a:r>
            <a:rPr lang="en-US" dirty="0"/>
            <a:t>Step 3</a:t>
          </a:r>
        </a:p>
      </dgm:t>
    </dgm:pt>
    <dgm:pt modelId="{5DF115CA-C528-4E07-9087-D1964C6D3A3A}" type="parTrans" cxnId="{3B59BD22-5F77-4746-8B73-F4D27ED4B1DA}">
      <dgm:prSet/>
      <dgm:spPr/>
      <dgm:t>
        <a:bodyPr/>
        <a:lstStyle/>
        <a:p>
          <a:endParaRPr lang="en-US"/>
        </a:p>
      </dgm:t>
    </dgm:pt>
    <dgm:pt modelId="{9DD3B2C1-C2E4-4346-A619-D081BF324856}" type="sibTrans" cxnId="{3B59BD22-5F77-4746-8B73-F4D27ED4B1DA}">
      <dgm:prSet/>
      <dgm:spPr/>
      <dgm:t>
        <a:bodyPr/>
        <a:lstStyle/>
        <a:p>
          <a:endParaRPr lang="en-US"/>
        </a:p>
      </dgm:t>
    </dgm:pt>
    <dgm:pt modelId="{266C2D72-3668-425F-9782-0CBB0F20A40C}">
      <dgm:prSet/>
      <dgm:spPr/>
      <dgm:t>
        <a:bodyPr/>
        <a:lstStyle/>
        <a:p>
          <a:pPr rtl="0"/>
          <a:r>
            <a:rPr lang="en-US" dirty="0"/>
            <a:t>Step 4</a:t>
          </a:r>
        </a:p>
      </dgm:t>
    </dgm:pt>
    <dgm:pt modelId="{E7D2A8AD-3B02-48B7-81D5-25D9D03EE1E7}" type="parTrans" cxnId="{5ED4D2BE-F502-4D77-BC52-5797CDE29F65}">
      <dgm:prSet/>
      <dgm:spPr/>
      <dgm:t>
        <a:bodyPr/>
        <a:lstStyle/>
        <a:p>
          <a:endParaRPr lang="en-US"/>
        </a:p>
      </dgm:t>
    </dgm:pt>
    <dgm:pt modelId="{A43AA8FE-F1CB-4B60-BE39-DBBA1C1B3F7B}" type="sibTrans" cxnId="{5ED4D2BE-F502-4D77-BC52-5797CDE29F65}">
      <dgm:prSet/>
      <dgm:spPr/>
      <dgm:t>
        <a:bodyPr/>
        <a:lstStyle/>
        <a:p>
          <a:endParaRPr lang="en-US"/>
        </a:p>
      </dgm:t>
    </dgm:pt>
    <dgm:pt modelId="{CDFE1772-2D0B-4ACA-A220-B921E04CF015}" type="pres">
      <dgm:prSet presAssocID="{4CF32BD5-A267-4675-8E6E-D434873D96A8}" presName="Name0" presStyleCnt="0">
        <dgm:presLayoutVars>
          <dgm:dir/>
          <dgm:resizeHandles val="exact"/>
        </dgm:presLayoutVars>
      </dgm:prSet>
      <dgm:spPr/>
    </dgm:pt>
    <dgm:pt modelId="{4A72DA93-6263-47F5-A31C-B47DAA9AA3A7}" type="pres">
      <dgm:prSet presAssocID="{6AA963D0-A4C2-4567-ACFE-178BC548889C}" presName="parTxOnly" presStyleLbl="node1" presStyleIdx="0" presStyleCnt="4">
        <dgm:presLayoutVars>
          <dgm:bulletEnabled val="1"/>
        </dgm:presLayoutVars>
      </dgm:prSet>
      <dgm:spPr/>
    </dgm:pt>
    <dgm:pt modelId="{AE7C0C7E-62A7-42F5-ADE6-BE94FF190349}" type="pres">
      <dgm:prSet presAssocID="{9ECD42DD-9E3B-43EC-9AC2-C5298319C911}" presName="parSpace" presStyleCnt="0"/>
      <dgm:spPr/>
    </dgm:pt>
    <dgm:pt modelId="{7126AC3A-45A8-4DE8-85D1-AA6A0414E544}" type="pres">
      <dgm:prSet presAssocID="{28957002-CC42-4CE6-81F5-817F50E1B046}" presName="parTxOnly" presStyleLbl="node1" presStyleIdx="1" presStyleCnt="4">
        <dgm:presLayoutVars>
          <dgm:bulletEnabled val="1"/>
        </dgm:presLayoutVars>
      </dgm:prSet>
      <dgm:spPr/>
    </dgm:pt>
    <dgm:pt modelId="{4D02F3F3-CC39-495F-ACEA-2678E88B3BDD}" type="pres">
      <dgm:prSet presAssocID="{8E6ABD18-60DA-4B04-B423-4BC5FDA6D401}" presName="parSpace" presStyleCnt="0"/>
      <dgm:spPr/>
    </dgm:pt>
    <dgm:pt modelId="{18327DD6-E0C5-464A-8442-1B25771DBF97}" type="pres">
      <dgm:prSet presAssocID="{AA96A0B5-20F7-4D06-8073-F3919A40610E}" presName="parTxOnly" presStyleLbl="node1" presStyleIdx="2" presStyleCnt="4">
        <dgm:presLayoutVars>
          <dgm:bulletEnabled val="1"/>
        </dgm:presLayoutVars>
      </dgm:prSet>
      <dgm:spPr/>
    </dgm:pt>
    <dgm:pt modelId="{5C3BD2D7-C928-40C7-87C3-D4BAB6113ED4}" type="pres">
      <dgm:prSet presAssocID="{9DD3B2C1-C2E4-4346-A619-D081BF324856}" presName="parSpace" presStyleCnt="0"/>
      <dgm:spPr/>
    </dgm:pt>
    <dgm:pt modelId="{24097298-0D69-463C-9228-84DDAEAF3C56}" type="pres">
      <dgm:prSet presAssocID="{266C2D72-3668-425F-9782-0CBB0F20A40C}" presName="parTxOnly" presStyleLbl="node1" presStyleIdx="3" presStyleCnt="4">
        <dgm:presLayoutVars>
          <dgm:bulletEnabled val="1"/>
        </dgm:presLayoutVars>
      </dgm:prSet>
      <dgm:spPr/>
    </dgm:pt>
  </dgm:ptLst>
  <dgm:cxnLst>
    <dgm:cxn modelId="{7A5C4708-1127-4F60-BAFB-830281A2295E}" type="presOf" srcId="{6AA963D0-A4C2-4567-ACFE-178BC548889C}" destId="{4A72DA93-6263-47F5-A31C-B47DAA9AA3A7}" srcOrd="0" destOrd="0" presId="urn:microsoft.com/office/officeart/2005/8/layout/hChevron3"/>
    <dgm:cxn modelId="{3B59BD22-5F77-4746-8B73-F4D27ED4B1DA}" srcId="{4CF32BD5-A267-4675-8E6E-D434873D96A8}" destId="{AA96A0B5-20F7-4D06-8073-F3919A40610E}" srcOrd="2" destOrd="0" parTransId="{5DF115CA-C528-4E07-9087-D1964C6D3A3A}" sibTransId="{9DD3B2C1-C2E4-4346-A619-D081BF324856}"/>
    <dgm:cxn modelId="{27D7D66A-6EB6-4CA8-9798-414CA8EA65D3}" srcId="{4CF32BD5-A267-4675-8E6E-D434873D96A8}" destId="{6AA963D0-A4C2-4567-ACFE-178BC548889C}" srcOrd="0" destOrd="0" parTransId="{D09D17C5-FB7D-4DD0-BA76-523D25C9D722}" sibTransId="{9ECD42DD-9E3B-43EC-9AC2-C5298319C911}"/>
    <dgm:cxn modelId="{9F42F38D-9F53-4BCA-BB2C-9A686363947C}" type="presOf" srcId="{28957002-CC42-4CE6-81F5-817F50E1B046}" destId="{7126AC3A-45A8-4DE8-85D1-AA6A0414E544}" srcOrd="0" destOrd="0" presId="urn:microsoft.com/office/officeart/2005/8/layout/hChevron3"/>
    <dgm:cxn modelId="{893DFE96-BE0F-4348-9081-0358E43BDA16}" type="presOf" srcId="{266C2D72-3668-425F-9782-0CBB0F20A40C}" destId="{24097298-0D69-463C-9228-84DDAEAF3C56}" srcOrd="0" destOrd="0" presId="urn:microsoft.com/office/officeart/2005/8/layout/hChevron3"/>
    <dgm:cxn modelId="{822A0FA3-4CD3-45F6-BC00-5419DA125109}" srcId="{4CF32BD5-A267-4675-8E6E-D434873D96A8}" destId="{28957002-CC42-4CE6-81F5-817F50E1B046}" srcOrd="1" destOrd="0" parTransId="{2E21D17E-1FF1-4473-AAFD-FD91CEFB8B88}" sibTransId="{8E6ABD18-60DA-4B04-B423-4BC5FDA6D401}"/>
    <dgm:cxn modelId="{B49203AC-4230-41D0-8A9B-BD358A9C8D57}" type="presOf" srcId="{AA96A0B5-20F7-4D06-8073-F3919A40610E}" destId="{18327DD6-E0C5-464A-8442-1B25771DBF97}" srcOrd="0" destOrd="0" presId="urn:microsoft.com/office/officeart/2005/8/layout/hChevron3"/>
    <dgm:cxn modelId="{5ED4D2BE-F502-4D77-BC52-5797CDE29F65}" srcId="{4CF32BD5-A267-4675-8E6E-D434873D96A8}" destId="{266C2D72-3668-425F-9782-0CBB0F20A40C}" srcOrd="3" destOrd="0" parTransId="{E7D2A8AD-3B02-48B7-81D5-25D9D03EE1E7}" sibTransId="{A43AA8FE-F1CB-4B60-BE39-DBBA1C1B3F7B}"/>
    <dgm:cxn modelId="{2F23CDE3-EFED-439D-8787-F7A35666602E}" type="presOf" srcId="{4CF32BD5-A267-4675-8E6E-D434873D96A8}" destId="{CDFE1772-2D0B-4ACA-A220-B921E04CF015}" srcOrd="0" destOrd="0" presId="urn:microsoft.com/office/officeart/2005/8/layout/hChevron3"/>
    <dgm:cxn modelId="{3929DD2D-0CC5-4D71-8851-CEE198E9E9EC}" type="presParOf" srcId="{CDFE1772-2D0B-4ACA-A220-B921E04CF015}" destId="{4A72DA93-6263-47F5-A31C-B47DAA9AA3A7}" srcOrd="0" destOrd="0" presId="urn:microsoft.com/office/officeart/2005/8/layout/hChevron3"/>
    <dgm:cxn modelId="{F2E1E2F5-B0EA-46B6-A6AD-3CF2B8818387}" type="presParOf" srcId="{CDFE1772-2D0B-4ACA-A220-B921E04CF015}" destId="{AE7C0C7E-62A7-42F5-ADE6-BE94FF190349}" srcOrd="1" destOrd="0" presId="urn:microsoft.com/office/officeart/2005/8/layout/hChevron3"/>
    <dgm:cxn modelId="{41BF1439-2D83-4248-9468-620B3218EBB4}" type="presParOf" srcId="{CDFE1772-2D0B-4ACA-A220-B921E04CF015}" destId="{7126AC3A-45A8-4DE8-85D1-AA6A0414E544}" srcOrd="2" destOrd="0" presId="urn:microsoft.com/office/officeart/2005/8/layout/hChevron3"/>
    <dgm:cxn modelId="{FDE306AE-2D5A-47C9-80C7-0EEFEE14FF86}" type="presParOf" srcId="{CDFE1772-2D0B-4ACA-A220-B921E04CF015}" destId="{4D02F3F3-CC39-495F-ACEA-2678E88B3BDD}" srcOrd="3" destOrd="0" presId="urn:microsoft.com/office/officeart/2005/8/layout/hChevron3"/>
    <dgm:cxn modelId="{1BF8BD2F-17A5-4EC8-BF82-0B61A277BAC9}" type="presParOf" srcId="{CDFE1772-2D0B-4ACA-A220-B921E04CF015}" destId="{18327DD6-E0C5-464A-8442-1B25771DBF97}" srcOrd="4" destOrd="0" presId="urn:microsoft.com/office/officeart/2005/8/layout/hChevron3"/>
    <dgm:cxn modelId="{8697B67A-74A7-45B5-8649-7A2B26D7722A}" type="presParOf" srcId="{CDFE1772-2D0B-4ACA-A220-B921E04CF015}" destId="{5C3BD2D7-C928-40C7-87C3-D4BAB6113ED4}" srcOrd="5" destOrd="0" presId="urn:microsoft.com/office/officeart/2005/8/layout/hChevron3"/>
    <dgm:cxn modelId="{ABE28AA2-1685-47FE-AE51-4AFF18314DF3}" type="presParOf" srcId="{CDFE1772-2D0B-4ACA-A220-B921E04CF015}" destId="{24097298-0D69-463C-9228-84DDAEAF3C56}" srcOrd="6"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917AF2-318A-433C-AC74-7F6F62B22936}">
      <dsp:nvSpPr>
        <dsp:cNvPr id="0" name=""/>
        <dsp:cNvSpPr/>
      </dsp:nvSpPr>
      <dsp:spPr>
        <a:xfrm>
          <a:off x="5903" y="28311"/>
          <a:ext cx="2684143" cy="1684800"/>
        </a:xfrm>
        <a:prstGeom prst="roundRect">
          <a:avLst>
            <a:gd name="adj" fmla="val 10000"/>
          </a:avLst>
        </a:prstGeom>
        <a:solidFill>
          <a:srgbClr val="649C3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91440" numCol="1" spcCol="1270" anchor="t" anchorCtr="0">
          <a:noAutofit/>
        </a:bodyPr>
        <a:lstStyle/>
        <a:p>
          <a:pPr marL="0" lvl="0" indent="0" algn="l" defTabSz="1066800">
            <a:lnSpc>
              <a:spcPct val="90000"/>
            </a:lnSpc>
            <a:spcBef>
              <a:spcPct val="0"/>
            </a:spcBef>
            <a:spcAft>
              <a:spcPct val="35000"/>
            </a:spcAft>
            <a:buNone/>
          </a:pPr>
          <a:r>
            <a:rPr lang="en-US" sz="2400" kern="1200" dirty="0">
              <a:solidFill>
                <a:schemeClr val="tx1"/>
              </a:solidFill>
            </a:rPr>
            <a:t>Date 1</a:t>
          </a:r>
        </a:p>
      </dsp:txBody>
      <dsp:txXfrm>
        <a:off x="5903" y="28311"/>
        <a:ext cx="2684143" cy="1073657"/>
      </dsp:txXfrm>
    </dsp:sp>
    <dsp:sp modelId="{6FDF2436-67EF-4DFF-9BA1-61C19926F7C1}">
      <dsp:nvSpPr>
        <dsp:cNvPr id="0" name=""/>
        <dsp:cNvSpPr/>
      </dsp:nvSpPr>
      <dsp:spPr>
        <a:xfrm>
          <a:off x="555667" y="1101968"/>
          <a:ext cx="2684143" cy="2246400"/>
        </a:xfrm>
        <a:prstGeom prst="roundRect">
          <a:avLst>
            <a:gd name="adj" fmla="val 10000"/>
          </a:avLst>
        </a:prstGeom>
        <a:solidFill>
          <a:schemeClr val="lt1">
            <a:alpha val="90000"/>
            <a:hueOff val="0"/>
            <a:satOff val="0"/>
            <a:lumOff val="0"/>
            <a:alphaOff val="0"/>
          </a:schemeClr>
        </a:solidFill>
        <a:ln w="12700" cap="flat" cmpd="sng" algn="ctr">
          <a:solidFill>
            <a:schemeClr val="accent6">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70688" rIns="170688"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Rule Change</a:t>
          </a:r>
        </a:p>
      </dsp:txBody>
      <dsp:txXfrm>
        <a:off x="621462" y="1167763"/>
        <a:ext cx="2552553" cy="2114810"/>
      </dsp:txXfrm>
    </dsp:sp>
    <dsp:sp modelId="{76004F13-2820-49E3-846C-A56D8F1D3E82}">
      <dsp:nvSpPr>
        <dsp:cNvPr id="0" name=""/>
        <dsp:cNvSpPr/>
      </dsp:nvSpPr>
      <dsp:spPr>
        <a:xfrm>
          <a:off x="3096953" y="231002"/>
          <a:ext cx="862641" cy="668274"/>
        </a:xfrm>
        <a:prstGeom prst="rightArrow">
          <a:avLst>
            <a:gd name="adj1" fmla="val 60000"/>
            <a:gd name="adj2" fmla="val 50000"/>
          </a:avLst>
        </a:prstGeom>
        <a:solidFill>
          <a:schemeClr val="accent6">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en-US" sz="2800" kern="1200" dirty="0"/>
        </a:p>
      </dsp:txBody>
      <dsp:txXfrm>
        <a:off x="3096953" y="364657"/>
        <a:ext cx="662159" cy="400964"/>
      </dsp:txXfrm>
    </dsp:sp>
    <dsp:sp modelId="{BB11480F-082D-459D-8536-5D3540728FEC}">
      <dsp:nvSpPr>
        <dsp:cNvPr id="0" name=""/>
        <dsp:cNvSpPr/>
      </dsp:nvSpPr>
      <dsp:spPr>
        <a:xfrm>
          <a:off x="4317673" y="28311"/>
          <a:ext cx="2684143" cy="1684800"/>
        </a:xfrm>
        <a:prstGeom prst="roundRect">
          <a:avLst>
            <a:gd name="adj" fmla="val 10000"/>
          </a:avLst>
        </a:prstGeom>
        <a:solidFill>
          <a:schemeClr val="accent6">
            <a:shade val="50000"/>
            <a:hueOff val="245616"/>
            <a:satOff val="-10737"/>
            <a:lumOff val="293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91440" numCol="1" spcCol="1270" anchor="t" anchorCtr="0">
          <a:noAutofit/>
        </a:bodyPr>
        <a:lstStyle/>
        <a:p>
          <a:pPr marL="0" lvl="0" indent="0" algn="l" defTabSz="1066800">
            <a:lnSpc>
              <a:spcPct val="90000"/>
            </a:lnSpc>
            <a:spcBef>
              <a:spcPct val="0"/>
            </a:spcBef>
            <a:spcAft>
              <a:spcPct val="35000"/>
            </a:spcAft>
            <a:buNone/>
          </a:pPr>
          <a:r>
            <a:rPr lang="en-US" sz="2400" kern="1200" dirty="0">
              <a:solidFill>
                <a:schemeClr val="tx1"/>
              </a:solidFill>
            </a:rPr>
            <a:t>Date 2</a:t>
          </a:r>
        </a:p>
      </dsp:txBody>
      <dsp:txXfrm>
        <a:off x="4317673" y="28311"/>
        <a:ext cx="2684143" cy="1073657"/>
      </dsp:txXfrm>
    </dsp:sp>
    <dsp:sp modelId="{41C1B65F-BAA6-4AD5-8BEB-FD434031F967}">
      <dsp:nvSpPr>
        <dsp:cNvPr id="0" name=""/>
        <dsp:cNvSpPr/>
      </dsp:nvSpPr>
      <dsp:spPr>
        <a:xfrm>
          <a:off x="4867437" y="1101968"/>
          <a:ext cx="2684143" cy="2246400"/>
        </a:xfrm>
        <a:prstGeom prst="roundRect">
          <a:avLst>
            <a:gd name="adj" fmla="val 10000"/>
          </a:avLst>
        </a:prstGeom>
        <a:solidFill>
          <a:schemeClr val="lt1">
            <a:alpha val="90000"/>
            <a:hueOff val="0"/>
            <a:satOff val="0"/>
            <a:lumOff val="0"/>
            <a:alphaOff val="0"/>
          </a:schemeClr>
        </a:solidFill>
        <a:ln w="12700" cap="flat" cmpd="sng" algn="ctr">
          <a:solidFill>
            <a:schemeClr val="accent6">
              <a:shade val="50000"/>
              <a:hueOff val="245616"/>
              <a:satOff val="-10737"/>
              <a:lumOff val="2930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70688" rIns="170688"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Rule Change</a:t>
          </a:r>
        </a:p>
      </dsp:txBody>
      <dsp:txXfrm>
        <a:off x="4933232" y="1167763"/>
        <a:ext cx="2552553" cy="2114810"/>
      </dsp:txXfrm>
    </dsp:sp>
    <dsp:sp modelId="{018A8F28-94A1-4483-B8AB-3E49C1FD6C4E}">
      <dsp:nvSpPr>
        <dsp:cNvPr id="0" name=""/>
        <dsp:cNvSpPr/>
      </dsp:nvSpPr>
      <dsp:spPr>
        <a:xfrm>
          <a:off x="7408723" y="231002"/>
          <a:ext cx="862641" cy="668274"/>
        </a:xfrm>
        <a:prstGeom prst="rightArrow">
          <a:avLst>
            <a:gd name="adj1" fmla="val 60000"/>
            <a:gd name="adj2" fmla="val 50000"/>
          </a:avLst>
        </a:prstGeom>
        <a:solidFill>
          <a:schemeClr val="accent6">
            <a:shade val="90000"/>
            <a:hueOff val="379870"/>
            <a:satOff val="-15173"/>
            <a:lumOff val="3519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en-US" sz="2800" kern="1200" dirty="0"/>
        </a:p>
      </dsp:txBody>
      <dsp:txXfrm>
        <a:off x="7408723" y="364657"/>
        <a:ext cx="662159" cy="400964"/>
      </dsp:txXfrm>
    </dsp:sp>
    <dsp:sp modelId="{8FD92AE5-93C7-4962-A4BA-676541973DE2}">
      <dsp:nvSpPr>
        <dsp:cNvPr id="0" name=""/>
        <dsp:cNvSpPr/>
      </dsp:nvSpPr>
      <dsp:spPr>
        <a:xfrm>
          <a:off x="8629443" y="28311"/>
          <a:ext cx="2684143" cy="1684800"/>
        </a:xfrm>
        <a:prstGeom prst="roundRect">
          <a:avLst>
            <a:gd name="adj" fmla="val 10000"/>
          </a:avLst>
        </a:prstGeom>
        <a:solidFill>
          <a:schemeClr val="accent6">
            <a:shade val="50000"/>
            <a:hueOff val="245616"/>
            <a:satOff val="-10737"/>
            <a:lumOff val="293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91440" numCol="1" spcCol="1270" anchor="t" anchorCtr="0">
          <a:noAutofit/>
        </a:bodyPr>
        <a:lstStyle/>
        <a:p>
          <a:pPr marL="0" lvl="0" indent="0" algn="l" defTabSz="1066800">
            <a:lnSpc>
              <a:spcPct val="90000"/>
            </a:lnSpc>
            <a:spcBef>
              <a:spcPct val="0"/>
            </a:spcBef>
            <a:spcAft>
              <a:spcPct val="35000"/>
            </a:spcAft>
            <a:buNone/>
          </a:pPr>
          <a:r>
            <a:rPr lang="en-US" sz="2400" kern="1200" dirty="0">
              <a:solidFill>
                <a:schemeClr val="tx1"/>
              </a:solidFill>
            </a:rPr>
            <a:t>Date 3</a:t>
          </a:r>
        </a:p>
      </dsp:txBody>
      <dsp:txXfrm>
        <a:off x="8629443" y="28311"/>
        <a:ext cx="2684143" cy="1073657"/>
      </dsp:txXfrm>
    </dsp:sp>
    <dsp:sp modelId="{A00BB4E3-1323-4E2A-AE41-304550052E94}">
      <dsp:nvSpPr>
        <dsp:cNvPr id="0" name=""/>
        <dsp:cNvSpPr/>
      </dsp:nvSpPr>
      <dsp:spPr>
        <a:xfrm>
          <a:off x="9179207" y="1101968"/>
          <a:ext cx="2684143" cy="2246400"/>
        </a:xfrm>
        <a:prstGeom prst="roundRect">
          <a:avLst>
            <a:gd name="adj" fmla="val 10000"/>
          </a:avLst>
        </a:prstGeom>
        <a:solidFill>
          <a:schemeClr val="lt1">
            <a:alpha val="90000"/>
            <a:hueOff val="0"/>
            <a:satOff val="0"/>
            <a:lumOff val="0"/>
            <a:alphaOff val="0"/>
          </a:schemeClr>
        </a:solidFill>
        <a:ln w="12700" cap="flat" cmpd="sng" algn="ctr">
          <a:solidFill>
            <a:schemeClr val="accent6">
              <a:shade val="50000"/>
              <a:hueOff val="245616"/>
              <a:satOff val="-10737"/>
              <a:lumOff val="2930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70688" rIns="170688"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Rule Change</a:t>
          </a:r>
        </a:p>
      </dsp:txBody>
      <dsp:txXfrm>
        <a:off x="9245002" y="1167763"/>
        <a:ext cx="2552553" cy="21148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72DA93-6263-47F5-A31C-B47DAA9AA3A7}">
      <dsp:nvSpPr>
        <dsp:cNvPr id="0" name=""/>
        <dsp:cNvSpPr/>
      </dsp:nvSpPr>
      <dsp:spPr>
        <a:xfrm>
          <a:off x="2411" y="1779171"/>
          <a:ext cx="2419052" cy="967620"/>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2692" tIns="101346" rIns="50673" bIns="101346" numCol="1" spcCol="1270" anchor="ctr" anchorCtr="0">
          <a:noAutofit/>
        </a:bodyPr>
        <a:lstStyle/>
        <a:p>
          <a:pPr marL="0" lvl="0" indent="0" algn="ctr" defTabSz="1689100" rtl="0">
            <a:lnSpc>
              <a:spcPct val="90000"/>
            </a:lnSpc>
            <a:spcBef>
              <a:spcPct val="0"/>
            </a:spcBef>
            <a:spcAft>
              <a:spcPct val="35000"/>
            </a:spcAft>
            <a:buNone/>
          </a:pPr>
          <a:r>
            <a:rPr lang="en-US" sz="3800" kern="1200" dirty="0"/>
            <a:t>Step 1</a:t>
          </a:r>
        </a:p>
      </dsp:txBody>
      <dsp:txXfrm>
        <a:off x="2411" y="1779171"/>
        <a:ext cx="2177147" cy="967620"/>
      </dsp:txXfrm>
    </dsp:sp>
    <dsp:sp modelId="{7126AC3A-45A8-4DE8-85D1-AA6A0414E544}">
      <dsp:nvSpPr>
        <dsp:cNvPr id="0" name=""/>
        <dsp:cNvSpPr/>
      </dsp:nvSpPr>
      <dsp:spPr>
        <a:xfrm>
          <a:off x="1937652" y="1779171"/>
          <a:ext cx="2419052" cy="967620"/>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019" tIns="101346" rIns="50673" bIns="101346" numCol="1" spcCol="1270" anchor="ctr" anchorCtr="0">
          <a:noAutofit/>
        </a:bodyPr>
        <a:lstStyle/>
        <a:p>
          <a:pPr marL="0" lvl="0" indent="0" algn="ctr" defTabSz="1689100" rtl="0">
            <a:lnSpc>
              <a:spcPct val="90000"/>
            </a:lnSpc>
            <a:spcBef>
              <a:spcPct val="0"/>
            </a:spcBef>
            <a:spcAft>
              <a:spcPct val="35000"/>
            </a:spcAft>
            <a:buNone/>
          </a:pPr>
          <a:r>
            <a:rPr lang="en-US" sz="3800" kern="1200" dirty="0"/>
            <a:t>Step 2</a:t>
          </a:r>
        </a:p>
      </dsp:txBody>
      <dsp:txXfrm>
        <a:off x="2421462" y="1779171"/>
        <a:ext cx="1451432" cy="967620"/>
      </dsp:txXfrm>
    </dsp:sp>
    <dsp:sp modelId="{18327DD6-E0C5-464A-8442-1B25771DBF97}">
      <dsp:nvSpPr>
        <dsp:cNvPr id="0" name=""/>
        <dsp:cNvSpPr/>
      </dsp:nvSpPr>
      <dsp:spPr>
        <a:xfrm>
          <a:off x="3872894" y="1779171"/>
          <a:ext cx="2419052" cy="967620"/>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019" tIns="101346" rIns="50673" bIns="101346" numCol="1" spcCol="1270" anchor="ctr" anchorCtr="0">
          <a:noAutofit/>
        </a:bodyPr>
        <a:lstStyle/>
        <a:p>
          <a:pPr marL="0" lvl="0" indent="0" algn="ctr" defTabSz="1689100" rtl="0">
            <a:lnSpc>
              <a:spcPct val="90000"/>
            </a:lnSpc>
            <a:spcBef>
              <a:spcPct val="0"/>
            </a:spcBef>
            <a:spcAft>
              <a:spcPct val="35000"/>
            </a:spcAft>
            <a:buNone/>
          </a:pPr>
          <a:r>
            <a:rPr lang="en-US" sz="3800" kern="1200" dirty="0"/>
            <a:t>Step 3</a:t>
          </a:r>
        </a:p>
      </dsp:txBody>
      <dsp:txXfrm>
        <a:off x="4356704" y="1779171"/>
        <a:ext cx="1451432" cy="967620"/>
      </dsp:txXfrm>
    </dsp:sp>
    <dsp:sp modelId="{24097298-0D69-463C-9228-84DDAEAF3C56}">
      <dsp:nvSpPr>
        <dsp:cNvPr id="0" name=""/>
        <dsp:cNvSpPr/>
      </dsp:nvSpPr>
      <dsp:spPr>
        <a:xfrm>
          <a:off x="5808136" y="1779171"/>
          <a:ext cx="2419052" cy="967620"/>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019" tIns="101346" rIns="50673" bIns="101346" numCol="1" spcCol="1270" anchor="ctr" anchorCtr="0">
          <a:noAutofit/>
        </a:bodyPr>
        <a:lstStyle/>
        <a:p>
          <a:pPr marL="0" lvl="0" indent="0" algn="ctr" defTabSz="1689100" rtl="0">
            <a:lnSpc>
              <a:spcPct val="90000"/>
            </a:lnSpc>
            <a:spcBef>
              <a:spcPct val="0"/>
            </a:spcBef>
            <a:spcAft>
              <a:spcPct val="35000"/>
            </a:spcAft>
            <a:buNone/>
          </a:pPr>
          <a:r>
            <a:rPr lang="en-US" sz="3800" kern="1200" dirty="0"/>
            <a:t>Step 4</a:t>
          </a:r>
        </a:p>
      </dsp:txBody>
      <dsp:txXfrm>
        <a:off x="6291946" y="1779171"/>
        <a:ext cx="1451432" cy="967620"/>
      </dsp:txXfrm>
    </dsp:sp>
  </dsp:spTree>
</dsp:drawing>
</file>

<file path=ppt/diagrams/layout1.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AEFF34-CA28-49FD-ADF5-99FDE0AF2D9B}" type="datetimeFigureOut">
              <a:rPr lang="en-US" smtClean="0"/>
              <a:t>3/22/2023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C3D9C1-6161-455B-8D44-34F420E0C8EB}" type="slidenum">
              <a:rPr lang="en-US" smtClean="0"/>
              <a:t>‹#›</a:t>
            </a:fld>
            <a:endParaRPr lang="en-US"/>
          </a:p>
        </p:txBody>
      </p:sp>
    </p:spTree>
    <p:extLst>
      <p:ext uri="{BB962C8B-B14F-4D97-AF65-F5344CB8AC3E}">
        <p14:creationId xmlns:p14="http://schemas.microsoft.com/office/powerpoint/2010/main" val="20630789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3D9E9EB-0EDC-4A3B-B8FA-6122BBE60C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29730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This diagram is made up of basic shapes with arrows to illustrate </a:t>
            </a:r>
            <a:r>
              <a:rPr lang="en-US" baseline="0" dirty="0"/>
              <a:t>a process flow, and everything is straight from PowerPoint.</a:t>
            </a:r>
            <a:endParaRPr lang="en-US" dirty="0"/>
          </a:p>
          <a:p>
            <a:endParaRPr kumimoji="0" lang="en-US" b="0" i="0" u="none" strike="noStrike" kern="1200" cap="none" spc="0" normalizeH="0" baseline="0" noProof="0" dirty="0">
              <a:ln>
                <a:noFill/>
              </a:ln>
              <a:solidFill>
                <a:prstClr val="black"/>
              </a:solidFill>
              <a:effectLst/>
              <a:uLnTx/>
              <a:uFillTx/>
            </a:endParaRPr>
          </a:p>
          <a:p>
            <a:r>
              <a:rPr kumimoji="0" lang="en-US" b="0" i="0" u="none" strike="noStrike" kern="1200" cap="none" spc="0" normalizeH="0" baseline="0" noProof="0" dirty="0">
                <a:ln>
                  <a:noFill/>
                </a:ln>
                <a:solidFill>
                  <a:prstClr val="black"/>
                </a:solidFill>
                <a:effectLst/>
                <a:uLnTx/>
                <a:uFillTx/>
              </a:rPr>
              <a:t>This one includes animation to help show different stages of the process and guide and focus the audience.</a:t>
            </a:r>
            <a:endParaRPr kumimoji="0" lang="en-US" b="0" i="1" u="none" strike="noStrike" kern="1200" cap="none" spc="0" normalizeH="0" baseline="0" noProof="0" dirty="0">
              <a:ln>
                <a:noFill/>
              </a:ln>
              <a:solidFill>
                <a:prstClr val="black"/>
              </a:solidFill>
              <a:effectLst/>
              <a:uLnTx/>
              <a:uFillTx/>
            </a:endParaRPr>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6DCF800-28FA-4181-BFE1-003306016B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74026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dirty="0">
                <a:effectLst/>
              </a:rPr>
              <a:t>….and here’s the same flow chart demonstrating the Morph transition.  This slide initially focuses attention on the separator.</a:t>
            </a:r>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FD55982-31EB-4B0F-8E15-672C26BFB4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41668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dirty="0">
                <a:effectLst/>
              </a:rPr>
              <a:t>Here, the audience’s attention is moved from the separator to the vapor recovery unit using the Morph transition.</a:t>
            </a:r>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FD55982-31EB-4B0F-8E15-672C26BFB4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71665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kern="1200" baseline="0" dirty="0">
              <a:solidFill>
                <a:schemeClr val="tx1"/>
              </a:solidFill>
              <a:effectLst/>
            </a:endParaRPr>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FD55982-31EB-4B0F-8E15-672C26BFB4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75841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FD55982-31EB-4B0F-8E15-672C26BFB4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29986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FD55982-31EB-4B0F-8E15-672C26BFB4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54783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14388"/>
            <a:ext cx="5486400" cy="3087687"/>
          </a:xfrm>
        </p:spPr>
      </p:sp>
      <p:sp>
        <p:nvSpPr>
          <p:cNvPr id="3" name="Notes Placeholder 2"/>
          <p:cNvSpPr>
            <a:spLocks noGrp="1"/>
          </p:cNvSpPr>
          <p:nvPr>
            <p:ph type="body" idx="1"/>
          </p:nvPr>
        </p:nvSpPr>
        <p:spPr>
          <a:xfrm>
            <a:off x="685800" y="4014768"/>
            <a:ext cx="5486400" cy="3600450"/>
          </a:xfr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mn-lt"/>
                <a:ea typeface="+mn-ea"/>
                <a:cs typeface="+mn-cs"/>
              </a:rPr>
              <a:t>To insert a chart or graph:</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mn-lt"/>
                <a:ea typeface="+mn-ea"/>
                <a:cs typeface="+mn-cs"/>
              </a:rPr>
              <a:t>Click the Insert tab</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mn-lt"/>
                <a:ea typeface="+mn-ea"/>
                <a:cs typeface="+mn-cs"/>
              </a:rPr>
              <a:t>In Illustrations group, select Chart to display the Insert Charts dialog box</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mn-lt"/>
                <a:ea typeface="+mn-ea"/>
                <a:cs typeface="+mn-cs"/>
              </a:rPr>
              <a:t>Select a chart category in the left pane of the dialog box to display the chart variations in the right pane</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mn-lt"/>
                <a:ea typeface="+mn-ea"/>
                <a:cs typeface="+mn-cs"/>
              </a:rPr>
              <a:t>Select the chart type you want to create and click OK to insert a sample chart and open its associated Excel worksheet containing the plotted data</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mn-lt"/>
                <a:ea typeface="+mn-ea"/>
                <a:cs typeface="+mn-cs"/>
              </a:rPr>
              <a:t>In the linked Excel Worksheet, enter the values to be plotted, following the pattern of the sample data</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mn-lt"/>
                <a:ea typeface="+mn-ea"/>
                <a:cs typeface="+mn-cs"/>
              </a:rPr>
              <a:t>If the chart data range defined by the colored outlines doesn’t automatically expand to include new data, drag the blue handle in the lower right corner of the range to expand it</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mn-lt"/>
                <a:ea typeface="+mn-ea"/>
                <a:cs typeface="+mn-cs"/>
              </a:rPr>
              <a:t>Close the Excel window</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mn-lt"/>
                <a:ea typeface="+mn-ea"/>
                <a:cs typeface="+mn-cs"/>
              </a:rPr>
              <a:t>Once the chart is on the slide, you can modify it by editing the applicable chart elements (axes, axis titles, chart titles, data labels, data tables, error bars, gridlines, legend, lines, trend line, and up/down bars) for the type of chart found on the Chart Design tab, which is activated when the chart is selected</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9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00" b="0" i="0" u="none" strike="noStrike" kern="1200" cap="none" spc="0" normalizeH="0" baseline="0" noProof="0" dirty="0">
                <a:ln>
                  <a:noFill/>
                </a:ln>
                <a:solidFill>
                  <a:prstClr val="black"/>
                </a:solidFill>
                <a:effectLst/>
                <a:uLnTx/>
                <a:uFillTx/>
                <a:latin typeface="+mn-lt"/>
                <a:ea typeface="+mn-ea"/>
                <a:cs typeface="+mn-cs"/>
              </a:rPr>
              <a:t>To insert a chart from Excel:</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mn-lt"/>
                <a:ea typeface="+mn-ea"/>
                <a:cs typeface="+mn-cs"/>
              </a:rPr>
              <a:t>In the source workbook, click the chart border to select it</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mn-lt"/>
                <a:ea typeface="+mn-ea"/>
                <a:cs typeface="+mn-cs"/>
              </a:rPr>
              <a:t>Copy the chart to the clipboard</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mn-lt"/>
                <a:ea typeface="+mn-ea"/>
                <a:cs typeface="+mn-cs"/>
              </a:rPr>
              <a:t>Switch to PowerPoint, display the slide you want to insert the chart on, paste the chart from the clipboard</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mn-lt"/>
                <a:ea typeface="+mn-ea"/>
                <a:cs typeface="+mn-cs"/>
              </a:rPr>
              <a:t>Close the Excel window</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mn-lt"/>
                <a:ea typeface="+mn-ea"/>
                <a:cs typeface="+mn-cs"/>
              </a:rPr>
              <a:t>Once the chart is on the slide, you can modify it by editing the applicable chart elements (axes, axis titles, chart titles, data labels, data tables, error bars, gridlines, legend, lines, trend line, and up/down bars) for the type of chart found on the Chart Design tab, which is activated when the chart is selected</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3D9E9EB-0EDC-4A3B-B8FA-6122BBE60C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76515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14388"/>
            <a:ext cx="5486400" cy="3087687"/>
          </a:xfrm>
        </p:spPr>
      </p:sp>
      <p:sp>
        <p:nvSpPr>
          <p:cNvPr id="3" name="Notes Placeholder 2"/>
          <p:cNvSpPr>
            <a:spLocks noGrp="1"/>
          </p:cNvSpPr>
          <p:nvPr>
            <p:ph type="body" idx="1"/>
          </p:nvPr>
        </p:nvSpPr>
        <p:spPr>
          <a:xfrm>
            <a:off x="685800" y="4014768"/>
            <a:ext cx="5486400" cy="3600450"/>
          </a:xfr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mn-lt"/>
                <a:ea typeface="+mn-ea"/>
                <a:cs typeface="+mn-cs"/>
              </a:rPr>
              <a:t>To insert a table:</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mn-lt"/>
                <a:ea typeface="+mn-ea"/>
                <a:cs typeface="+mn-cs"/>
              </a:rPr>
              <a:t>Click the Insert tab</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mn-lt"/>
                <a:ea typeface="+mn-ea"/>
                <a:cs typeface="+mn-cs"/>
              </a:rPr>
              <a:t>In Tables group, select Table to display the Insert Table menu</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mn-lt"/>
                <a:ea typeface="+mn-ea"/>
                <a:cs typeface="+mn-cs"/>
              </a:rPr>
              <a:t>Select the number of rows and columns from the cell grid to indicate the size (in rows and columns) of the table you want to create OR select Insert Table… and enter the numbers of rows and columns in the Insert Table dialog box OR select Draw Table to create a single cell OR select Excel Spreadsheet to enter an actual Excel spreadsheet</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9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00" b="0" i="0" u="none" strike="noStrike" kern="1200" cap="none" spc="0" normalizeH="0" baseline="0" noProof="0" dirty="0">
                <a:ln>
                  <a:noFill/>
                </a:ln>
                <a:solidFill>
                  <a:prstClr val="black"/>
                </a:solidFill>
                <a:effectLst/>
                <a:uLnTx/>
                <a:uFillTx/>
                <a:latin typeface="+mn-lt"/>
                <a:ea typeface="+mn-ea"/>
                <a:cs typeface="+mn-cs"/>
              </a:rPr>
              <a:t>To insert a table from an Excel worksheet (these same procedures can also be used to insert a table from Word):</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mn-lt"/>
                <a:ea typeface="+mn-ea"/>
                <a:cs typeface="+mn-cs"/>
              </a:rPr>
              <a:t>Open the workbook in Excel and locate the table or data range that you want to insert on the slide</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mn-lt"/>
                <a:ea typeface="+mn-ea"/>
                <a:cs typeface="+mn-cs"/>
              </a:rPr>
              <a:t>Select the table or data range and copy the selection to the Clipboard</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mn-lt"/>
                <a:ea typeface="+mn-ea"/>
                <a:cs typeface="+mn-cs"/>
              </a:rPr>
              <a:t>Switch to PowerPoint and display the slide you want to insert the table on</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mn-lt"/>
                <a:ea typeface="+mn-ea"/>
                <a:cs typeface="+mn-cs"/>
              </a:rPr>
              <a:t>Paste the copied table from the Clipboard to the slide</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mn-lt"/>
                <a:ea typeface="+mn-ea"/>
                <a:cs typeface="+mn-cs"/>
              </a:rPr>
              <a:t>If you don’t want the table to match the slide formatting, click the Paste Options button and then on the Paste Options menu, click the desired paste option</a:t>
            </a:r>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3D9E9EB-0EDC-4A3B-B8FA-6122BBE60C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72573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3D9E9EB-0EDC-4A3B-B8FA-6122BBE60C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59993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baseline="0"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3D9E9EB-0EDC-4A3B-B8FA-6122BBE60C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5935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3D9E9EB-0EDC-4A3B-B8FA-6122BBE60C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62328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baseline="0"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3D9E9EB-0EDC-4A3B-B8FA-6122BBE60C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333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aseline="0" dirty="0"/>
              <a:t>The fastest way to incorporate this into your slide show is to make these custom layouts part of the slide master.  To do this:</a:t>
            </a:r>
          </a:p>
          <a:p>
            <a:pPr marL="171450" indent="-171450">
              <a:buFont typeface="Arial" panose="020B0604020202020204" pitchFamily="34" charset="0"/>
              <a:buChar char="•"/>
            </a:pPr>
            <a:r>
              <a:rPr lang="en-US" baseline="0" dirty="0"/>
              <a:t>Create a new slide</a:t>
            </a:r>
          </a:p>
          <a:p>
            <a:pPr marL="171450" indent="-171450">
              <a:buFont typeface="Arial" panose="020B0604020202020204" pitchFamily="34" charset="0"/>
              <a:buChar char="•"/>
            </a:pPr>
            <a:r>
              <a:rPr lang="en-US" baseline="0" dirty="0"/>
              <a:t>Open the Slide Master on the View tab</a:t>
            </a:r>
          </a:p>
          <a:p>
            <a:pPr marL="171450" indent="-171450">
              <a:buFont typeface="Arial" panose="020B0604020202020204" pitchFamily="34" charset="0"/>
              <a:buChar char="•"/>
            </a:pPr>
            <a:r>
              <a:rPr lang="en-US" baseline="0" dirty="0"/>
              <a:t>Duplicate one of the child master layouts</a:t>
            </a:r>
          </a:p>
          <a:p>
            <a:pPr marL="171450" indent="-171450">
              <a:buFont typeface="Arial" panose="020B0604020202020204" pitchFamily="34" charset="0"/>
              <a:buChar char="•"/>
            </a:pPr>
            <a:r>
              <a:rPr lang="en-US" baseline="0" dirty="0"/>
              <a:t>Rename the layout</a:t>
            </a:r>
          </a:p>
          <a:p>
            <a:pPr marL="171450" indent="-171450">
              <a:buFont typeface="Arial" panose="020B0604020202020204" pitchFamily="34" charset="0"/>
              <a:buChar char="•"/>
            </a:pPr>
            <a:r>
              <a:rPr lang="en-US" baseline="0" dirty="0"/>
              <a:t>Insert the placeholder</a:t>
            </a:r>
          </a:p>
          <a:p>
            <a:pPr marL="171450" indent="-171450">
              <a:buFont typeface="Arial" panose="020B0604020202020204" pitchFamily="34" charset="0"/>
              <a:buChar char="•"/>
            </a:pPr>
            <a:r>
              <a:rPr lang="en-US" baseline="0" dirty="0"/>
              <a:t>Select Picture</a:t>
            </a:r>
          </a:p>
          <a:p>
            <a:pPr marL="171450" indent="-171450">
              <a:buFont typeface="Arial" panose="020B0604020202020204" pitchFamily="34" charset="0"/>
              <a:buChar char="•"/>
            </a:pPr>
            <a:r>
              <a:rPr lang="en-US" baseline="0" dirty="0"/>
              <a:t>Insert the placeholder</a:t>
            </a:r>
          </a:p>
          <a:p>
            <a:pPr marL="171450" indent="-171450">
              <a:buFont typeface="Arial" panose="020B0604020202020204" pitchFamily="34" charset="0"/>
              <a:buChar char="•"/>
            </a:pPr>
            <a:r>
              <a:rPr lang="en-US" baseline="0" dirty="0"/>
              <a:t>Move the title to the desired location on the slide to not interfere with the image</a:t>
            </a:r>
          </a:p>
          <a:p>
            <a:pPr marL="171450" indent="-171450">
              <a:buFont typeface="Arial" panose="020B0604020202020204" pitchFamily="34" charset="0"/>
              <a:buChar char="•"/>
            </a:pPr>
            <a:r>
              <a:rPr lang="en-US" baseline="0" dirty="0"/>
              <a:t>Go back to Normal View and choose the newly created layout to insert the picture</a:t>
            </a:r>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3D9E9EB-0EDC-4A3B-B8FA-6122BBE60C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33951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aseline="0" dirty="0"/>
              <a:t>Annotating an image creates impact and the illusion of a lot of movement with very little work, essentially the addition of just a simple Grow/Shrink animation to the image.  You can customize the duration, delay, and size to get the effect you want.</a:t>
            </a:r>
          </a:p>
          <a:p>
            <a:pPr marL="0" indent="0">
              <a:buFont typeface="Arial" panose="020B0604020202020204" pitchFamily="34" charset="0"/>
              <a:buNone/>
            </a:pPr>
            <a:endParaRPr lang="en-US" baseline="0" dirty="0"/>
          </a:p>
          <a:p>
            <a:pPr marL="0" indent="0">
              <a:buFont typeface="Arial" panose="020B0604020202020204" pitchFamily="34" charset="0"/>
              <a:buNone/>
            </a:pPr>
            <a:endParaRPr lang="en-US" baseline="0" dirty="0"/>
          </a:p>
          <a:p>
            <a:pPr marL="0" indent="0">
              <a:buFont typeface="Arial" panose="020B0604020202020204" pitchFamily="34" charset="0"/>
              <a:buNone/>
            </a:pPr>
            <a:endParaRPr lang="en-US" baseline="0"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3D9E9EB-0EDC-4A3B-B8FA-6122BBE60C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21728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aseline="0" dirty="0"/>
              <a:t>To add a transparent gradient:</a:t>
            </a:r>
          </a:p>
          <a:p>
            <a:pPr marL="171450" indent="-171450">
              <a:buFont typeface="Arial" panose="020B0604020202020204" pitchFamily="34" charset="0"/>
              <a:buChar char="•"/>
            </a:pPr>
            <a:r>
              <a:rPr lang="en-US" baseline="0" dirty="0"/>
              <a:t>Click the Insert tab</a:t>
            </a:r>
          </a:p>
          <a:p>
            <a:pPr marL="171450" indent="-171450">
              <a:buFont typeface="Arial" panose="020B0604020202020204" pitchFamily="34" charset="0"/>
              <a:buChar char="•"/>
            </a:pPr>
            <a:r>
              <a:rPr lang="en-US" baseline="0" dirty="0"/>
              <a:t>Select Shapes to display the shapes available</a:t>
            </a:r>
          </a:p>
          <a:p>
            <a:pPr marL="171450" indent="-171450">
              <a:buFont typeface="Arial" panose="020B0604020202020204" pitchFamily="34" charset="0"/>
              <a:buChar char="•"/>
            </a:pPr>
            <a:r>
              <a:rPr lang="en-US" baseline="0" dirty="0"/>
              <a:t>Select the desired shape (in this example, the shape is a Rectangle)</a:t>
            </a:r>
          </a:p>
          <a:p>
            <a:pPr marL="171450" indent="-171450">
              <a:buFont typeface="Arial" panose="020B0604020202020204" pitchFamily="34" charset="0"/>
              <a:buChar char="•"/>
            </a:pPr>
            <a:r>
              <a:rPr lang="en-US" baseline="0" dirty="0"/>
              <a:t>Create the gradient……in this example:</a:t>
            </a:r>
          </a:p>
          <a:p>
            <a:pPr marL="514350" lvl="1" indent="-171450">
              <a:buFont typeface="Courier New" panose="02070309020205020404" pitchFamily="49" charset="0"/>
              <a:buChar char="o"/>
            </a:pPr>
            <a:r>
              <a:rPr lang="en-US" baseline="0" dirty="0"/>
              <a:t>Use black as the shape fill color</a:t>
            </a:r>
          </a:p>
          <a:p>
            <a:pPr marL="514350" lvl="1" indent="-171450">
              <a:buFont typeface="Courier New" panose="02070309020205020404" pitchFamily="49" charset="0"/>
              <a:buChar char="o"/>
            </a:pPr>
            <a:r>
              <a:rPr lang="en-US" baseline="0" dirty="0"/>
              <a:t>Choose the Linear Down variation</a:t>
            </a:r>
          </a:p>
          <a:p>
            <a:pPr marL="514350" lvl="1" indent="-171450">
              <a:buFont typeface="Courier New" panose="02070309020205020404" pitchFamily="49" charset="0"/>
              <a:buChar char="o"/>
            </a:pPr>
            <a:r>
              <a:rPr lang="en-US" baseline="0" dirty="0"/>
              <a:t>Choose More Gradients to display the Format Background pane</a:t>
            </a:r>
          </a:p>
          <a:p>
            <a:pPr marL="514350" lvl="1" indent="-171450">
              <a:buFont typeface="Courier New" panose="02070309020205020404" pitchFamily="49" charset="0"/>
              <a:buChar char="o"/>
            </a:pPr>
            <a:r>
              <a:rPr lang="en-US" baseline="0" dirty="0"/>
              <a:t>Create two stops</a:t>
            </a:r>
          </a:p>
          <a:p>
            <a:pPr marL="514350" lvl="1" indent="-171450">
              <a:buFont typeface="Courier New" panose="02070309020205020404" pitchFamily="49" charset="0"/>
              <a:buChar char="o"/>
            </a:pPr>
            <a:r>
              <a:rPr lang="en-US" baseline="0" dirty="0"/>
              <a:t>Make the first stop 100% transparent</a:t>
            </a:r>
          </a:p>
          <a:p>
            <a:pPr marL="514350" lvl="1" indent="-171450">
              <a:buFont typeface="Courier New" panose="02070309020205020404" pitchFamily="49" charset="0"/>
              <a:buChar char="o"/>
            </a:pPr>
            <a:r>
              <a:rPr lang="en-US" baseline="0" dirty="0"/>
              <a:t>Make the last stop 5% transparent</a:t>
            </a:r>
          </a:p>
          <a:p>
            <a:pPr marL="514350" lvl="1" indent="-171450">
              <a:buFont typeface="Courier New" panose="02070309020205020404" pitchFamily="49" charset="0"/>
              <a:buChar char="o"/>
            </a:pPr>
            <a:r>
              <a:rPr lang="en-US" baseline="0" dirty="0"/>
              <a:t>Make the middle stop 10% transparent and a position of 25%</a:t>
            </a:r>
          </a:p>
          <a:p>
            <a:pPr marL="514350" lvl="1" indent="-171450">
              <a:buFont typeface="Courier New" panose="02070309020205020404" pitchFamily="49" charset="0"/>
              <a:buChar char="o"/>
            </a:pPr>
            <a:r>
              <a:rPr lang="en-US" baseline="0" dirty="0"/>
              <a:t>Move the last stop to whatever location provides the best contrast</a:t>
            </a:r>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3D9E9EB-0EDC-4A3B-B8FA-6122BBE60C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56241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aseline="0" dirty="0"/>
              <a:t>To Turn Bullets Into Icons:</a:t>
            </a:r>
          </a:p>
          <a:p>
            <a:pPr marL="0" lvl="1" indent="-171450">
              <a:buFont typeface="Arial" panose="020B0604020202020204" pitchFamily="34" charset="0"/>
              <a:buChar char="•"/>
            </a:pPr>
            <a:r>
              <a:rPr lang="en-US" baseline="0" dirty="0"/>
              <a:t>Highlight text, right click to display menu, and select Convert to SmartArt from the menu</a:t>
            </a:r>
          </a:p>
          <a:p>
            <a:pPr marL="0" lvl="1" indent="-171450">
              <a:buFont typeface="Arial" panose="020B0604020202020204" pitchFamily="34" charset="0"/>
              <a:buChar char="•"/>
            </a:pPr>
            <a:r>
              <a:rPr lang="en-US" baseline="0" dirty="0"/>
              <a:t>Select Vertical Bullet List</a:t>
            </a:r>
          </a:p>
          <a:p>
            <a:pPr marL="0" lvl="1" indent="-171450">
              <a:buFont typeface="Arial" panose="020B0604020202020204" pitchFamily="34" charset="0"/>
              <a:buChar char="•"/>
            </a:pPr>
            <a:r>
              <a:rPr lang="en-US" baseline="0" dirty="0"/>
              <a:t>Resize SmartArt diagram</a:t>
            </a:r>
          </a:p>
          <a:p>
            <a:pPr marL="0" lvl="1" indent="-171450">
              <a:buFont typeface="Arial" panose="020B0604020202020204" pitchFamily="34" charset="0"/>
              <a:buChar char="•"/>
            </a:pPr>
            <a:r>
              <a:rPr lang="en-US" baseline="0" dirty="0"/>
              <a:t>Change the SmartArt colors and text color to black</a:t>
            </a:r>
          </a:p>
          <a:p>
            <a:pPr marL="0" lvl="1" indent="-171450">
              <a:buFont typeface="Arial" panose="020B0604020202020204" pitchFamily="34" charset="0"/>
              <a:buChar char="•"/>
            </a:pPr>
            <a:r>
              <a:rPr lang="en-US" baseline="0" dirty="0"/>
              <a:t>Ungroup the SmartArt diagram then align the shapes vertically</a:t>
            </a:r>
          </a:p>
          <a:p>
            <a:pPr marL="0" lvl="1" indent="-171450">
              <a:buFont typeface="Arial" panose="020B0604020202020204" pitchFamily="34" charset="0"/>
              <a:buChar char="•"/>
            </a:pPr>
            <a:r>
              <a:rPr lang="en-US" baseline="0" dirty="0"/>
              <a:t>Insert icons</a:t>
            </a:r>
          </a:p>
          <a:p>
            <a:pPr marL="514350" lvl="1" indent="-171450">
              <a:buFont typeface="Arial" panose="020B0604020202020204" pitchFamily="34" charset="0"/>
              <a:buChar char="•"/>
            </a:pPr>
            <a:endParaRPr lang="en-US" baseline="0" dirty="0"/>
          </a:p>
          <a:p>
            <a:pPr marL="0" lvl="1" indent="-171450">
              <a:buFont typeface="Arial" panose="020B0604020202020204" pitchFamily="34" charset="0"/>
              <a:buChar char="•"/>
            </a:pPr>
            <a:r>
              <a:rPr lang="en-US" baseline="0" dirty="0"/>
              <a:t>Image Attributions:</a:t>
            </a:r>
          </a:p>
          <a:p>
            <a:pPr marL="342900" lvl="2" indent="-171450">
              <a:buFont typeface="Courier New" panose="02070309020205020404" pitchFamily="49" charset="0"/>
              <a:buChar char="o"/>
            </a:pPr>
            <a:r>
              <a:rPr lang="en-US" baseline="0" dirty="0"/>
              <a:t>Eye by suib icon from the Noun Project</a:t>
            </a:r>
          </a:p>
          <a:p>
            <a:pPr marL="342900" lvl="2" indent="-171450">
              <a:buFont typeface="Courier New" panose="02070309020205020404" pitchFamily="49" charset="0"/>
              <a:buChar char="o"/>
            </a:pPr>
            <a:r>
              <a:rPr lang="en-US" baseline="0" dirty="0"/>
              <a:t>Hearing by Symbolon from the Noun Project</a:t>
            </a:r>
          </a:p>
          <a:p>
            <a:pPr marL="342900" lvl="2" indent="-171450">
              <a:buFont typeface="Courier New" panose="02070309020205020404" pitchFamily="49" charset="0"/>
              <a:buChar char="o"/>
            </a:pPr>
            <a:r>
              <a:rPr lang="en-US" baseline="0" dirty="0"/>
              <a:t>Touch by iconsphere from the Noun Project</a:t>
            </a:r>
          </a:p>
          <a:p>
            <a:pPr marL="342900" lvl="2" indent="-171450">
              <a:buFont typeface="Courier New" panose="02070309020205020404" pitchFamily="49" charset="0"/>
              <a:buChar char="o"/>
            </a:pPr>
            <a:r>
              <a:rPr lang="en-US" baseline="0" dirty="0"/>
              <a:t>Smell by heathersabrina from the Noun Project</a:t>
            </a:r>
          </a:p>
          <a:p>
            <a:pPr marL="342900" lvl="2" indent="-171450">
              <a:buFont typeface="Courier New" panose="02070309020205020404" pitchFamily="49" charset="0"/>
              <a:buChar char="o"/>
            </a:pPr>
            <a:r>
              <a:rPr lang="en-US" baseline="0" dirty="0"/>
              <a:t>Taste by Iacopo Neri from the Noun Project</a:t>
            </a:r>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3D9E9EB-0EDC-4A3B-B8FA-6122BBE60C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09117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aseline="0" dirty="0"/>
              <a:t>This is one for those slides that are going to have text, no matter what, and it is effective for numbered lists or long lists that don’t fit on one slide.  It shows that the information is related/continued, and it allows you to break up the information and stick to three words per bullet or the 6x6 rule.</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To add this type of transition:</a:t>
            </a:r>
          </a:p>
          <a:p>
            <a:pPr marL="171450" indent="-171450">
              <a:buFont typeface="Arial" panose="020B0604020202020204" pitchFamily="34" charset="0"/>
              <a:buChar char="•"/>
            </a:pPr>
            <a:r>
              <a:rPr lang="en-US" baseline="0" dirty="0"/>
              <a:t>Complete the bulleted/numbered list</a:t>
            </a:r>
          </a:p>
          <a:p>
            <a:pPr marL="171450" indent="-171450">
              <a:buFont typeface="Arial" panose="020B0604020202020204" pitchFamily="34" charset="0"/>
              <a:buChar char="•"/>
            </a:pPr>
            <a:r>
              <a:rPr lang="en-US" baseline="0" dirty="0"/>
              <a:t>On the second and any additional slides, highlight the text, right click to display the menu, and select Numbering</a:t>
            </a:r>
          </a:p>
          <a:p>
            <a:pPr marL="171450" indent="-171450">
              <a:buFont typeface="Arial" panose="020B0604020202020204" pitchFamily="34" charset="0"/>
              <a:buChar char="•"/>
            </a:pPr>
            <a:r>
              <a:rPr lang="en-US" baseline="0" dirty="0"/>
              <a:t>In the Numbering menu, select Bullets and Numbering…</a:t>
            </a:r>
          </a:p>
          <a:p>
            <a:pPr marL="171450" indent="-171450">
              <a:buFont typeface="Arial" panose="020B0604020202020204" pitchFamily="34" charset="0"/>
              <a:buChar char="•"/>
            </a:pPr>
            <a:r>
              <a:rPr lang="en-US" baseline="0" dirty="0"/>
              <a:t>In the Bullets and Numbering dialog box, under the Numbered tab, type the number which you want the list on that slide to start</a:t>
            </a:r>
          </a:p>
          <a:p>
            <a:pPr marL="171450" indent="-171450">
              <a:buFont typeface="Arial" panose="020B0604020202020204" pitchFamily="34" charset="0"/>
              <a:buChar char="•"/>
            </a:pPr>
            <a:r>
              <a:rPr lang="en-US" baseline="0" dirty="0"/>
              <a:t>Apply a Push or Pan transition to the slide(s)</a:t>
            </a:r>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3D9E9EB-0EDC-4A3B-B8FA-6122BBE60C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2625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aseline="0" dirty="0"/>
              <a:t>To create this list with SmartArt:</a:t>
            </a:r>
          </a:p>
          <a:p>
            <a:pPr marL="0" marR="0" lvl="1"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mn-lt"/>
                <a:ea typeface="+mn-ea"/>
                <a:cs typeface="+mn-cs"/>
              </a:rPr>
              <a:t>Highlight text, right click to display menu, and select Convert to SmartArt from the menu</a:t>
            </a:r>
          </a:p>
          <a:p>
            <a:pPr marL="0" marR="0" lvl="1"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mn-lt"/>
                <a:ea typeface="+mn-ea"/>
                <a:cs typeface="+mn-cs"/>
              </a:rPr>
              <a:t>Select Vertical Block List</a:t>
            </a:r>
          </a:p>
          <a:p>
            <a:pPr marL="0" marR="0" lvl="1"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mn-lt"/>
                <a:ea typeface="+mn-ea"/>
                <a:cs typeface="+mn-cs"/>
              </a:rPr>
              <a:t>Open the text box in the SmartArt diagram by clicking the arrow on the left side of the diagram</a:t>
            </a:r>
          </a:p>
          <a:p>
            <a:pPr marL="0" marR="0" lvl="1"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mn-lt"/>
                <a:ea typeface="+mn-ea"/>
                <a:cs typeface="+mn-cs"/>
              </a:rPr>
              <a:t>Type in the number and hit the Return key to create a sub-bullet</a:t>
            </a:r>
          </a:p>
          <a:p>
            <a:pPr marL="0" marR="0" lvl="1"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mn-lt"/>
                <a:ea typeface="+mn-ea"/>
                <a:cs typeface="+mn-cs"/>
              </a:rPr>
              <a:t>On the sub-bullet hit the Tab key</a:t>
            </a:r>
          </a:p>
          <a:p>
            <a:pPr marL="0" marR="0" lvl="1"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mn-lt"/>
                <a:ea typeface="+mn-ea"/>
                <a:cs typeface="+mn-cs"/>
              </a:rPr>
              <a:t>Resize SmartArt diagram if necessary</a:t>
            </a:r>
          </a:p>
          <a:p>
            <a:pPr marL="0" marR="0" lvl="1"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mn-lt"/>
                <a:ea typeface="+mn-ea"/>
                <a:cs typeface="+mn-cs"/>
              </a:rPr>
              <a:t>Change the SmartArt colors and text color if necessary</a:t>
            </a:r>
          </a:p>
          <a:p>
            <a:pPr marL="0" marR="0" lvl="1"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mn-lt"/>
                <a:ea typeface="+mn-ea"/>
                <a:cs typeface="+mn-cs"/>
              </a:rPr>
              <a:t>Ungroup the SmartArt diagram if you want the shapes to be individual objects and to remove the bullet preceding the text</a:t>
            </a:r>
          </a:p>
          <a:p>
            <a:pPr marL="0" marR="0" lvl="1"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9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3D9E9EB-0EDC-4A3B-B8FA-6122BBE60C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12524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3D9E9EB-0EDC-4A3B-B8FA-6122BBE60C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89269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baseline="0"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3D9E9EB-0EDC-4A3B-B8FA-6122BBE60C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98378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0" lang="en-US" sz="9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507931-4996-4C78-821E-145C8A98A18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087478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Here’s one that’s straight out of SmartArt.</a:t>
            </a:r>
          </a:p>
          <a:p>
            <a:endParaRPr lang="en-US" baseline="0" dirty="0"/>
          </a:p>
          <a:p>
            <a:r>
              <a:rPr lang="en-US" baseline="0" dirty="0"/>
              <a:t>For this example, select Accent Process from SmartArt choices.</a:t>
            </a:r>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3D9E9EB-0EDC-4A3B-B8FA-6122BBE60C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24584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507931-4996-4C78-821E-145C8A98A18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434584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let SmartArt get me started.  This is the Vertical Block list.</a:t>
            </a:r>
          </a:p>
          <a:p>
            <a:endParaRPr lang="en-US" dirty="0"/>
          </a:p>
          <a:p>
            <a:r>
              <a:rPr lang="en-US" dirty="0"/>
              <a:t>Colors were changed, and a bevel was added.</a:t>
            </a:r>
          </a:p>
          <a:p>
            <a:endParaRPr lang="en-US" dirty="0"/>
          </a:p>
          <a:p>
            <a:r>
              <a:rPr lang="en-US" dirty="0"/>
              <a:t>The font sizes in the title and the diagram were adjusted.</a:t>
            </a:r>
          </a:p>
          <a:p>
            <a:endParaRPr lang="en-US" dirty="0"/>
          </a:p>
          <a:p>
            <a:r>
              <a:rPr lang="en-US" dirty="0"/>
              <a:t>SmartArt was ungrouped twice to get individual objects, which were custom animated to control the narrative.</a:t>
            </a:r>
          </a:p>
          <a:p>
            <a:endParaRPr lang="en-US" dirty="0"/>
          </a:p>
          <a:p>
            <a:r>
              <a:rPr lang="en-US" dirty="0"/>
              <a:t>This is where colors can be easily changed since these are now individual shapes.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507931-4996-4C78-821E-145C8A98A18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808389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grid was created by dividing the horizontal dimension by three and dividing the vertical dimension by two.  Once the horizontal and vertical dimensions for each square were determined, a rectangle shape was inserted and specifically sized by typing in the dimensions in the Size group under the Shape Format tab.  Each rectangle was given a white outline with a weight of 3pt.</a:t>
            </a:r>
          </a:p>
          <a:p>
            <a:endParaRPr lang="en-US" dirty="0"/>
          </a:p>
          <a:p>
            <a:r>
              <a:rPr lang="en-US" dirty="0"/>
              <a:t>Every other square was filled with a picture, and text boxes were added.  For the squares without pictures, I selected colors from one of the TCEQ logos.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D8FE45-6C74-4833-9782-B3C5A5FEB2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3612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Animation was added to control the narrative.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D8FE45-6C74-4833-9782-B3C5A5FEB2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4336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http://www.censara.org/</a:t>
            </a:r>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3D9E9EB-0EDC-4A3B-B8FA-6122BBE60C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29997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aseline="0" dirty="0"/>
              <a:t>You can also let SmartArt get you started and then add some other basic PowerPoint shapes to customize your timeline.</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For this example:</a:t>
            </a:r>
          </a:p>
          <a:p>
            <a:pPr marL="171450" indent="-171450">
              <a:buFont typeface="Arial" panose="020B0604020202020204" pitchFamily="34" charset="0"/>
              <a:buChar char="•"/>
            </a:pPr>
            <a:r>
              <a:rPr lang="en-US" baseline="0" dirty="0"/>
              <a:t>Select Circle Process from SmartArt choices to create the event shapes/markers</a:t>
            </a:r>
          </a:p>
          <a:p>
            <a:pPr marL="0" indent="0">
              <a:buFont typeface="Arial" panose="020B0604020202020204" pitchFamily="34" charset="0"/>
              <a:buNone/>
            </a:pPr>
            <a:endParaRPr lang="en-US" baseline="0" dirty="0"/>
          </a:p>
          <a:p>
            <a:pPr marL="171450" indent="-171450">
              <a:buFont typeface="Arial" panose="020B0604020202020204" pitchFamily="34" charset="0"/>
              <a:buChar char="•"/>
            </a:pPr>
            <a:r>
              <a:rPr lang="en-US" baseline="0" dirty="0"/>
              <a:t>Insert shapes to create the timeline:</a:t>
            </a:r>
          </a:p>
          <a:p>
            <a:pPr marL="514350" lvl="1" indent="-171450">
              <a:buFont typeface="Courier New" panose="02070309020205020404" pitchFamily="49" charset="0"/>
              <a:buChar char="o"/>
            </a:pPr>
            <a:r>
              <a:rPr lang="en-US" baseline="0" dirty="0"/>
              <a:t>Straight line with shape outline width of 6 pt. for main timeline</a:t>
            </a:r>
          </a:p>
          <a:p>
            <a:pPr marL="514350" lvl="1" indent="-171450">
              <a:buFont typeface="Courier New" panose="02070309020205020404" pitchFamily="49" charset="0"/>
              <a:buChar char="o"/>
            </a:pPr>
            <a:r>
              <a:rPr lang="en-US" baseline="0" dirty="0"/>
              <a:t>Straight lines with shape outline widths of 3 pt</a:t>
            </a:r>
          </a:p>
          <a:p>
            <a:pPr marL="0" indent="0">
              <a:buFont typeface="Arial" panose="020B0604020202020204" pitchFamily="34" charset="0"/>
              <a:buNone/>
            </a:pPr>
            <a:endParaRPr lang="en-US" baseline="0" dirty="0"/>
          </a:p>
          <a:p>
            <a:pPr marL="171450" indent="-171450">
              <a:buFont typeface="Arial" panose="020B0604020202020204" pitchFamily="34" charset="0"/>
              <a:buChar char="•"/>
            </a:pPr>
            <a:r>
              <a:rPr lang="en-US" baseline="0" dirty="0"/>
              <a:t>Insert text boxes for dates</a:t>
            </a:r>
          </a:p>
          <a:p>
            <a:pPr marL="0" indent="0">
              <a:buFont typeface="Arial" panose="020B0604020202020204" pitchFamily="34" charset="0"/>
              <a:buNone/>
            </a:pPr>
            <a:endParaRPr lang="en-US" baseline="0" dirty="0"/>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a:t>Of course, for both of these examples, you can ungroup and add animation.</a:t>
            </a:r>
            <a:endParaRPr lang="en-US"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3D9E9EB-0EDC-4A3B-B8FA-6122BBE60C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77581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This is the same as the timeline in Example 2, but instead of text in the circles, I added icons.</a:t>
            </a:r>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3D9E9EB-0EDC-4A3B-B8FA-6122BBE60C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6462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b="0" i="0" u="none" strike="noStrike" kern="1200" cap="none" spc="0" normalizeH="0" baseline="0" noProof="0" dirty="0">
                <a:ln>
                  <a:noFill/>
                </a:ln>
                <a:solidFill>
                  <a:prstClr val="black"/>
                </a:solidFill>
                <a:effectLst/>
                <a:uLnTx/>
                <a:uFillTx/>
                <a:latin typeface="+mn-lt"/>
                <a:ea typeface="+mn-ea"/>
                <a:cs typeface="+mn-cs"/>
              </a:rPr>
              <a:t>A really simple way to showcase dates is also just through a simple calendar image with icons added to show what will occur or be due on specific dates.  If necessary, you can have a text box or callout animate in with the icon to provide additional information.</a:t>
            </a:r>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120F5A2A-F5AF-41E1-B3A3-40ADF05B863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18022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FD55982-31EB-4B0F-8E15-672C26BFB4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01728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SmartArt – Closed Chevron Process diagram</a:t>
            </a:r>
          </a:p>
          <a:p>
            <a:pPr marL="174708" indent="-174708">
              <a:buFont typeface="Arial" panose="020B0604020202020204" pitchFamily="34" charset="0"/>
              <a:buChar char="•"/>
            </a:pPr>
            <a:r>
              <a:rPr lang="en-US" dirty="0"/>
              <a:t>Use Convert</a:t>
            </a:r>
            <a:r>
              <a:rPr lang="en-US" baseline="0" dirty="0"/>
              <a:t> to Shapes feature to make each shape an individual object (right click on SmartArt diagram to display menu)</a:t>
            </a:r>
          </a:p>
          <a:p>
            <a:pPr marL="174708" indent="-174708">
              <a:buFont typeface="Arial" panose="020B0604020202020204" pitchFamily="34" charset="0"/>
              <a:buChar char="•"/>
            </a:pPr>
            <a:r>
              <a:rPr lang="en-US" baseline="0" dirty="0"/>
              <a:t>Change shape colors (click Shape Format tab and select color from Shape Styles group)</a:t>
            </a:r>
          </a:p>
          <a:p>
            <a:pPr marL="174708" indent="-174708">
              <a:buFont typeface="Arial" panose="020B0604020202020204" pitchFamily="34" charset="0"/>
              <a:buChar char="•"/>
            </a:pPr>
            <a:r>
              <a:rPr lang="en-US" baseline="0" dirty="0"/>
              <a:t>Ungroup again</a:t>
            </a:r>
          </a:p>
          <a:p>
            <a:pPr marL="174708" indent="-174708">
              <a:buFont typeface="Arial" panose="020B0604020202020204" pitchFamily="34" charset="0"/>
              <a:buChar char="•"/>
            </a:pPr>
            <a:r>
              <a:rPr lang="en-US" baseline="0" dirty="0"/>
              <a:t>For each shape, change shape distance from ground under 3-D rotation (Right click on group to display Format Shape pane then click on pentagon shape at top of pane) in 20 pt. increments</a:t>
            </a:r>
          </a:p>
          <a:p>
            <a:pPr marL="174708" marR="0" lvl="0" indent="-17470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For each shape, change shape Presets to Relaxed under 3-D rotation </a:t>
            </a:r>
          </a:p>
          <a:p>
            <a:pPr marL="174708" indent="-174708">
              <a:buFont typeface="Arial" panose="020B0604020202020204" pitchFamily="34" charset="0"/>
              <a:buChar char="•"/>
            </a:pPr>
            <a:r>
              <a:rPr lang="en-US" baseline="0" dirty="0"/>
              <a:t>For each shape, change material to metal and lighting to freezing under 3-D format (also found on Format Shape pane/under pentagon shape)</a:t>
            </a:r>
          </a:p>
          <a:p>
            <a:pPr marL="174708" indent="-174708">
              <a:buFont typeface="Arial" panose="020B0604020202020204" pitchFamily="34" charset="0"/>
              <a:buChar char="•"/>
            </a:pPr>
            <a:r>
              <a:rPr lang="en-US" baseline="0" dirty="0"/>
              <a:t>For each shape, change shape depth color </a:t>
            </a:r>
            <a:r>
              <a:rPr kumimoji="0" lang="en-US" sz="900" b="0" i="0" u="none" strike="noStrike" kern="1200" cap="none" spc="0" normalizeH="0" baseline="0" noProof="0" dirty="0">
                <a:ln>
                  <a:noFill/>
                </a:ln>
                <a:solidFill>
                  <a:prstClr val="black"/>
                </a:solidFill>
                <a:effectLst/>
                <a:uLnTx/>
                <a:uFillTx/>
                <a:latin typeface="+mn-lt"/>
                <a:ea typeface="+mn-ea"/>
                <a:cs typeface="+mn-cs"/>
              </a:rPr>
              <a:t>under 3-D format to a darker blue</a:t>
            </a:r>
          </a:p>
          <a:p>
            <a:pPr marL="174708" indent="-174708">
              <a:buFont typeface="Arial" panose="020B0604020202020204" pitchFamily="34" charset="0"/>
              <a:buChar char="•"/>
            </a:pPr>
            <a:r>
              <a:rPr kumimoji="0" lang="en-US" sz="900" b="0" i="0" u="none" strike="noStrike" kern="1200" cap="none" spc="0" normalizeH="0" baseline="0" noProof="0" dirty="0">
                <a:ln>
                  <a:noFill/>
                </a:ln>
                <a:solidFill>
                  <a:prstClr val="black"/>
                </a:solidFill>
                <a:effectLst/>
                <a:uLnTx/>
                <a:uFillTx/>
                <a:latin typeface="+mn-lt"/>
                <a:ea typeface="+mn-ea"/>
                <a:cs typeface="+mn-cs"/>
              </a:rPr>
              <a:t>For each shape, change shape depth under 3-D format to 20 pt.</a:t>
            </a:r>
          </a:p>
          <a:p>
            <a:pPr marL="174708" marR="0" lvl="0" indent="-17470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mn-lt"/>
                <a:ea typeface="+mn-ea"/>
                <a:cs typeface="+mn-cs"/>
              </a:rPr>
              <a:t>Give each individual shape a shadow and move each shadow into place</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9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00" b="0" i="0" u="none" strike="noStrike" kern="1200" cap="none" spc="0" normalizeH="0" baseline="0" noProof="0" dirty="0">
                <a:ln>
                  <a:noFill/>
                </a:ln>
                <a:solidFill>
                  <a:prstClr val="black"/>
                </a:solidFill>
                <a:effectLst/>
                <a:uLnTx/>
                <a:uFillTx/>
                <a:latin typeface="+mn-lt"/>
                <a:ea typeface="+mn-ea"/>
                <a:cs typeface="+mn-cs"/>
              </a:rPr>
              <a:t>Can you animate this or use morph to simulate animation?  Absolutely!</a:t>
            </a:r>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B63506BC-F90D-4AF6-BAC3-2368D2BC62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23796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00555"/>
            <a:ext cx="5608320" cy="4183380"/>
          </a:xfrm>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Another example shows how you can use basic shapes (triangles, an arc, and ovals) and some basic animation that uses degrees of rotation.  The </a:t>
            </a:r>
            <a:r>
              <a:rPr lang="en-US" baseline="0" dirty="0"/>
              <a:t>gear image was added to show that this is an engineering process.  This is helpful if you’re dealing with a process that’s based on timing.</a:t>
            </a:r>
            <a:endParaRPr lang="en-US" dirty="0"/>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Select the isosceles</a:t>
            </a:r>
            <a:r>
              <a:rPr lang="en-US" baseline="0" dirty="0"/>
              <a:t> triangle shape for the needle</a:t>
            </a:r>
          </a:p>
          <a:p>
            <a:pPr marL="171450" indent="-171450">
              <a:buFont typeface="Arial" panose="020B0604020202020204" pitchFamily="34" charset="0"/>
              <a:buChar char="•"/>
            </a:pPr>
            <a:r>
              <a:rPr lang="en-US" baseline="0" dirty="0"/>
              <a:t>Duplicate the triangle and flip it vertically</a:t>
            </a:r>
          </a:p>
          <a:p>
            <a:pPr marL="171450" indent="-171450">
              <a:buFont typeface="Arial" panose="020B0604020202020204" pitchFamily="34" charset="0"/>
              <a:buChar char="•"/>
            </a:pPr>
            <a:r>
              <a:rPr lang="en-US" baseline="0" dirty="0"/>
              <a:t>Place the flipped triangle directly underneath the first triangle</a:t>
            </a:r>
          </a:p>
          <a:p>
            <a:pPr marL="171450" indent="-171450">
              <a:buFont typeface="Arial" panose="020B0604020202020204" pitchFamily="34" charset="0"/>
              <a:buChar char="•"/>
            </a:pPr>
            <a:r>
              <a:rPr lang="en-US" baseline="0" dirty="0"/>
              <a:t>Remove the fill and outline on the bottom triangle</a:t>
            </a:r>
          </a:p>
          <a:p>
            <a:pPr marL="171450" indent="-171450">
              <a:buFont typeface="Arial" panose="020B0604020202020204" pitchFamily="34" charset="0"/>
              <a:buChar char="•"/>
            </a:pPr>
            <a:r>
              <a:rPr lang="en-US" baseline="0" dirty="0"/>
              <a:t>Group both shapes</a:t>
            </a:r>
          </a:p>
          <a:p>
            <a:pPr marL="171450" indent="-171450">
              <a:buFont typeface="Arial" panose="020B0604020202020204" pitchFamily="34" charset="0"/>
              <a:buChar char="•"/>
            </a:pPr>
            <a:r>
              <a:rPr lang="en-US" baseline="0" dirty="0"/>
              <a:t>Add a circle to the center point of the group and re-group everything to include the circle</a:t>
            </a:r>
          </a:p>
          <a:p>
            <a:pPr marL="171450" indent="-171450">
              <a:buFont typeface="Arial" panose="020B0604020202020204" pitchFamily="34" charset="0"/>
              <a:buChar char="•"/>
            </a:pPr>
            <a:r>
              <a:rPr lang="en-US" baseline="0" dirty="0"/>
              <a:t>Rotate the group 52 degrees (Shape Format tab &gt; Size &amp; Properties icon &gt; Size &gt; Rotation)</a:t>
            </a:r>
          </a:p>
          <a:p>
            <a:pPr marL="171450" indent="-171450">
              <a:buFont typeface="Arial" panose="020B0604020202020204" pitchFamily="34" charset="0"/>
              <a:buChar char="•"/>
            </a:pPr>
            <a:r>
              <a:rPr lang="en-US" baseline="0" dirty="0"/>
              <a:t>Select the arc shape for the outline of the clock face.  Increase the arc shape by holding down the Shift key and moving the mouse.</a:t>
            </a:r>
          </a:p>
          <a:p>
            <a:pPr marL="171450" indent="-171450">
              <a:buFont typeface="Arial" panose="020B0604020202020204" pitchFamily="34" charset="0"/>
              <a:buChar char="•"/>
            </a:pPr>
            <a:r>
              <a:rPr lang="en-US" baseline="0" dirty="0"/>
              <a:t>Pull the yellow handle on the arc to extend its length</a:t>
            </a:r>
          </a:p>
          <a:p>
            <a:pPr marL="171450" indent="-171450">
              <a:buFont typeface="Arial" panose="020B0604020202020204" pitchFamily="34" charset="0"/>
              <a:buChar char="•"/>
            </a:pPr>
            <a:r>
              <a:rPr lang="en-US" baseline="0" dirty="0"/>
              <a:t>Change the needle colors to desired colors</a:t>
            </a:r>
          </a:p>
          <a:p>
            <a:pPr marL="171450" indent="-171450">
              <a:buFont typeface="Arial" panose="020B0604020202020204" pitchFamily="34" charset="0"/>
              <a:buChar char="•"/>
            </a:pPr>
            <a:r>
              <a:rPr lang="en-US" baseline="0" dirty="0"/>
              <a:t>Add ovals/circles to the arc shape to create the stop points, steps, etc.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Select the needle and add 30 degrees to its rotation (Shape Format tab &gt; Size &amp; Properties icon &gt; Size &gt; Rotation)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rPr>
              <a:t>Add a straight line out to the right as a visual cue for placement of next stop point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Add another 30 degrees of rotation to the needle (Shape Format tab &gt; Size &amp; Properties icon &gt; Size &gt; Rotation)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rPr>
              <a:t>Add a straight line out to the right as a visual cue for placement of next stop point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rPr>
              <a:t>Place needle back at original starting point (52 degrees)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rPr>
              <a:t>Add wipe from bottom animation to needle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rPr>
              <a:t>Add zoom animation to first stop point (after previous)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rPr>
              <a:t>Add wipe from left animation to text (after previous)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rPr>
              <a:t>Add spin animation to needle (Effect = 30 degrees custom amount; Duration = 0.5 seconds)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rPr>
              <a:t>Select first stop point and text, hold down Ctrl key, and move to center of first cue line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rPr>
              <a:t>Repeat last two steps for any additional stop points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F5A2A-F5AF-41E1-B3A3-40ADF05B863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598818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C90F04A-1339-4752-98CF-34C0263C5596}" type="datetimeFigureOut">
              <a:rPr lang="en-US" smtClean="0"/>
              <a:t>3/22/2023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856DD2E-5B0B-4F9F-84A4-C29F4570080C}" type="slidenum">
              <a:rPr lang="en-US" smtClean="0"/>
              <a:t>‹#›</a:t>
            </a:fld>
            <a:endParaRPr lang="en-US" dirty="0"/>
          </a:p>
        </p:txBody>
      </p:sp>
    </p:spTree>
    <p:extLst>
      <p:ext uri="{BB962C8B-B14F-4D97-AF65-F5344CB8AC3E}">
        <p14:creationId xmlns:p14="http://schemas.microsoft.com/office/powerpoint/2010/main" val="39037527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90F04A-1339-4752-98CF-34C0263C5596}" type="datetimeFigureOut">
              <a:rPr lang="en-US" smtClean="0"/>
              <a:t>3/22/2023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856DD2E-5B0B-4F9F-84A4-C29F4570080C}" type="slidenum">
              <a:rPr lang="en-US" smtClean="0"/>
              <a:t>‹#›</a:t>
            </a:fld>
            <a:endParaRPr lang="en-US" dirty="0"/>
          </a:p>
        </p:txBody>
      </p:sp>
    </p:spTree>
    <p:extLst>
      <p:ext uri="{BB962C8B-B14F-4D97-AF65-F5344CB8AC3E}">
        <p14:creationId xmlns:p14="http://schemas.microsoft.com/office/powerpoint/2010/main" val="12220531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90F04A-1339-4752-98CF-34C0263C5596}" type="datetimeFigureOut">
              <a:rPr lang="en-US" smtClean="0"/>
              <a:t>3/22/2023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856DD2E-5B0B-4F9F-84A4-C29F4570080C}" type="slidenum">
              <a:rPr lang="en-US" smtClean="0"/>
              <a:t>‹#›</a:t>
            </a:fld>
            <a:endParaRPr lang="en-US" dirty="0"/>
          </a:p>
        </p:txBody>
      </p:sp>
    </p:spTree>
    <p:extLst>
      <p:ext uri="{BB962C8B-B14F-4D97-AF65-F5344CB8AC3E}">
        <p14:creationId xmlns:p14="http://schemas.microsoft.com/office/powerpoint/2010/main" val="21636043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2F939-3CB8-413E-9976-A5592175D64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2F91745-3C92-4943-9F8B-E5A2AC100717}"/>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3EA4223-C54C-45D7-9DB9-5600CFB949E5}"/>
              </a:ext>
            </a:extLst>
          </p:cNvPr>
          <p:cNvSpPr>
            <a:spLocks noGrp="1"/>
          </p:cNvSpPr>
          <p:nvPr>
            <p:ph type="dt" sz="half" idx="10"/>
          </p:nvPr>
        </p:nvSpPr>
        <p:spPr/>
        <p:txBody>
          <a:bodyPr/>
          <a:lstStyle/>
          <a:p>
            <a:fld id="{40462AE3-5A0E-40FC-B0FC-C05E913AB49D}" type="datetimeFigureOut">
              <a:rPr lang="en-US" smtClean="0">
                <a:solidFill>
                  <a:prstClr val="black">
                    <a:tint val="75000"/>
                  </a:prstClr>
                </a:solidFill>
              </a:rPr>
              <a:pPr/>
              <a:t>3/22/2023</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844E7667-9A65-4F3D-B373-A9869EEEC6CA}"/>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4466EA0D-7440-4E2A-9A24-1BDDBA2F7B0D}"/>
              </a:ext>
            </a:extLst>
          </p:cNvPr>
          <p:cNvSpPr>
            <a:spLocks noGrp="1"/>
          </p:cNvSpPr>
          <p:nvPr>
            <p:ph type="sldNum" sz="quarter" idx="12"/>
          </p:nvPr>
        </p:nvSpPr>
        <p:spPr/>
        <p:txBody>
          <a:bodyPr/>
          <a:lstStyle/>
          <a:p>
            <a:fld id="{3BE0421A-E5ED-42A5-9FC9-4F0E0A687A0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973815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DFD52-AF63-43CB-82EF-FECFCE08A0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F85528-CE72-4BC9-ABEA-7924C6FF398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535798-6909-4D59-A283-19738C820BAB}"/>
              </a:ext>
            </a:extLst>
          </p:cNvPr>
          <p:cNvSpPr>
            <a:spLocks noGrp="1"/>
          </p:cNvSpPr>
          <p:nvPr>
            <p:ph type="dt" sz="half" idx="10"/>
          </p:nvPr>
        </p:nvSpPr>
        <p:spPr/>
        <p:txBody>
          <a:bodyPr/>
          <a:lstStyle/>
          <a:p>
            <a:fld id="{40462AE3-5A0E-40FC-B0FC-C05E913AB49D}" type="datetimeFigureOut">
              <a:rPr lang="en-US" smtClean="0">
                <a:solidFill>
                  <a:prstClr val="black">
                    <a:tint val="75000"/>
                  </a:prstClr>
                </a:solidFill>
              </a:rPr>
              <a:pPr/>
              <a:t>3/22/2023</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477E4F00-86C9-4879-908A-1912E5EE0A46}"/>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F5864678-A20E-4ACD-8F24-3A0982839A86}"/>
              </a:ext>
            </a:extLst>
          </p:cNvPr>
          <p:cNvSpPr>
            <a:spLocks noGrp="1"/>
          </p:cNvSpPr>
          <p:nvPr>
            <p:ph type="sldNum" sz="quarter" idx="12"/>
          </p:nvPr>
        </p:nvSpPr>
        <p:spPr/>
        <p:txBody>
          <a:bodyPr/>
          <a:lstStyle/>
          <a:p>
            <a:fld id="{3BE0421A-E5ED-42A5-9FC9-4F0E0A687A0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192086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05AFA-2E34-404F-A65F-58709234801F}"/>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11A4058-DBCC-4869-83F0-FE1E0986F4F9}"/>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0C9FDC6-3BF1-446C-8151-3543C84C2D6D}"/>
              </a:ext>
            </a:extLst>
          </p:cNvPr>
          <p:cNvSpPr>
            <a:spLocks noGrp="1"/>
          </p:cNvSpPr>
          <p:nvPr>
            <p:ph type="dt" sz="half" idx="10"/>
          </p:nvPr>
        </p:nvSpPr>
        <p:spPr/>
        <p:txBody>
          <a:bodyPr/>
          <a:lstStyle/>
          <a:p>
            <a:fld id="{40462AE3-5A0E-40FC-B0FC-C05E913AB49D}" type="datetimeFigureOut">
              <a:rPr lang="en-US" smtClean="0">
                <a:solidFill>
                  <a:prstClr val="black">
                    <a:tint val="75000"/>
                  </a:prstClr>
                </a:solidFill>
              </a:rPr>
              <a:pPr/>
              <a:t>3/22/2023</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746264D7-DD4E-436D-A4AC-77DA50A573AA}"/>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8A61B31C-609C-4917-8385-E1FA39720C40}"/>
              </a:ext>
            </a:extLst>
          </p:cNvPr>
          <p:cNvSpPr>
            <a:spLocks noGrp="1"/>
          </p:cNvSpPr>
          <p:nvPr>
            <p:ph type="sldNum" sz="quarter" idx="12"/>
          </p:nvPr>
        </p:nvSpPr>
        <p:spPr/>
        <p:txBody>
          <a:bodyPr/>
          <a:lstStyle/>
          <a:p>
            <a:fld id="{3BE0421A-E5ED-42A5-9FC9-4F0E0A687A0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703505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83D19-B96F-4975-B127-D0BC8A2F10D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DBD326-6D43-46A1-95C7-93539121FD7C}"/>
              </a:ext>
            </a:extLst>
          </p:cNvPr>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EC422FA-900A-4599-B3F8-753D6B9BB397}"/>
              </a:ext>
            </a:extLst>
          </p:cNvPr>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20BE10E-0395-4964-97E6-F5C89970E284}"/>
              </a:ext>
            </a:extLst>
          </p:cNvPr>
          <p:cNvSpPr>
            <a:spLocks noGrp="1"/>
          </p:cNvSpPr>
          <p:nvPr>
            <p:ph type="dt" sz="half" idx="10"/>
          </p:nvPr>
        </p:nvSpPr>
        <p:spPr/>
        <p:txBody>
          <a:bodyPr/>
          <a:lstStyle/>
          <a:p>
            <a:fld id="{40462AE3-5A0E-40FC-B0FC-C05E913AB49D}" type="datetimeFigureOut">
              <a:rPr lang="en-US" smtClean="0">
                <a:solidFill>
                  <a:prstClr val="black">
                    <a:tint val="75000"/>
                  </a:prstClr>
                </a:solidFill>
              </a:rPr>
              <a:pPr/>
              <a:t>3/22/2023</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id="{71577FAB-F452-4216-9C5A-B209F0E08797}"/>
              </a:ext>
            </a:extLst>
          </p:cNvPr>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a:extLst>
              <a:ext uri="{FF2B5EF4-FFF2-40B4-BE49-F238E27FC236}">
                <a16:creationId xmlns:a16="http://schemas.microsoft.com/office/drawing/2014/main" id="{80DA4620-2DEC-499D-A6EF-17B8C99E3733}"/>
              </a:ext>
            </a:extLst>
          </p:cNvPr>
          <p:cNvSpPr>
            <a:spLocks noGrp="1"/>
          </p:cNvSpPr>
          <p:nvPr>
            <p:ph type="sldNum" sz="quarter" idx="12"/>
          </p:nvPr>
        </p:nvSpPr>
        <p:spPr/>
        <p:txBody>
          <a:bodyPr/>
          <a:lstStyle/>
          <a:p>
            <a:fld id="{3BE0421A-E5ED-42A5-9FC9-4F0E0A687A0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140996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D9337-7AFF-4E05-A877-F35589577AD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519F432-C663-48C3-BAB3-E4C34524A163}"/>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EDA1732-0B98-436F-876A-4106B48192DC}"/>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B9AAD37-91D0-4CE2-9FCA-5B646D202A71}"/>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C7D54F3-1B6D-42E2-8FBE-FC4634AA87A7}"/>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42C9F85-BC63-4383-95F2-940D1ADC3F82}"/>
              </a:ext>
            </a:extLst>
          </p:cNvPr>
          <p:cNvSpPr>
            <a:spLocks noGrp="1"/>
          </p:cNvSpPr>
          <p:nvPr>
            <p:ph type="dt" sz="half" idx="10"/>
          </p:nvPr>
        </p:nvSpPr>
        <p:spPr/>
        <p:txBody>
          <a:bodyPr/>
          <a:lstStyle/>
          <a:p>
            <a:fld id="{40462AE3-5A0E-40FC-B0FC-C05E913AB49D}" type="datetimeFigureOut">
              <a:rPr lang="en-US" smtClean="0">
                <a:solidFill>
                  <a:prstClr val="black">
                    <a:tint val="75000"/>
                  </a:prstClr>
                </a:solidFill>
              </a:rPr>
              <a:pPr/>
              <a:t>3/22/2023</a:t>
            </a:fld>
            <a:endParaRPr lang="en-US" dirty="0">
              <a:solidFill>
                <a:prstClr val="black">
                  <a:tint val="75000"/>
                </a:prstClr>
              </a:solidFill>
            </a:endParaRPr>
          </a:p>
        </p:txBody>
      </p:sp>
      <p:sp>
        <p:nvSpPr>
          <p:cNvPr id="8" name="Footer Placeholder 7">
            <a:extLst>
              <a:ext uri="{FF2B5EF4-FFF2-40B4-BE49-F238E27FC236}">
                <a16:creationId xmlns:a16="http://schemas.microsoft.com/office/drawing/2014/main" id="{8C5A3470-3340-452C-92F0-17E50BF386D3}"/>
              </a:ext>
            </a:extLst>
          </p:cNvPr>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a:extLst>
              <a:ext uri="{FF2B5EF4-FFF2-40B4-BE49-F238E27FC236}">
                <a16:creationId xmlns:a16="http://schemas.microsoft.com/office/drawing/2014/main" id="{F13FF18D-F1CA-4FE1-89FF-36AA1912802C}"/>
              </a:ext>
            </a:extLst>
          </p:cNvPr>
          <p:cNvSpPr>
            <a:spLocks noGrp="1"/>
          </p:cNvSpPr>
          <p:nvPr>
            <p:ph type="sldNum" sz="quarter" idx="12"/>
          </p:nvPr>
        </p:nvSpPr>
        <p:spPr/>
        <p:txBody>
          <a:bodyPr/>
          <a:lstStyle/>
          <a:p>
            <a:fld id="{3BE0421A-E5ED-42A5-9FC9-4F0E0A687A0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838635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72F5A-E501-48D0-970A-D0F1507DE34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9F66FF1-5712-4789-8FB6-9A2DD752F805}"/>
              </a:ext>
            </a:extLst>
          </p:cNvPr>
          <p:cNvSpPr>
            <a:spLocks noGrp="1"/>
          </p:cNvSpPr>
          <p:nvPr>
            <p:ph type="dt" sz="half" idx="10"/>
          </p:nvPr>
        </p:nvSpPr>
        <p:spPr/>
        <p:txBody>
          <a:bodyPr/>
          <a:lstStyle/>
          <a:p>
            <a:fld id="{40462AE3-5A0E-40FC-B0FC-C05E913AB49D}" type="datetimeFigureOut">
              <a:rPr lang="en-US" smtClean="0">
                <a:solidFill>
                  <a:prstClr val="black">
                    <a:tint val="75000"/>
                  </a:prstClr>
                </a:solidFill>
              </a:rPr>
              <a:pPr/>
              <a:t>3/22/2023</a:t>
            </a:fld>
            <a:endParaRPr lang="en-US" dirty="0">
              <a:solidFill>
                <a:prstClr val="black">
                  <a:tint val="75000"/>
                </a:prstClr>
              </a:solidFill>
            </a:endParaRPr>
          </a:p>
        </p:txBody>
      </p:sp>
      <p:sp>
        <p:nvSpPr>
          <p:cNvPr id="4" name="Footer Placeholder 3">
            <a:extLst>
              <a:ext uri="{FF2B5EF4-FFF2-40B4-BE49-F238E27FC236}">
                <a16:creationId xmlns:a16="http://schemas.microsoft.com/office/drawing/2014/main" id="{6AB943CD-6224-46A0-BDC1-7E299DC86B77}"/>
              </a:ext>
            </a:extLst>
          </p:cNvPr>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a:extLst>
              <a:ext uri="{FF2B5EF4-FFF2-40B4-BE49-F238E27FC236}">
                <a16:creationId xmlns:a16="http://schemas.microsoft.com/office/drawing/2014/main" id="{7E4181F5-14C3-4914-BD28-AE661F8B0DC8}"/>
              </a:ext>
            </a:extLst>
          </p:cNvPr>
          <p:cNvSpPr>
            <a:spLocks noGrp="1"/>
          </p:cNvSpPr>
          <p:nvPr>
            <p:ph type="sldNum" sz="quarter" idx="12"/>
          </p:nvPr>
        </p:nvSpPr>
        <p:spPr/>
        <p:txBody>
          <a:bodyPr/>
          <a:lstStyle/>
          <a:p>
            <a:fld id="{3BE0421A-E5ED-42A5-9FC9-4F0E0A687A0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549743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35E42C-682C-4010-9B85-610578B18261}"/>
              </a:ext>
            </a:extLst>
          </p:cNvPr>
          <p:cNvSpPr>
            <a:spLocks noGrp="1"/>
          </p:cNvSpPr>
          <p:nvPr>
            <p:ph type="dt" sz="half" idx="10"/>
          </p:nvPr>
        </p:nvSpPr>
        <p:spPr/>
        <p:txBody>
          <a:bodyPr/>
          <a:lstStyle/>
          <a:p>
            <a:fld id="{40462AE3-5A0E-40FC-B0FC-C05E913AB49D}" type="datetimeFigureOut">
              <a:rPr lang="en-US" smtClean="0">
                <a:solidFill>
                  <a:prstClr val="black">
                    <a:tint val="75000"/>
                  </a:prstClr>
                </a:solidFill>
              </a:rPr>
              <a:pPr/>
              <a:t>3/22/2023</a:t>
            </a:fld>
            <a:endParaRPr lang="en-US" dirty="0">
              <a:solidFill>
                <a:prstClr val="black">
                  <a:tint val="75000"/>
                </a:prstClr>
              </a:solidFill>
            </a:endParaRPr>
          </a:p>
        </p:txBody>
      </p:sp>
      <p:sp>
        <p:nvSpPr>
          <p:cNvPr id="3" name="Footer Placeholder 2">
            <a:extLst>
              <a:ext uri="{FF2B5EF4-FFF2-40B4-BE49-F238E27FC236}">
                <a16:creationId xmlns:a16="http://schemas.microsoft.com/office/drawing/2014/main" id="{C8B700F8-A059-4969-B60E-0D80CF2ECC7B}"/>
              </a:ext>
            </a:extLst>
          </p:cNvPr>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a:extLst>
              <a:ext uri="{FF2B5EF4-FFF2-40B4-BE49-F238E27FC236}">
                <a16:creationId xmlns:a16="http://schemas.microsoft.com/office/drawing/2014/main" id="{B1D0370B-D652-4A69-A211-86D3010A942A}"/>
              </a:ext>
            </a:extLst>
          </p:cNvPr>
          <p:cNvSpPr>
            <a:spLocks noGrp="1"/>
          </p:cNvSpPr>
          <p:nvPr>
            <p:ph type="sldNum" sz="quarter" idx="12"/>
          </p:nvPr>
        </p:nvSpPr>
        <p:spPr/>
        <p:txBody>
          <a:bodyPr/>
          <a:lstStyle/>
          <a:p>
            <a:fld id="{3BE0421A-E5ED-42A5-9FC9-4F0E0A687A0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955042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43C74-CE62-4DA9-BB3D-C139C08A17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647A85D-9313-40E4-A185-64ECDBCE20F4}"/>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EED025-E302-4906-9996-5C3DFFCCB8B2}"/>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704A596-57FA-45FB-88E2-470198230552}"/>
              </a:ext>
            </a:extLst>
          </p:cNvPr>
          <p:cNvSpPr>
            <a:spLocks noGrp="1"/>
          </p:cNvSpPr>
          <p:nvPr>
            <p:ph type="dt" sz="half" idx="10"/>
          </p:nvPr>
        </p:nvSpPr>
        <p:spPr/>
        <p:txBody>
          <a:bodyPr/>
          <a:lstStyle/>
          <a:p>
            <a:fld id="{40462AE3-5A0E-40FC-B0FC-C05E913AB49D}" type="datetimeFigureOut">
              <a:rPr lang="en-US" smtClean="0">
                <a:solidFill>
                  <a:prstClr val="black">
                    <a:tint val="75000"/>
                  </a:prstClr>
                </a:solidFill>
              </a:rPr>
              <a:pPr/>
              <a:t>3/22/2023</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id="{D5C35C8A-B587-475F-9418-B4F5F03C5888}"/>
              </a:ext>
            </a:extLst>
          </p:cNvPr>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a:extLst>
              <a:ext uri="{FF2B5EF4-FFF2-40B4-BE49-F238E27FC236}">
                <a16:creationId xmlns:a16="http://schemas.microsoft.com/office/drawing/2014/main" id="{42AB747F-C23A-4131-ADF0-E8DFC1107AD0}"/>
              </a:ext>
            </a:extLst>
          </p:cNvPr>
          <p:cNvSpPr>
            <a:spLocks noGrp="1"/>
          </p:cNvSpPr>
          <p:nvPr>
            <p:ph type="sldNum" sz="quarter" idx="12"/>
          </p:nvPr>
        </p:nvSpPr>
        <p:spPr/>
        <p:txBody>
          <a:bodyPr/>
          <a:lstStyle/>
          <a:p>
            <a:fld id="{3BE0421A-E5ED-42A5-9FC9-4F0E0A687A0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369155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90F04A-1339-4752-98CF-34C0263C5596}" type="datetimeFigureOut">
              <a:rPr lang="en-US" smtClean="0"/>
              <a:t>3/22/2023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856DD2E-5B0B-4F9F-84A4-C29F4570080C}" type="slidenum">
              <a:rPr lang="en-US" smtClean="0"/>
              <a:t>‹#›</a:t>
            </a:fld>
            <a:endParaRPr lang="en-US" dirty="0"/>
          </a:p>
        </p:txBody>
      </p:sp>
    </p:spTree>
    <p:extLst>
      <p:ext uri="{BB962C8B-B14F-4D97-AF65-F5344CB8AC3E}">
        <p14:creationId xmlns:p14="http://schemas.microsoft.com/office/powerpoint/2010/main" val="7834589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B5627-8C2D-4667-8633-DDE8C30D72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B086790-3045-4C8E-BDA9-632DC4D46B0A}"/>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p:txBody>
      </p:sp>
      <p:sp>
        <p:nvSpPr>
          <p:cNvPr id="4" name="Text Placeholder 3">
            <a:extLst>
              <a:ext uri="{FF2B5EF4-FFF2-40B4-BE49-F238E27FC236}">
                <a16:creationId xmlns:a16="http://schemas.microsoft.com/office/drawing/2014/main" id="{0D52E97A-2724-4A88-B416-E6211DCAAEC3}"/>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1C218B2-6905-4506-B321-875CBD823984}"/>
              </a:ext>
            </a:extLst>
          </p:cNvPr>
          <p:cNvSpPr>
            <a:spLocks noGrp="1"/>
          </p:cNvSpPr>
          <p:nvPr>
            <p:ph type="dt" sz="half" idx="10"/>
          </p:nvPr>
        </p:nvSpPr>
        <p:spPr/>
        <p:txBody>
          <a:bodyPr/>
          <a:lstStyle/>
          <a:p>
            <a:fld id="{40462AE3-5A0E-40FC-B0FC-C05E913AB49D}" type="datetimeFigureOut">
              <a:rPr lang="en-US" smtClean="0">
                <a:solidFill>
                  <a:prstClr val="black">
                    <a:tint val="75000"/>
                  </a:prstClr>
                </a:solidFill>
              </a:rPr>
              <a:pPr/>
              <a:t>3/22/2023</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id="{944D3E49-796F-4FA5-918B-F94E6BCDF22E}"/>
              </a:ext>
            </a:extLst>
          </p:cNvPr>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a:extLst>
              <a:ext uri="{FF2B5EF4-FFF2-40B4-BE49-F238E27FC236}">
                <a16:creationId xmlns:a16="http://schemas.microsoft.com/office/drawing/2014/main" id="{906CB670-F322-43B9-9E0D-6AC07BD66E92}"/>
              </a:ext>
            </a:extLst>
          </p:cNvPr>
          <p:cNvSpPr>
            <a:spLocks noGrp="1"/>
          </p:cNvSpPr>
          <p:nvPr>
            <p:ph type="sldNum" sz="quarter" idx="12"/>
          </p:nvPr>
        </p:nvSpPr>
        <p:spPr/>
        <p:txBody>
          <a:bodyPr/>
          <a:lstStyle/>
          <a:p>
            <a:fld id="{3BE0421A-E5ED-42A5-9FC9-4F0E0A687A0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638038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67CAC-3DBE-4971-A142-D4B2007C385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DFF0D76-C017-4831-ABA2-06822D6AA77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7FF71C-F8B6-412A-B98F-CEBF9AE521C0}"/>
              </a:ext>
            </a:extLst>
          </p:cNvPr>
          <p:cNvSpPr>
            <a:spLocks noGrp="1"/>
          </p:cNvSpPr>
          <p:nvPr>
            <p:ph type="dt" sz="half" idx="10"/>
          </p:nvPr>
        </p:nvSpPr>
        <p:spPr/>
        <p:txBody>
          <a:bodyPr/>
          <a:lstStyle/>
          <a:p>
            <a:fld id="{40462AE3-5A0E-40FC-B0FC-C05E913AB49D}" type="datetimeFigureOut">
              <a:rPr lang="en-US" smtClean="0">
                <a:solidFill>
                  <a:prstClr val="black">
                    <a:tint val="75000"/>
                  </a:prstClr>
                </a:solidFill>
              </a:rPr>
              <a:pPr/>
              <a:t>3/22/2023</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DF76E264-DBAE-4BB4-86FB-1D69701D8682}"/>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A25ED7BC-8FB6-4B71-AD4D-02DB31D711AF}"/>
              </a:ext>
            </a:extLst>
          </p:cNvPr>
          <p:cNvSpPr>
            <a:spLocks noGrp="1"/>
          </p:cNvSpPr>
          <p:nvPr>
            <p:ph type="sldNum" sz="quarter" idx="12"/>
          </p:nvPr>
        </p:nvSpPr>
        <p:spPr/>
        <p:txBody>
          <a:bodyPr/>
          <a:lstStyle/>
          <a:p>
            <a:fld id="{3BE0421A-E5ED-42A5-9FC9-4F0E0A687A0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890143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307028-D6D7-4AD5-AFB4-29F6708E6D29}"/>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4E41AE5-F3F2-400E-81A7-AB1B84CFDEC0}"/>
              </a:ext>
            </a:extLst>
          </p:cNvPr>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5BCB81-5090-46F5-AEBC-564449DD1C38}"/>
              </a:ext>
            </a:extLst>
          </p:cNvPr>
          <p:cNvSpPr>
            <a:spLocks noGrp="1"/>
          </p:cNvSpPr>
          <p:nvPr>
            <p:ph type="dt" sz="half" idx="10"/>
          </p:nvPr>
        </p:nvSpPr>
        <p:spPr/>
        <p:txBody>
          <a:bodyPr/>
          <a:lstStyle/>
          <a:p>
            <a:fld id="{40462AE3-5A0E-40FC-B0FC-C05E913AB49D}" type="datetimeFigureOut">
              <a:rPr lang="en-US" smtClean="0">
                <a:solidFill>
                  <a:prstClr val="black">
                    <a:tint val="75000"/>
                  </a:prstClr>
                </a:solidFill>
              </a:rPr>
              <a:pPr/>
              <a:t>3/22/2023</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80CECE6A-0820-44A5-BDB1-B456BA203350}"/>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E13A45BE-EBED-43AB-B94A-8A8E14E0397D}"/>
              </a:ext>
            </a:extLst>
          </p:cNvPr>
          <p:cNvSpPr>
            <a:spLocks noGrp="1"/>
          </p:cNvSpPr>
          <p:nvPr>
            <p:ph type="sldNum" sz="quarter" idx="12"/>
          </p:nvPr>
        </p:nvSpPr>
        <p:spPr/>
        <p:txBody>
          <a:bodyPr/>
          <a:lstStyle/>
          <a:p>
            <a:fld id="{3BE0421A-E5ED-42A5-9FC9-4F0E0A687A0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927839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FCE05F4-1DA5-4F74-ACD9-44C615D7FA02}" type="datetime1">
              <a:rPr lang="en-US" smtClean="0">
                <a:solidFill>
                  <a:prstClr val="black">
                    <a:tint val="75000"/>
                  </a:prstClr>
                </a:solidFill>
              </a:rPr>
              <a:pPr/>
              <a:t>3/22/2023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B831F85-A8EC-492A-86F1-6E7C8C55702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702832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F951DE-846A-45D8-9D1D-537CFD0959C4}" type="datetime1">
              <a:rPr lang="en-US" smtClean="0">
                <a:solidFill>
                  <a:prstClr val="black">
                    <a:tint val="75000"/>
                  </a:prstClr>
                </a:solidFill>
              </a:rPr>
              <a:pPr/>
              <a:t>3/22/2023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B831F85-A8EC-492A-86F1-6E7C8C55702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122956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16C9472-AD0C-4B20-A75C-ED9764BB53AD}" type="datetime1">
              <a:rPr lang="en-US" smtClean="0">
                <a:solidFill>
                  <a:prstClr val="black">
                    <a:tint val="75000"/>
                  </a:prstClr>
                </a:solidFill>
              </a:rPr>
              <a:pPr/>
              <a:t>3/22/2023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B831F85-A8EC-492A-86F1-6E7C8C55702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397496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E3FA94F-4DDF-40DD-B5BB-AAED5E147F39}" type="datetime1">
              <a:rPr lang="en-US" smtClean="0">
                <a:solidFill>
                  <a:prstClr val="black">
                    <a:tint val="75000"/>
                  </a:prstClr>
                </a:solidFill>
              </a:rPr>
              <a:pPr/>
              <a:t>3/22/2023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B831F85-A8EC-492A-86F1-6E7C8C55702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825682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8807D68-66C5-42B7-A95C-8C5438FA3266}" type="datetime1">
              <a:rPr lang="en-US" smtClean="0">
                <a:solidFill>
                  <a:prstClr val="black">
                    <a:tint val="75000"/>
                  </a:prstClr>
                </a:solidFill>
              </a:rPr>
              <a:pPr/>
              <a:t>3/22/2023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3B831F85-A8EC-492A-86F1-6E7C8C55702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984585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8DA4CA4-7096-437D-B8A2-CF5D3F215093}" type="datetime1">
              <a:rPr lang="en-US" smtClean="0">
                <a:solidFill>
                  <a:prstClr val="black">
                    <a:tint val="75000"/>
                  </a:prstClr>
                </a:solidFill>
              </a:rPr>
              <a:pPr/>
              <a:t>3/22/2023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3B831F85-A8EC-492A-86F1-6E7C8C55702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119049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3F2521-74DA-4B12-BADA-76C2E853C37F}" type="datetime1">
              <a:rPr lang="en-US" smtClean="0">
                <a:solidFill>
                  <a:prstClr val="black">
                    <a:tint val="75000"/>
                  </a:prstClr>
                </a:solidFill>
              </a:rPr>
              <a:pPr/>
              <a:t>3/22/2023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3B831F85-A8EC-492A-86F1-6E7C8C55702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034144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90F04A-1339-4752-98CF-34C0263C5596}" type="datetimeFigureOut">
              <a:rPr lang="en-US" smtClean="0"/>
              <a:t>3/22/2023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856DD2E-5B0B-4F9F-84A4-C29F4570080C}" type="slidenum">
              <a:rPr lang="en-US" smtClean="0"/>
              <a:t>‹#›</a:t>
            </a:fld>
            <a:endParaRPr lang="en-US" dirty="0"/>
          </a:p>
        </p:txBody>
      </p:sp>
    </p:spTree>
    <p:extLst>
      <p:ext uri="{BB962C8B-B14F-4D97-AF65-F5344CB8AC3E}">
        <p14:creationId xmlns:p14="http://schemas.microsoft.com/office/powerpoint/2010/main" val="2315974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F88E6E9-437C-4251-91F6-C79B404E3E89}" type="datetime1">
              <a:rPr lang="en-US" smtClean="0">
                <a:solidFill>
                  <a:prstClr val="black">
                    <a:tint val="75000"/>
                  </a:prstClr>
                </a:solidFill>
              </a:rPr>
              <a:pPr/>
              <a:t>3/22/2023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B831F85-A8EC-492A-86F1-6E7C8C55702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738250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3141063-493A-450A-BF59-0A4B9FD2BFFD}" type="datetime1">
              <a:rPr lang="en-US" smtClean="0">
                <a:solidFill>
                  <a:prstClr val="black">
                    <a:tint val="75000"/>
                  </a:prstClr>
                </a:solidFill>
              </a:rPr>
              <a:pPr/>
              <a:t>3/22/2023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B831F85-A8EC-492A-86F1-6E7C8C55702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405246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C0DBB4B-F419-442D-93D8-2BAB99A12965}" type="datetime1">
              <a:rPr lang="en-US" smtClean="0">
                <a:solidFill>
                  <a:prstClr val="black">
                    <a:tint val="75000"/>
                  </a:prstClr>
                </a:solidFill>
              </a:rPr>
              <a:pPr/>
              <a:t>3/22/2023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B831F85-A8EC-492A-86F1-6E7C8C55702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392807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F34B31-CA81-477F-8E0F-591379D57C37}" type="datetime1">
              <a:rPr lang="en-US" smtClean="0">
                <a:solidFill>
                  <a:prstClr val="black">
                    <a:tint val="75000"/>
                  </a:prstClr>
                </a:solidFill>
              </a:rPr>
              <a:pPr/>
              <a:t>3/22/2023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B831F85-A8EC-492A-86F1-6E7C8C55702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604035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1B67980-03A8-4A3B-89BC-01BF7C2E0907}" type="datetime1">
              <a:rPr lang="en-US" smtClean="0">
                <a:solidFill>
                  <a:prstClr val="black">
                    <a:tint val="75000"/>
                  </a:prstClr>
                </a:solidFill>
              </a:rPr>
              <a:pPr/>
              <a:t>3/22/2023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9CA82FD-4196-40BE-AED2-3BC8AF7B656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371647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2F7CF46-2D98-4203-963C-EFCF785C602F}" type="datetime1">
              <a:rPr lang="en-US" smtClean="0">
                <a:solidFill>
                  <a:prstClr val="black">
                    <a:tint val="75000"/>
                  </a:prstClr>
                </a:solidFill>
              </a:rPr>
              <a:pPr/>
              <a:t>3/22/2023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9CA82FD-4196-40BE-AED2-3BC8AF7B656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501610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083EF1C-CFEE-4FA0-9478-793BBD7E127E}" type="datetime1">
              <a:rPr lang="en-US" smtClean="0">
                <a:solidFill>
                  <a:prstClr val="black">
                    <a:tint val="75000"/>
                  </a:prstClr>
                </a:solidFill>
              </a:rPr>
              <a:pPr/>
              <a:t>3/22/2023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9CA82FD-4196-40BE-AED2-3BC8AF7B656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785476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448A067-65A4-4E9B-BA40-0A3BADA36726}" type="datetime1">
              <a:rPr lang="en-US" smtClean="0">
                <a:solidFill>
                  <a:prstClr val="black">
                    <a:tint val="75000"/>
                  </a:prstClr>
                </a:solidFill>
              </a:rPr>
              <a:pPr/>
              <a:t>3/22/2023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9CA82FD-4196-40BE-AED2-3BC8AF7B656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588143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6748075-649F-442A-A197-18E94B205B5A}" type="datetime1">
              <a:rPr lang="en-US" smtClean="0">
                <a:solidFill>
                  <a:prstClr val="black">
                    <a:tint val="75000"/>
                  </a:prstClr>
                </a:solidFill>
              </a:rPr>
              <a:pPr/>
              <a:t>3/22/2023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69CA82FD-4196-40BE-AED2-3BC8AF7B656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374672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0511FDD-6583-4B37-80B2-7B642625B156}" type="datetime1">
              <a:rPr lang="en-US" smtClean="0">
                <a:solidFill>
                  <a:prstClr val="black">
                    <a:tint val="75000"/>
                  </a:prstClr>
                </a:solidFill>
              </a:rPr>
              <a:pPr/>
              <a:t>3/22/2023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69CA82FD-4196-40BE-AED2-3BC8AF7B656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026306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C90F04A-1339-4752-98CF-34C0263C5596}" type="datetimeFigureOut">
              <a:rPr lang="en-US" smtClean="0"/>
              <a:t>3/22/2023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856DD2E-5B0B-4F9F-84A4-C29F4570080C}" type="slidenum">
              <a:rPr lang="en-US" smtClean="0"/>
              <a:t>‹#›</a:t>
            </a:fld>
            <a:endParaRPr lang="en-US" dirty="0"/>
          </a:p>
        </p:txBody>
      </p:sp>
    </p:spTree>
    <p:extLst>
      <p:ext uri="{BB962C8B-B14F-4D97-AF65-F5344CB8AC3E}">
        <p14:creationId xmlns:p14="http://schemas.microsoft.com/office/powerpoint/2010/main" val="33846632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8D9313-E946-4AEF-A361-96695E5C3AA1}" type="datetime1">
              <a:rPr lang="en-US" smtClean="0">
                <a:solidFill>
                  <a:prstClr val="black">
                    <a:tint val="75000"/>
                  </a:prstClr>
                </a:solidFill>
              </a:rPr>
              <a:pPr/>
              <a:t>3/22/2023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69CA82FD-4196-40BE-AED2-3BC8AF7B656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772379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CDA1A33-05BB-4BBB-8C53-62E3B06093F7}" type="datetime1">
              <a:rPr lang="en-US" smtClean="0">
                <a:solidFill>
                  <a:prstClr val="black">
                    <a:tint val="75000"/>
                  </a:prstClr>
                </a:solidFill>
              </a:rPr>
              <a:pPr/>
              <a:t>3/22/2023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9CA82FD-4196-40BE-AED2-3BC8AF7B656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116277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AFDEC9-E2DA-4E75-8DAE-280A2103D606}" type="datetime1">
              <a:rPr lang="en-US" smtClean="0">
                <a:solidFill>
                  <a:prstClr val="black">
                    <a:tint val="75000"/>
                  </a:prstClr>
                </a:solidFill>
              </a:rPr>
              <a:pPr/>
              <a:t>3/22/2023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9CA82FD-4196-40BE-AED2-3BC8AF7B656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67453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F7C48A0-2665-4834-88D6-F64C221CF8C7}" type="datetime1">
              <a:rPr lang="en-US" smtClean="0">
                <a:solidFill>
                  <a:prstClr val="black">
                    <a:tint val="75000"/>
                  </a:prstClr>
                </a:solidFill>
              </a:rPr>
              <a:pPr/>
              <a:t>3/22/2023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9CA82FD-4196-40BE-AED2-3BC8AF7B656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67897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4164DA-C52F-480F-923A-92476129A319}" type="datetime1">
              <a:rPr lang="en-US" smtClean="0">
                <a:solidFill>
                  <a:prstClr val="black">
                    <a:tint val="75000"/>
                  </a:prstClr>
                </a:solidFill>
              </a:rPr>
              <a:pPr/>
              <a:t>3/22/2023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9CA82FD-4196-40BE-AED2-3BC8AF7B656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220922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8CF98B2D-B981-436F-9E77-55E38CBF3CF9}" type="datetime1">
              <a:rPr lang="en-US" smtClean="0">
                <a:solidFill>
                  <a:srgbClr val="000000"/>
                </a:solidFill>
              </a:rPr>
              <a:pPr/>
              <a:t>3/22/2023</a:t>
            </a:fld>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6B5939C-94CC-4D83-B8A2-FC5E986BCA86}"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603916915"/>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5A7A2EAE-8E59-4447-BC9B-6967807B3060}" type="datetime1">
              <a:rPr lang="en-US" smtClean="0">
                <a:solidFill>
                  <a:srgbClr val="000000"/>
                </a:solidFill>
              </a:rPr>
              <a:pPr/>
              <a:t>3/22/2023</a:t>
            </a:fld>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23A35BF-C91C-45B2-90A4-608D92A4517D}"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823089248"/>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6EAEC793-CA34-463B-96CC-0720C178C233}" type="datetime1">
              <a:rPr lang="en-US" smtClean="0">
                <a:solidFill>
                  <a:srgbClr val="000000"/>
                </a:solidFill>
              </a:rPr>
              <a:pPr/>
              <a:t>3/22/2023</a:t>
            </a:fld>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E5DD744-6F7C-4FB4-9C38-1D93DF0EC3A7}"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405802841"/>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25B91922-02ED-4B25-AF36-289A42CBDF34}" type="datetime1">
              <a:rPr lang="en-US" smtClean="0">
                <a:solidFill>
                  <a:srgbClr val="000000"/>
                </a:solidFill>
              </a:rPr>
              <a:pPr/>
              <a:t>3/22/2023</a:t>
            </a:fld>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69E0E1C-5381-42D7-BA14-511353BE5B90}"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03020131"/>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A1DCA64D-065E-409B-A63F-E2AD65093937}" type="datetime1">
              <a:rPr lang="en-US" smtClean="0">
                <a:solidFill>
                  <a:srgbClr val="000000"/>
                </a:solidFill>
              </a:rPr>
              <a:pPr/>
              <a:t>3/22/2023</a:t>
            </a:fld>
            <a:endParaRPr lang="en-US" dirty="0">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dirty="0">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D516B7A2-8A93-4C4B-974E-CA818B5526E3}"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11726039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C90F04A-1339-4752-98CF-34C0263C5596}" type="datetimeFigureOut">
              <a:rPr lang="en-US" smtClean="0"/>
              <a:t>3/22/2023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856DD2E-5B0B-4F9F-84A4-C29F4570080C}" type="slidenum">
              <a:rPr lang="en-US" smtClean="0"/>
              <a:t>‹#›</a:t>
            </a:fld>
            <a:endParaRPr lang="en-US" dirty="0"/>
          </a:p>
        </p:txBody>
      </p:sp>
    </p:spTree>
    <p:extLst>
      <p:ext uri="{BB962C8B-B14F-4D97-AF65-F5344CB8AC3E}">
        <p14:creationId xmlns:p14="http://schemas.microsoft.com/office/powerpoint/2010/main" val="70734365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F008021B-6945-4AFC-8C7F-A303722DE3AF}" type="datetime1">
              <a:rPr lang="en-US" smtClean="0">
                <a:solidFill>
                  <a:srgbClr val="000000"/>
                </a:solidFill>
              </a:rPr>
              <a:pPr/>
              <a:t>3/22/2023</a:t>
            </a:fld>
            <a:endParaRPr lang="en-US" dirty="0">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dirty="0">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C4406235-A3BF-47F7-8A3B-B63957683787}"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891376204"/>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14BE6DE4-146E-4637-B079-0E66771018AF}" type="datetime1">
              <a:rPr lang="en-US" smtClean="0">
                <a:solidFill>
                  <a:srgbClr val="000000"/>
                </a:solidFill>
              </a:rPr>
              <a:pPr/>
              <a:t>3/22/2023</a:t>
            </a:fld>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D3CC0EAF-941F-42A6-804A-3D50D469DE73}"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836423429"/>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E7EB6FFF-66C8-4CA9-95A6-558CB1DA21F0}" type="datetime1">
              <a:rPr lang="en-US" smtClean="0">
                <a:solidFill>
                  <a:srgbClr val="000000"/>
                </a:solidFill>
              </a:rPr>
              <a:pPr/>
              <a:t>3/22/2023</a:t>
            </a:fld>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28C9A83-051A-4411-A396-0F3D6A469A1A}"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441827345"/>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FCCCC227-E04D-46B1-A49A-B970F6102784}" type="datetime1">
              <a:rPr lang="en-US" smtClean="0">
                <a:solidFill>
                  <a:srgbClr val="000000"/>
                </a:solidFill>
              </a:rPr>
              <a:pPr/>
              <a:t>3/22/2023</a:t>
            </a:fld>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3C7540D-6A5B-4C51-83C7-10807B4830F3}"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036066322"/>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37435E2F-20B1-407F-AABA-D10CB3FFD274}" type="datetime1">
              <a:rPr lang="en-US" smtClean="0">
                <a:solidFill>
                  <a:srgbClr val="000000"/>
                </a:solidFill>
              </a:rPr>
              <a:pPr/>
              <a:t>3/22/2023</a:t>
            </a:fld>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1D5EB30-FBA5-4425-8A2E-D5A3AE43DEAF}"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61332760"/>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849BA022-6338-4307-A2D5-0A0D63FDCB23}" type="datetime1">
              <a:rPr lang="en-US" smtClean="0">
                <a:solidFill>
                  <a:srgbClr val="000000"/>
                </a:solidFill>
              </a:rPr>
              <a:pPr/>
              <a:t>3/22/2023</a:t>
            </a:fld>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DE7B278-1876-4460-93F6-CC14DB66D47A}"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817568991"/>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B8B19F3-032F-4EFF-B25B-59F9FDDE3D25}" type="datetime1">
              <a:rPr lang="en-US" smtClean="0">
                <a:solidFill>
                  <a:prstClr val="black">
                    <a:tint val="75000"/>
                  </a:prstClr>
                </a:solidFill>
              </a:rPr>
              <a:pPr/>
              <a:t>3/22/2023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B831F85-A8EC-492A-86F1-6E7C8C55702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4907179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CEDF06-13EF-4B1C-9B44-B6E0621085E9}" type="datetime1">
              <a:rPr lang="en-US" smtClean="0">
                <a:solidFill>
                  <a:prstClr val="black">
                    <a:tint val="75000"/>
                  </a:prstClr>
                </a:solidFill>
              </a:rPr>
              <a:pPr/>
              <a:t>3/22/2023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B831F85-A8EC-492A-86F1-6E7C8C55702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1403397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E42393F-356F-46E5-8E9E-8A48B4D10E83}" type="datetime1">
              <a:rPr lang="en-US" smtClean="0">
                <a:solidFill>
                  <a:prstClr val="black">
                    <a:tint val="75000"/>
                  </a:prstClr>
                </a:solidFill>
              </a:rPr>
              <a:pPr/>
              <a:t>3/22/2023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B831F85-A8EC-492A-86F1-6E7C8C55702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5337107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EFCB260-DDD0-4344-A788-87AFFCAFF929}" type="datetime1">
              <a:rPr lang="en-US" smtClean="0">
                <a:solidFill>
                  <a:prstClr val="black">
                    <a:tint val="75000"/>
                  </a:prstClr>
                </a:solidFill>
              </a:rPr>
              <a:pPr/>
              <a:t>3/22/2023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B831F85-A8EC-492A-86F1-6E7C8C55702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708565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C90F04A-1339-4752-98CF-34C0263C5596}" type="datetimeFigureOut">
              <a:rPr lang="en-US" smtClean="0"/>
              <a:t>3/22/2023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856DD2E-5B0B-4F9F-84A4-C29F4570080C}" type="slidenum">
              <a:rPr lang="en-US" smtClean="0"/>
              <a:t>‹#›</a:t>
            </a:fld>
            <a:endParaRPr lang="en-US" dirty="0"/>
          </a:p>
        </p:txBody>
      </p:sp>
    </p:spTree>
    <p:extLst>
      <p:ext uri="{BB962C8B-B14F-4D97-AF65-F5344CB8AC3E}">
        <p14:creationId xmlns:p14="http://schemas.microsoft.com/office/powerpoint/2010/main" val="300469569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F201FBF-3A60-41BA-9001-9F2D8D4EC097}" type="datetime1">
              <a:rPr lang="en-US" smtClean="0">
                <a:solidFill>
                  <a:prstClr val="black">
                    <a:tint val="75000"/>
                  </a:prstClr>
                </a:solidFill>
              </a:rPr>
              <a:pPr/>
              <a:t>3/22/2023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3B831F85-A8EC-492A-86F1-6E7C8C55702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538960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EB080A2-014C-4C9D-B58D-EAA9B3244CE8}" type="datetime1">
              <a:rPr lang="en-US" smtClean="0">
                <a:solidFill>
                  <a:prstClr val="black">
                    <a:tint val="75000"/>
                  </a:prstClr>
                </a:solidFill>
              </a:rPr>
              <a:pPr/>
              <a:t>3/22/2023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3B831F85-A8EC-492A-86F1-6E7C8C55702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6492052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163CA0-6B27-471C-8623-8CEAED84F1F4}" type="datetime1">
              <a:rPr lang="en-US" smtClean="0">
                <a:solidFill>
                  <a:prstClr val="black">
                    <a:tint val="75000"/>
                  </a:prstClr>
                </a:solidFill>
              </a:rPr>
              <a:pPr/>
              <a:t>3/22/2023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3B831F85-A8EC-492A-86F1-6E7C8C55702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1539740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8A0FD67-A766-49B2-8DA7-A686722114A6}" type="datetime1">
              <a:rPr lang="en-US" smtClean="0">
                <a:solidFill>
                  <a:prstClr val="black">
                    <a:tint val="75000"/>
                  </a:prstClr>
                </a:solidFill>
              </a:rPr>
              <a:pPr/>
              <a:t>3/22/2023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B831F85-A8EC-492A-86F1-6E7C8C55702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741622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2F37E83-10EB-4C7E-84BA-B1E115DA87DC}" type="datetime1">
              <a:rPr lang="en-US" smtClean="0">
                <a:solidFill>
                  <a:prstClr val="black">
                    <a:tint val="75000"/>
                  </a:prstClr>
                </a:solidFill>
              </a:rPr>
              <a:pPr/>
              <a:t>3/22/2023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B831F85-A8EC-492A-86F1-6E7C8C55702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5689275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5DC5C7-9548-4C4B-9B32-A72BFE6A366F}" type="datetime1">
              <a:rPr lang="en-US" smtClean="0">
                <a:solidFill>
                  <a:prstClr val="black">
                    <a:tint val="75000"/>
                  </a:prstClr>
                </a:solidFill>
              </a:rPr>
              <a:pPr/>
              <a:t>3/22/2023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B831F85-A8EC-492A-86F1-6E7C8C55702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1933594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6FA5C0-3474-4ACD-BDE5-36B5C43AF7E8}" type="datetime1">
              <a:rPr lang="en-US" smtClean="0">
                <a:solidFill>
                  <a:prstClr val="black">
                    <a:tint val="75000"/>
                  </a:prstClr>
                </a:solidFill>
              </a:rPr>
              <a:pPr/>
              <a:t>3/22/2023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B831F85-A8EC-492A-86F1-6E7C8C55702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9967151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304800" y="228600"/>
            <a:ext cx="11594592"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grpSp>
        <p:nvGrpSpPr>
          <p:cNvPr id="7" name="Group 9"/>
          <p:cNvGrpSpPr>
            <a:grpSpLocks noChangeAspect="1"/>
          </p:cNvGrpSpPr>
          <p:nvPr/>
        </p:nvGrpSpPr>
        <p:grpSpPr bwMode="hidden">
          <a:xfrm>
            <a:off x="282220" y="5353963"/>
            <a:ext cx="11631168"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351" dirty="0"/>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351" dirty="0"/>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351" dirty="0"/>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351" dirty="0"/>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1351" dirty="0"/>
            </a:p>
          </p:txBody>
        </p:sp>
      </p:grpSp>
      <p:sp>
        <p:nvSpPr>
          <p:cNvPr id="2" name="Title 1"/>
          <p:cNvSpPr>
            <a:spLocks noGrp="1"/>
          </p:cNvSpPr>
          <p:nvPr>
            <p:ph type="ctrTitle"/>
          </p:nvPr>
        </p:nvSpPr>
        <p:spPr>
          <a:xfrm>
            <a:off x="914400" y="1600201"/>
            <a:ext cx="10363200" cy="1780108"/>
          </a:xfrm>
        </p:spPr>
        <p:txBody>
          <a:bodyPr anchor="b">
            <a:normAutofit/>
          </a:bodyPr>
          <a:lstStyle>
            <a:lvl1pPr>
              <a:defRPr sz="440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828800" y="3556001"/>
            <a:ext cx="8534400" cy="1473200"/>
          </a:xfrm>
        </p:spPr>
        <p:txBody>
          <a:bodyPr>
            <a:normAutofit/>
          </a:bodyPr>
          <a:lstStyle>
            <a:lvl1pPr marL="0" indent="0" algn="ctr">
              <a:buNone/>
              <a:defRPr sz="2000">
                <a:solidFill>
                  <a:srgbClr val="FFFFFF"/>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5F88225-FFD0-457A-962F-A286683254F5}" type="datetimeFigureOut">
              <a:rPr lang="en-US" smtClean="0"/>
              <a:pPr/>
              <a:t>3/22/2023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CEEF7D-13AC-46F7-9CD9-02D733DA14BB}" type="slidenum">
              <a:rPr lang="en-US" smtClean="0"/>
              <a:pPr/>
              <a:t>‹#›</a:t>
            </a:fld>
            <a:endParaRPr lang="en-US" dirty="0"/>
          </a:p>
        </p:txBody>
      </p:sp>
    </p:spTree>
    <p:extLst>
      <p:ext uri="{BB962C8B-B14F-4D97-AF65-F5344CB8AC3E}">
        <p14:creationId xmlns:p14="http://schemas.microsoft.com/office/powerpoint/2010/main" val="152903270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F88225-FFD0-457A-962F-A286683254F5}" type="datetimeFigureOut">
              <a:rPr lang="en-US" smtClean="0"/>
              <a:pPr/>
              <a:t>3/22/2023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CEEF7D-13AC-46F7-9CD9-02D733DA14BB}" type="slidenum">
              <a:rPr lang="en-US" smtClean="0"/>
              <a:pPr/>
              <a:t>‹#›</a:t>
            </a:fld>
            <a:endParaRPr lang="en-US" dirty="0"/>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0616478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304800" y="228600"/>
            <a:ext cx="11594592"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9" name="Freeform 14"/>
          <p:cNvSpPr>
            <a:spLocks/>
          </p:cNvSpPr>
          <p:nvPr/>
        </p:nvSpPr>
        <p:spPr bwMode="hidden">
          <a:xfrm>
            <a:off x="8063253" y="4203592"/>
            <a:ext cx="3835239" cy="714027"/>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351" dirty="0"/>
          </a:p>
        </p:txBody>
      </p:sp>
      <p:sp>
        <p:nvSpPr>
          <p:cNvPr id="10" name="Freeform 18"/>
          <p:cNvSpPr>
            <a:spLocks/>
          </p:cNvSpPr>
          <p:nvPr/>
        </p:nvSpPr>
        <p:spPr bwMode="hidden">
          <a:xfrm>
            <a:off x="3492427" y="4075289"/>
            <a:ext cx="7392687" cy="850139"/>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351" dirty="0"/>
          </a:p>
        </p:txBody>
      </p:sp>
      <p:sp>
        <p:nvSpPr>
          <p:cNvPr id="11" name="Freeform 22"/>
          <p:cNvSpPr>
            <a:spLocks/>
          </p:cNvSpPr>
          <p:nvPr/>
        </p:nvSpPr>
        <p:spPr bwMode="hidden">
          <a:xfrm>
            <a:off x="3771637" y="4087563"/>
            <a:ext cx="729064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351" dirty="0"/>
          </a:p>
        </p:txBody>
      </p:sp>
      <p:sp>
        <p:nvSpPr>
          <p:cNvPr id="12" name="Freeform 26"/>
          <p:cNvSpPr>
            <a:spLocks/>
          </p:cNvSpPr>
          <p:nvPr/>
        </p:nvSpPr>
        <p:spPr bwMode="hidden">
          <a:xfrm>
            <a:off x="7479319" y="4074175"/>
            <a:ext cx="4410667"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351" dirty="0"/>
          </a:p>
        </p:txBody>
      </p:sp>
      <p:sp useBgFill="1">
        <p:nvSpPr>
          <p:cNvPr id="13" name="Freeform 10"/>
          <p:cNvSpPr>
            <a:spLocks/>
          </p:cNvSpPr>
          <p:nvPr/>
        </p:nvSpPr>
        <p:spPr bwMode="hidden">
          <a:xfrm>
            <a:off x="282220" y="4058555"/>
            <a:ext cx="11631168" cy="1329875"/>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1351" dirty="0"/>
          </a:p>
        </p:txBody>
      </p:sp>
      <p:sp>
        <p:nvSpPr>
          <p:cNvPr id="2" name="Title 1"/>
          <p:cNvSpPr>
            <a:spLocks noGrp="1"/>
          </p:cNvSpPr>
          <p:nvPr>
            <p:ph type="title"/>
          </p:nvPr>
        </p:nvSpPr>
        <p:spPr>
          <a:xfrm>
            <a:off x="920043" y="2463560"/>
            <a:ext cx="10363200" cy="1524000"/>
          </a:xfrm>
        </p:spPr>
        <p:txBody>
          <a:bodyPr anchor="t">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1823153" y="1437449"/>
            <a:ext cx="8556979" cy="939801"/>
          </a:xfrm>
        </p:spPr>
        <p:txBody>
          <a:bodyPr anchor="b">
            <a:normAutofit/>
          </a:bodyPr>
          <a:lstStyle>
            <a:lvl1pPr marL="0" indent="0" algn="ctr">
              <a:buNone/>
              <a:defRPr sz="2000">
                <a:solidFill>
                  <a:srgbClr val="FFFFFF"/>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5F88225-FFD0-457A-962F-A286683254F5}" type="datetimeFigureOut">
              <a:rPr lang="en-US" smtClean="0"/>
              <a:pPr/>
              <a:t>3/22/2023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CEEF7D-13AC-46F7-9CD9-02D733DA14BB}" type="slidenum">
              <a:rPr lang="en-US" smtClean="0"/>
              <a:pPr/>
              <a:t>‹#›</a:t>
            </a:fld>
            <a:endParaRPr lang="en-US" dirty="0"/>
          </a:p>
        </p:txBody>
      </p:sp>
    </p:spTree>
    <p:extLst>
      <p:ext uri="{BB962C8B-B14F-4D97-AF65-F5344CB8AC3E}">
        <p14:creationId xmlns:p14="http://schemas.microsoft.com/office/powerpoint/2010/main" val="23253325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90F04A-1339-4752-98CF-34C0263C5596}" type="datetimeFigureOut">
              <a:rPr lang="en-US" smtClean="0"/>
              <a:t>3/22/2023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856DD2E-5B0B-4F9F-84A4-C29F4570080C}" type="slidenum">
              <a:rPr lang="en-US" smtClean="0"/>
              <a:t>‹#›</a:t>
            </a:fld>
            <a:endParaRPr lang="en-US" dirty="0"/>
          </a:p>
        </p:txBody>
      </p:sp>
    </p:spTree>
    <p:extLst>
      <p:ext uri="{BB962C8B-B14F-4D97-AF65-F5344CB8AC3E}">
        <p14:creationId xmlns:p14="http://schemas.microsoft.com/office/powerpoint/2010/main" val="319420752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65F88225-FFD0-457A-962F-A286683254F5}" type="datetimeFigureOut">
              <a:rPr lang="en-US" smtClean="0"/>
              <a:pPr/>
              <a:t>3/22/2023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3CEEF7D-13AC-46F7-9CD9-02D733DA14BB}" type="slidenum">
              <a:rPr lang="en-US" smtClean="0"/>
              <a:pPr/>
              <a:t>‹#›</a:t>
            </a:fld>
            <a:endParaRPr lang="en-US" dirty="0"/>
          </a:p>
        </p:txBody>
      </p:sp>
      <p:sp>
        <p:nvSpPr>
          <p:cNvPr id="9" name="Content Placeholder 8"/>
          <p:cNvSpPr>
            <a:spLocks noGrp="1"/>
          </p:cNvSpPr>
          <p:nvPr>
            <p:ph sz="quarter" idx="13"/>
          </p:nvPr>
        </p:nvSpPr>
        <p:spPr>
          <a:xfrm>
            <a:off x="902207" y="2679192"/>
            <a:ext cx="5096256"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6193536" y="2679192"/>
            <a:ext cx="5096256"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0080317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02208" y="2678113"/>
            <a:ext cx="5096256" cy="639763"/>
          </a:xfrm>
        </p:spPr>
        <p:txBody>
          <a:bodyPr anchor="ctr"/>
          <a:lstStyle>
            <a:lvl1pPr marL="0" indent="0" algn="ctr">
              <a:buNone/>
              <a:defRPr sz="2400" b="0">
                <a:solidFill>
                  <a:schemeClr val="tx2"/>
                </a:solidFill>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903111" y="3429001"/>
            <a:ext cx="5093407"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7600" y="2678113"/>
            <a:ext cx="5096256" cy="639763"/>
          </a:xfrm>
        </p:spPr>
        <p:txBody>
          <a:bodyPr anchor="ctr"/>
          <a:lstStyle>
            <a:lvl1pPr marL="0" indent="0" algn="ctr">
              <a:buNone/>
              <a:defRPr sz="2400" b="0" i="0">
                <a:solidFill>
                  <a:schemeClr val="tx2"/>
                </a:solidFill>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7" y="3429001"/>
            <a:ext cx="5096256"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5F88225-FFD0-457A-962F-A286683254F5}" type="datetimeFigureOut">
              <a:rPr lang="en-US" smtClean="0"/>
              <a:pPr/>
              <a:t>3/22/2023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3CEEF7D-13AC-46F7-9CD9-02D733DA14BB}" type="slidenum">
              <a:rPr lang="en-US" smtClean="0"/>
              <a:pPr/>
              <a:t>‹#›</a:t>
            </a:fld>
            <a:endParaRPr lang="en-US" dirty="0"/>
          </a:p>
        </p:txBody>
      </p:sp>
    </p:spTree>
    <p:extLst>
      <p:ext uri="{BB962C8B-B14F-4D97-AF65-F5344CB8AC3E}">
        <p14:creationId xmlns:p14="http://schemas.microsoft.com/office/powerpoint/2010/main" val="291503357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5F88225-FFD0-457A-962F-A286683254F5}" type="datetimeFigureOut">
              <a:rPr lang="en-US" smtClean="0"/>
              <a:pPr/>
              <a:t>3/22/2023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3CEEF7D-13AC-46F7-9CD9-02D733DA14BB}" type="slidenum">
              <a:rPr lang="en-US" smtClean="0"/>
              <a:pPr/>
              <a:t>‹#›</a:t>
            </a:fld>
            <a:endParaRPr lang="en-US" dirty="0"/>
          </a:p>
        </p:txBody>
      </p:sp>
    </p:spTree>
    <p:extLst>
      <p:ext uri="{BB962C8B-B14F-4D97-AF65-F5344CB8AC3E}">
        <p14:creationId xmlns:p14="http://schemas.microsoft.com/office/powerpoint/2010/main" val="386027211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grpSp>
        <p:nvGrpSpPr>
          <p:cNvPr id="6" name="Group 5"/>
          <p:cNvGrpSpPr>
            <a:grpSpLocks noChangeAspect="1"/>
          </p:cNvGrpSpPr>
          <p:nvPr/>
        </p:nvGrpSpPr>
        <p:grpSpPr bwMode="hidden">
          <a:xfrm>
            <a:off x="282220" y="714191"/>
            <a:ext cx="11631168" cy="1329875"/>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351" dirty="0"/>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351" dirty="0"/>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351" dirty="0"/>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351" dirty="0"/>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1351" dirty="0"/>
            </a:p>
          </p:txBody>
        </p:sp>
      </p:grpSp>
      <p:sp>
        <p:nvSpPr>
          <p:cNvPr id="2" name="Date Placeholder 1"/>
          <p:cNvSpPr>
            <a:spLocks noGrp="1"/>
          </p:cNvSpPr>
          <p:nvPr>
            <p:ph type="dt" sz="half" idx="10"/>
          </p:nvPr>
        </p:nvSpPr>
        <p:spPr/>
        <p:txBody>
          <a:bodyPr/>
          <a:lstStyle/>
          <a:p>
            <a:fld id="{65F88225-FFD0-457A-962F-A286683254F5}" type="datetimeFigureOut">
              <a:rPr lang="en-US" smtClean="0"/>
              <a:pPr/>
              <a:t>3/22/2023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3CEEF7D-13AC-46F7-9CD9-02D733DA14BB}" type="slidenum">
              <a:rPr lang="en-US" smtClean="0"/>
              <a:pPr/>
              <a:t>‹#›</a:t>
            </a:fld>
            <a:endParaRPr lang="en-US" dirty="0"/>
          </a:p>
        </p:txBody>
      </p:sp>
    </p:spTree>
    <p:extLst>
      <p:ext uri="{BB962C8B-B14F-4D97-AF65-F5344CB8AC3E}">
        <p14:creationId xmlns:p14="http://schemas.microsoft.com/office/powerpoint/2010/main" val="216762451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5" name="Date Placeholder 4"/>
          <p:cNvSpPr>
            <a:spLocks noGrp="1"/>
          </p:cNvSpPr>
          <p:nvPr>
            <p:ph type="dt" sz="half" idx="10"/>
          </p:nvPr>
        </p:nvSpPr>
        <p:spPr/>
        <p:txBody>
          <a:bodyPr/>
          <a:lstStyle/>
          <a:p>
            <a:fld id="{65F88225-FFD0-457A-962F-A286683254F5}" type="datetimeFigureOut">
              <a:rPr lang="en-US" smtClean="0"/>
              <a:pPr/>
              <a:t>3/22/2023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3CEEF7D-13AC-46F7-9CD9-02D733DA14BB}" type="slidenum">
              <a:rPr lang="en-US" smtClean="0"/>
              <a:pPr/>
              <a:t>‹#›</a:t>
            </a:fld>
            <a:endParaRPr lang="en-US" dirty="0"/>
          </a:p>
        </p:txBody>
      </p:sp>
      <p:sp>
        <p:nvSpPr>
          <p:cNvPr id="4" name="Text Placeholder 3"/>
          <p:cNvSpPr>
            <a:spLocks noGrp="1"/>
          </p:cNvSpPr>
          <p:nvPr>
            <p:ph type="body" sz="half" idx="2"/>
          </p:nvPr>
        </p:nvSpPr>
        <p:spPr>
          <a:xfrm>
            <a:off x="1219200" y="3581401"/>
            <a:ext cx="4470400" cy="1905001"/>
          </a:xfrm>
        </p:spPr>
        <p:txBody>
          <a:bodyPr anchor="t">
            <a:normAutofit/>
          </a:bodyPr>
          <a:lstStyle>
            <a:lvl1pPr marL="0" indent="0">
              <a:spcBef>
                <a:spcPts val="0"/>
              </a:spcBef>
              <a:spcAft>
                <a:spcPts val="600"/>
              </a:spcAft>
              <a:buNone/>
              <a:defRPr sz="1800">
                <a:solidFill>
                  <a:schemeClr val="tx2"/>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grpSp>
        <p:nvGrpSpPr>
          <p:cNvPr id="2" name="Group 23"/>
          <p:cNvGrpSpPr>
            <a:grpSpLocks noChangeAspect="1"/>
          </p:cNvGrpSpPr>
          <p:nvPr/>
        </p:nvGrpSpPr>
        <p:grpSpPr bwMode="hidden">
          <a:xfrm>
            <a:off x="282220" y="714191"/>
            <a:ext cx="11631168"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351" dirty="0"/>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351" dirty="0"/>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351" dirty="0"/>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351" dirty="0"/>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1351" dirty="0"/>
            </a:p>
          </p:txBody>
        </p:sp>
      </p:grpSp>
      <p:sp>
        <p:nvSpPr>
          <p:cNvPr id="22" name="Title 21"/>
          <p:cNvSpPr>
            <a:spLocks noGrp="1"/>
          </p:cNvSpPr>
          <p:nvPr>
            <p:ph type="title"/>
          </p:nvPr>
        </p:nvSpPr>
        <p:spPr>
          <a:xfrm>
            <a:off x="1219200" y="2286000"/>
            <a:ext cx="4470400" cy="1252728"/>
          </a:xfrm>
        </p:spPr>
        <p:txBody>
          <a:bodyPr anchor="b">
            <a:noAutofit/>
          </a:bodyPr>
          <a:lstStyle>
            <a:lvl1pPr algn="l">
              <a:defRPr sz="320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02616" y="1828800"/>
            <a:ext cx="5205435"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0136636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304800" y="228600"/>
            <a:ext cx="11594592"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grpSp>
        <p:nvGrpSpPr>
          <p:cNvPr id="9" name="Group 8"/>
          <p:cNvGrpSpPr>
            <a:grpSpLocks noChangeAspect="1"/>
          </p:cNvGrpSpPr>
          <p:nvPr/>
        </p:nvGrpSpPr>
        <p:grpSpPr bwMode="hidden">
          <a:xfrm>
            <a:off x="282220" y="5353963"/>
            <a:ext cx="11631168"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351" dirty="0"/>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351" dirty="0"/>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351" dirty="0"/>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351" dirty="0"/>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1351" dirty="0"/>
            </a:p>
          </p:txBody>
        </p:sp>
      </p:grpSp>
      <p:sp>
        <p:nvSpPr>
          <p:cNvPr id="2" name="Title 1"/>
          <p:cNvSpPr>
            <a:spLocks noGrp="1"/>
          </p:cNvSpPr>
          <p:nvPr>
            <p:ph type="title"/>
          </p:nvPr>
        </p:nvSpPr>
        <p:spPr>
          <a:xfrm>
            <a:off x="6498875" y="338667"/>
            <a:ext cx="5083527" cy="2429935"/>
          </a:xfrm>
        </p:spPr>
        <p:txBody>
          <a:bodyPr anchor="b">
            <a:normAutofit/>
          </a:bodyPr>
          <a:lstStyle>
            <a:lvl1pPr algn="l">
              <a:defRPr sz="28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6491113" y="2785533"/>
            <a:ext cx="5091289" cy="2421467"/>
          </a:xfrm>
        </p:spPr>
        <p:txBody>
          <a:bodyPr>
            <a:normAutofit/>
          </a:bodyPr>
          <a:lstStyle>
            <a:lvl1pPr marL="0" indent="0">
              <a:buNone/>
              <a:defRPr sz="1800">
                <a:solidFill>
                  <a:srgbClr val="FFFFFF"/>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5F88225-FFD0-457A-962F-A286683254F5}" type="datetimeFigureOut">
              <a:rPr lang="en-US" smtClean="0"/>
              <a:pPr/>
              <a:t>3/22/2023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3CEEF7D-13AC-46F7-9CD9-02D733DA14BB}" type="slidenum">
              <a:rPr lang="en-US" smtClean="0"/>
              <a:pPr/>
              <a:t>‹#›</a:t>
            </a:fld>
            <a:endParaRPr lang="en-US" dirty="0"/>
          </a:p>
        </p:txBody>
      </p:sp>
      <p:sp>
        <p:nvSpPr>
          <p:cNvPr id="3" name="Picture Placeholder 2"/>
          <p:cNvSpPr>
            <a:spLocks noGrp="1"/>
          </p:cNvSpPr>
          <p:nvPr>
            <p:ph type="pic" idx="1"/>
          </p:nvPr>
        </p:nvSpPr>
        <p:spPr>
          <a:xfrm>
            <a:off x="1117600" y="1371600"/>
            <a:ext cx="475488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a:t>Click icon to add picture</a:t>
            </a:r>
          </a:p>
        </p:txBody>
      </p:sp>
    </p:spTree>
    <p:extLst>
      <p:ext uri="{BB962C8B-B14F-4D97-AF65-F5344CB8AC3E}">
        <p14:creationId xmlns:p14="http://schemas.microsoft.com/office/powerpoint/2010/main" val="147299776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F88225-FFD0-457A-962F-A286683254F5}" type="datetimeFigureOut">
              <a:rPr lang="en-US" smtClean="0"/>
              <a:pPr/>
              <a:t>3/22/2023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CEEF7D-13AC-46F7-9CD9-02D733DA14BB}" type="slidenum">
              <a:rPr lang="en-US" smtClean="0"/>
              <a:pPr/>
              <a:t>‹#›</a:t>
            </a:fld>
            <a:endParaRPr lang="en-US" dirty="0"/>
          </a:p>
        </p:txBody>
      </p:sp>
    </p:spTree>
    <p:extLst>
      <p:ext uri="{BB962C8B-B14F-4D97-AF65-F5344CB8AC3E}">
        <p14:creationId xmlns:p14="http://schemas.microsoft.com/office/powerpoint/2010/main" val="20271434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4" name="Date Placeholder 3"/>
          <p:cNvSpPr>
            <a:spLocks noGrp="1"/>
          </p:cNvSpPr>
          <p:nvPr>
            <p:ph type="dt" sz="half" idx="10"/>
          </p:nvPr>
        </p:nvSpPr>
        <p:spPr/>
        <p:txBody>
          <a:bodyPr/>
          <a:lstStyle/>
          <a:p>
            <a:fld id="{65F88225-FFD0-457A-962F-A286683254F5}" type="datetimeFigureOut">
              <a:rPr lang="en-US" smtClean="0"/>
              <a:pPr/>
              <a:t>3/22/2023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CEEF7D-13AC-46F7-9CD9-02D733DA14BB}" type="slidenum">
              <a:rPr lang="en-US" smtClean="0"/>
              <a:pPr/>
              <a:t>‹#›</a:t>
            </a:fld>
            <a:endParaRPr lang="en-US" dirty="0"/>
          </a:p>
        </p:txBody>
      </p:sp>
      <p:grpSp>
        <p:nvGrpSpPr>
          <p:cNvPr id="15" name="Group 14"/>
          <p:cNvGrpSpPr>
            <a:grpSpLocks noChangeAspect="1"/>
          </p:cNvGrpSpPr>
          <p:nvPr/>
        </p:nvGrpSpPr>
        <p:grpSpPr bwMode="hidden">
          <a:xfrm>
            <a:off x="282220" y="714191"/>
            <a:ext cx="11631168"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351" dirty="0"/>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351" dirty="0"/>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351" dirty="0"/>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351" dirty="0"/>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1351" dirty="0"/>
            </a:p>
          </p:txBody>
        </p:sp>
      </p:grpSp>
      <p:sp>
        <p:nvSpPr>
          <p:cNvPr id="2" name="Vertical Title 1"/>
          <p:cNvSpPr>
            <a:spLocks noGrp="1"/>
          </p:cNvSpPr>
          <p:nvPr>
            <p:ph type="title" orient="vert"/>
          </p:nvPr>
        </p:nvSpPr>
        <p:spPr>
          <a:xfrm>
            <a:off x="8839200" y="1447800"/>
            <a:ext cx="2743200" cy="4487333"/>
          </a:xfrm>
        </p:spPr>
        <p:txBody>
          <a:bodyPr vert="eaVert" anchor="ctr"/>
          <a:lstStyle>
            <a:lvl1pPr algn="l">
              <a:defRPr>
                <a:solidFill>
                  <a:schemeClr val="tx2"/>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09600" y="1447801"/>
            <a:ext cx="8026400" cy="4487335"/>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0602980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EB726B9-1E97-449B-AD02-35616110B531}" type="datetimeFigureOut">
              <a:rPr lang="en-US" smtClean="0"/>
              <a:t>3/22/2023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282411-CDCC-484D-9A67-CC53CB787F77}" type="slidenum">
              <a:rPr lang="en-US" smtClean="0"/>
              <a:t>‹#›</a:t>
            </a:fld>
            <a:endParaRPr lang="en-US" dirty="0"/>
          </a:p>
        </p:txBody>
      </p:sp>
    </p:spTree>
    <p:extLst>
      <p:ext uri="{BB962C8B-B14F-4D97-AF65-F5344CB8AC3E}">
        <p14:creationId xmlns:p14="http://schemas.microsoft.com/office/powerpoint/2010/main" val="13899092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EB726B9-1E97-449B-AD02-35616110B531}" type="datetimeFigureOut">
              <a:rPr lang="en-US" smtClean="0"/>
              <a:t>3/22/2023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282411-CDCC-484D-9A67-CC53CB787F77}" type="slidenum">
              <a:rPr lang="en-US" smtClean="0"/>
              <a:t>‹#›</a:t>
            </a:fld>
            <a:endParaRPr lang="en-US" dirty="0"/>
          </a:p>
        </p:txBody>
      </p:sp>
    </p:spTree>
    <p:extLst>
      <p:ext uri="{BB962C8B-B14F-4D97-AF65-F5344CB8AC3E}">
        <p14:creationId xmlns:p14="http://schemas.microsoft.com/office/powerpoint/2010/main" val="16226675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C90F04A-1339-4752-98CF-34C0263C5596}" type="datetimeFigureOut">
              <a:rPr lang="en-US" smtClean="0"/>
              <a:t>3/22/2023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856DD2E-5B0B-4F9F-84A4-C29F4570080C}" type="slidenum">
              <a:rPr lang="en-US" smtClean="0"/>
              <a:t>‹#›</a:t>
            </a:fld>
            <a:endParaRPr lang="en-US" dirty="0"/>
          </a:p>
        </p:txBody>
      </p:sp>
    </p:spTree>
    <p:extLst>
      <p:ext uri="{BB962C8B-B14F-4D97-AF65-F5344CB8AC3E}">
        <p14:creationId xmlns:p14="http://schemas.microsoft.com/office/powerpoint/2010/main" val="285859853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EB726B9-1E97-449B-AD02-35616110B531}" type="datetimeFigureOut">
              <a:rPr lang="en-US" smtClean="0"/>
              <a:t>3/22/2023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282411-CDCC-484D-9A67-CC53CB787F77}" type="slidenum">
              <a:rPr lang="en-US" smtClean="0"/>
              <a:t>‹#›</a:t>
            </a:fld>
            <a:endParaRPr lang="en-US" dirty="0"/>
          </a:p>
        </p:txBody>
      </p:sp>
    </p:spTree>
    <p:extLst>
      <p:ext uri="{BB962C8B-B14F-4D97-AF65-F5344CB8AC3E}">
        <p14:creationId xmlns:p14="http://schemas.microsoft.com/office/powerpoint/2010/main" val="319428824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EB726B9-1E97-449B-AD02-35616110B531}" type="datetimeFigureOut">
              <a:rPr lang="en-US" smtClean="0"/>
              <a:t>3/22/2023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A282411-CDCC-484D-9A67-CC53CB787F77}" type="slidenum">
              <a:rPr lang="en-US" smtClean="0"/>
              <a:t>‹#›</a:t>
            </a:fld>
            <a:endParaRPr lang="en-US" dirty="0"/>
          </a:p>
        </p:txBody>
      </p:sp>
    </p:spTree>
    <p:extLst>
      <p:ext uri="{BB962C8B-B14F-4D97-AF65-F5344CB8AC3E}">
        <p14:creationId xmlns:p14="http://schemas.microsoft.com/office/powerpoint/2010/main" val="76222335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EB726B9-1E97-449B-AD02-35616110B531}" type="datetimeFigureOut">
              <a:rPr lang="en-US" smtClean="0"/>
              <a:t>3/22/2023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282411-CDCC-484D-9A67-CC53CB787F77}" type="slidenum">
              <a:rPr lang="en-US" smtClean="0"/>
              <a:t>‹#›</a:t>
            </a:fld>
            <a:endParaRPr lang="en-US" dirty="0"/>
          </a:p>
        </p:txBody>
      </p:sp>
    </p:spTree>
    <p:extLst>
      <p:ext uri="{BB962C8B-B14F-4D97-AF65-F5344CB8AC3E}">
        <p14:creationId xmlns:p14="http://schemas.microsoft.com/office/powerpoint/2010/main" val="368233521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EB726B9-1E97-449B-AD02-35616110B531}" type="datetimeFigureOut">
              <a:rPr lang="en-US" smtClean="0"/>
              <a:t>3/22/2023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282411-CDCC-484D-9A67-CC53CB787F77}" type="slidenum">
              <a:rPr lang="en-US" smtClean="0"/>
              <a:t>‹#›</a:t>
            </a:fld>
            <a:endParaRPr lang="en-US" dirty="0"/>
          </a:p>
        </p:txBody>
      </p:sp>
    </p:spTree>
    <p:extLst>
      <p:ext uri="{BB962C8B-B14F-4D97-AF65-F5344CB8AC3E}">
        <p14:creationId xmlns:p14="http://schemas.microsoft.com/office/powerpoint/2010/main" val="187060629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B726B9-1E97-449B-AD02-35616110B531}" type="datetimeFigureOut">
              <a:rPr lang="en-US" smtClean="0"/>
              <a:t>3/22/2023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282411-CDCC-484D-9A67-CC53CB787F77}" type="slidenum">
              <a:rPr lang="en-US" smtClean="0"/>
              <a:t>‹#›</a:t>
            </a:fld>
            <a:endParaRPr lang="en-US" dirty="0"/>
          </a:p>
        </p:txBody>
      </p:sp>
    </p:spTree>
    <p:extLst>
      <p:ext uri="{BB962C8B-B14F-4D97-AF65-F5344CB8AC3E}">
        <p14:creationId xmlns:p14="http://schemas.microsoft.com/office/powerpoint/2010/main" val="16969547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EB726B9-1E97-449B-AD02-35616110B531}" type="datetimeFigureOut">
              <a:rPr lang="en-US" smtClean="0"/>
              <a:t>3/22/2023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A282411-CDCC-484D-9A67-CC53CB787F77}" type="slidenum">
              <a:rPr lang="en-US" smtClean="0"/>
              <a:t>‹#›</a:t>
            </a:fld>
            <a:endParaRPr lang="en-US" dirty="0"/>
          </a:p>
        </p:txBody>
      </p:sp>
    </p:spTree>
    <p:extLst>
      <p:ext uri="{BB962C8B-B14F-4D97-AF65-F5344CB8AC3E}">
        <p14:creationId xmlns:p14="http://schemas.microsoft.com/office/powerpoint/2010/main" val="210946794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EB726B9-1E97-449B-AD02-35616110B531}" type="datetimeFigureOut">
              <a:rPr lang="en-US" smtClean="0"/>
              <a:t>3/22/2023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A282411-CDCC-484D-9A67-CC53CB787F77}" type="slidenum">
              <a:rPr lang="en-US" smtClean="0"/>
              <a:t>‹#›</a:t>
            </a:fld>
            <a:endParaRPr lang="en-US" dirty="0"/>
          </a:p>
        </p:txBody>
      </p:sp>
    </p:spTree>
    <p:extLst>
      <p:ext uri="{BB962C8B-B14F-4D97-AF65-F5344CB8AC3E}">
        <p14:creationId xmlns:p14="http://schemas.microsoft.com/office/powerpoint/2010/main" val="131858036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EB726B9-1E97-449B-AD02-35616110B531}" type="datetimeFigureOut">
              <a:rPr lang="en-US" smtClean="0"/>
              <a:t>3/22/2023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282411-CDCC-484D-9A67-CC53CB787F77}" type="slidenum">
              <a:rPr lang="en-US" smtClean="0"/>
              <a:t>‹#›</a:t>
            </a:fld>
            <a:endParaRPr lang="en-US" dirty="0"/>
          </a:p>
        </p:txBody>
      </p:sp>
    </p:spTree>
    <p:extLst>
      <p:ext uri="{BB962C8B-B14F-4D97-AF65-F5344CB8AC3E}">
        <p14:creationId xmlns:p14="http://schemas.microsoft.com/office/powerpoint/2010/main" val="113617199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EB726B9-1E97-449B-AD02-35616110B531}" type="datetimeFigureOut">
              <a:rPr lang="en-US" smtClean="0"/>
              <a:t>3/22/2023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282411-CDCC-484D-9A67-CC53CB787F77}" type="slidenum">
              <a:rPr lang="en-US" smtClean="0"/>
              <a:t>‹#›</a:t>
            </a:fld>
            <a:endParaRPr lang="en-US" dirty="0"/>
          </a:p>
        </p:txBody>
      </p:sp>
    </p:spTree>
    <p:extLst>
      <p:ext uri="{BB962C8B-B14F-4D97-AF65-F5344CB8AC3E}">
        <p14:creationId xmlns:p14="http://schemas.microsoft.com/office/powerpoint/2010/main" val="25545408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C90F04A-1339-4752-98CF-34C0263C5596}" type="datetimeFigureOut">
              <a:rPr lang="en-US" smtClean="0"/>
              <a:t>3/22/2023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856DD2E-5B0B-4F9F-84A4-C29F4570080C}" type="slidenum">
              <a:rPr lang="en-US" smtClean="0"/>
              <a:t>‹#›</a:t>
            </a:fld>
            <a:endParaRPr lang="en-US" dirty="0"/>
          </a:p>
        </p:txBody>
      </p:sp>
    </p:spTree>
    <p:extLst>
      <p:ext uri="{BB962C8B-B14F-4D97-AF65-F5344CB8AC3E}">
        <p14:creationId xmlns:p14="http://schemas.microsoft.com/office/powerpoint/2010/main" val="1748980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90F04A-1339-4752-98CF-34C0263C5596}" type="datetimeFigureOut">
              <a:rPr lang="en-US" smtClean="0"/>
              <a:t>3/22/2023</a:t>
            </a:fld>
            <a:endParaRPr lang="en-US" dirty="0"/>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56DD2E-5B0B-4F9F-84A4-C29F4570080C}" type="slidenum">
              <a:rPr lang="en-US" smtClean="0"/>
              <a:t>‹#›</a:t>
            </a:fld>
            <a:endParaRPr lang="en-US" dirty="0"/>
          </a:p>
        </p:txBody>
      </p:sp>
    </p:spTree>
    <p:extLst>
      <p:ext uri="{BB962C8B-B14F-4D97-AF65-F5344CB8AC3E}">
        <p14:creationId xmlns:p14="http://schemas.microsoft.com/office/powerpoint/2010/main" val="1554706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0B2215-A8CB-4060-8EEB-14E0DDF7D7A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8C31326-E053-4BF9-8B60-D1ABD462EBF0}"/>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F38E97-60C3-4382-975A-08034749C924}"/>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462AE3-5A0E-40FC-B0FC-C05E913AB49D}" type="datetimeFigureOut">
              <a:rPr lang="en-US" smtClean="0">
                <a:solidFill>
                  <a:prstClr val="black">
                    <a:tint val="75000"/>
                  </a:prstClr>
                </a:solidFill>
              </a:rPr>
              <a:pPr/>
              <a:t>3/22/2023</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F715AA36-AAE3-48D6-8A85-AF4256D39E6A}"/>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8AF2BA67-71B1-42AB-8887-F256CCE4CB0E}"/>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E0421A-E5ED-42A5-9FC9-4F0E0A687A0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2874004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701881-7D46-4D16-B9AB-8B59AF5CE7CE}" type="datetime1">
              <a:rPr lang="en-US" smtClean="0">
                <a:solidFill>
                  <a:prstClr val="black">
                    <a:tint val="75000"/>
                  </a:prstClr>
                </a:solidFill>
              </a:rPr>
              <a:pPr/>
              <a:t>3/22/2023</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831F85-A8EC-492A-86F1-6E7C8C55702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2007297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dt="0"/>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2F1C62-3461-41B7-A500-57E06FF352F4}" type="datetime1">
              <a:rPr lang="en-US" smtClean="0">
                <a:solidFill>
                  <a:prstClr val="black">
                    <a:tint val="75000"/>
                  </a:prstClr>
                </a:solidFill>
              </a:rPr>
              <a:pPr/>
              <a:t>3/22/2023</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CA82FD-4196-40BE-AED2-3BC8AF7B656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1865980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000074"/>
            </a:gs>
            <a:gs pos="100000">
              <a:srgbClr val="0000B8"/>
            </a:gs>
          </a:gsLst>
          <a:lin ang="5400000" scaled="1"/>
        </a:gradFill>
        <a:effectLst/>
      </p:bgPr>
    </p:bg>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bwMode="auto">
          <a:xfrm>
            <a:off x="609600" y="274639"/>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1683"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684" name="Rectangle 4"/>
          <p:cNvSpPr>
            <a:spLocks noGrp="1" noChangeArrowheads="1"/>
          </p:cNvSpPr>
          <p:nvPr>
            <p:ph type="dt" sz="half" idx="2"/>
          </p:nvPr>
        </p:nvSpPr>
        <p:spPr bwMode="auto">
          <a:xfrm>
            <a:off x="609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fld id="{B879DF38-47CA-450A-8866-106BC9A69A74}" type="datetime1">
              <a:rPr lang="en-US" smtClean="0">
                <a:solidFill>
                  <a:srgbClr val="000000"/>
                </a:solidFill>
              </a:rPr>
              <a:pPr fontAlgn="base">
                <a:spcBef>
                  <a:spcPct val="0"/>
                </a:spcBef>
                <a:spcAft>
                  <a:spcPct val="0"/>
                </a:spcAft>
              </a:pPr>
              <a:t>3/22/2023</a:t>
            </a:fld>
            <a:endParaRPr lang="en-US" dirty="0">
              <a:solidFill>
                <a:srgbClr val="000000"/>
              </a:solidFill>
            </a:endParaRPr>
          </a:p>
        </p:txBody>
      </p:sp>
      <p:sp>
        <p:nvSpPr>
          <p:cNvPr id="71685" name="Rectangle 5"/>
          <p:cNvSpPr>
            <a:spLocks noGrp="1" noChangeArrowheads="1"/>
          </p:cNvSpPr>
          <p:nvPr>
            <p:ph type="ftr" sz="quarter" idx="3"/>
          </p:nvPr>
        </p:nvSpPr>
        <p:spPr bwMode="auto">
          <a:xfrm>
            <a:off x="4165600" y="6245225"/>
            <a:ext cx="3860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dirty="0">
              <a:solidFill>
                <a:srgbClr val="000000"/>
              </a:solidFill>
            </a:endParaRPr>
          </a:p>
        </p:txBody>
      </p:sp>
      <p:sp>
        <p:nvSpPr>
          <p:cNvPr id="71686" name="Rectangle 6"/>
          <p:cNvSpPr>
            <a:spLocks noGrp="1" noChangeArrowheads="1"/>
          </p:cNvSpPr>
          <p:nvPr>
            <p:ph type="sldNum" sz="quarter" idx="4"/>
          </p:nvPr>
        </p:nvSpPr>
        <p:spPr bwMode="auto">
          <a:xfrm>
            <a:off x="8737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EBE72C5F-2A68-4283-BDB9-7ACAD3B97AB6}" type="slidenum">
              <a:rPr lang="en-US" smtClean="0">
                <a:solidFill>
                  <a:srgbClr val="000000"/>
                </a:solidFill>
              </a:rPr>
              <a:pPr fontAlgn="base">
                <a:spcBef>
                  <a:spcPct val="0"/>
                </a:spcBef>
                <a:spcAft>
                  <a:spcPct val="0"/>
                </a:spcAft>
              </a:pPr>
              <a:t>‹#›</a:t>
            </a:fld>
            <a:endParaRPr lang="en-US" dirty="0">
              <a:solidFill>
                <a:srgbClr val="000000"/>
              </a:solidFill>
            </a:endParaRPr>
          </a:p>
        </p:txBody>
      </p:sp>
    </p:spTree>
    <p:extLst>
      <p:ext uri="{BB962C8B-B14F-4D97-AF65-F5344CB8AC3E}">
        <p14:creationId xmlns:p14="http://schemas.microsoft.com/office/powerpoint/2010/main" val="248149153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p:hf sldNum="0" hdr="0" ftr="0" dt="0"/>
  <p:txStyles>
    <p:titleStyle>
      <a:lvl1pPr algn="ctr" rtl="0" fontAlgn="base">
        <a:spcBef>
          <a:spcPct val="0"/>
        </a:spcBef>
        <a:spcAft>
          <a:spcPct val="0"/>
        </a:spcAft>
        <a:defRPr sz="4400" b="1">
          <a:solidFill>
            <a:srgbClr val="FFFF00"/>
          </a:solidFill>
          <a:latin typeface="+mj-lt"/>
          <a:ea typeface="+mj-ea"/>
          <a:cs typeface="+mj-cs"/>
        </a:defRPr>
      </a:lvl1pPr>
      <a:lvl2pPr algn="ctr" rtl="0" fontAlgn="base">
        <a:spcBef>
          <a:spcPct val="0"/>
        </a:spcBef>
        <a:spcAft>
          <a:spcPct val="0"/>
        </a:spcAft>
        <a:defRPr sz="4400" b="1">
          <a:solidFill>
            <a:srgbClr val="FFFF00"/>
          </a:solidFill>
          <a:latin typeface="Arial" charset="0"/>
        </a:defRPr>
      </a:lvl2pPr>
      <a:lvl3pPr algn="ctr" rtl="0" fontAlgn="base">
        <a:spcBef>
          <a:spcPct val="0"/>
        </a:spcBef>
        <a:spcAft>
          <a:spcPct val="0"/>
        </a:spcAft>
        <a:defRPr sz="4400" b="1">
          <a:solidFill>
            <a:srgbClr val="FFFF00"/>
          </a:solidFill>
          <a:latin typeface="Arial" charset="0"/>
        </a:defRPr>
      </a:lvl3pPr>
      <a:lvl4pPr algn="ctr" rtl="0" fontAlgn="base">
        <a:spcBef>
          <a:spcPct val="0"/>
        </a:spcBef>
        <a:spcAft>
          <a:spcPct val="0"/>
        </a:spcAft>
        <a:defRPr sz="4400" b="1">
          <a:solidFill>
            <a:srgbClr val="FFFF00"/>
          </a:solidFill>
          <a:latin typeface="Arial" charset="0"/>
        </a:defRPr>
      </a:lvl4pPr>
      <a:lvl5pPr algn="ctr" rtl="0" fontAlgn="base">
        <a:spcBef>
          <a:spcPct val="0"/>
        </a:spcBef>
        <a:spcAft>
          <a:spcPct val="0"/>
        </a:spcAft>
        <a:defRPr sz="4400" b="1">
          <a:solidFill>
            <a:srgbClr val="FFFF00"/>
          </a:solidFill>
          <a:latin typeface="Arial" charset="0"/>
        </a:defRPr>
      </a:lvl5pPr>
      <a:lvl6pPr marL="457189" algn="ctr" rtl="0" fontAlgn="base">
        <a:spcBef>
          <a:spcPct val="0"/>
        </a:spcBef>
        <a:spcAft>
          <a:spcPct val="0"/>
        </a:spcAft>
        <a:defRPr sz="4400" b="1">
          <a:solidFill>
            <a:srgbClr val="FFFF00"/>
          </a:solidFill>
          <a:latin typeface="Arial" charset="0"/>
        </a:defRPr>
      </a:lvl6pPr>
      <a:lvl7pPr marL="914377" algn="ctr" rtl="0" fontAlgn="base">
        <a:spcBef>
          <a:spcPct val="0"/>
        </a:spcBef>
        <a:spcAft>
          <a:spcPct val="0"/>
        </a:spcAft>
        <a:defRPr sz="4400" b="1">
          <a:solidFill>
            <a:srgbClr val="FFFF00"/>
          </a:solidFill>
          <a:latin typeface="Arial" charset="0"/>
        </a:defRPr>
      </a:lvl7pPr>
      <a:lvl8pPr marL="1371566" algn="ctr" rtl="0" fontAlgn="base">
        <a:spcBef>
          <a:spcPct val="0"/>
        </a:spcBef>
        <a:spcAft>
          <a:spcPct val="0"/>
        </a:spcAft>
        <a:defRPr sz="4400" b="1">
          <a:solidFill>
            <a:srgbClr val="FFFF00"/>
          </a:solidFill>
          <a:latin typeface="Arial" charset="0"/>
        </a:defRPr>
      </a:lvl8pPr>
      <a:lvl9pPr marL="1828754" algn="ctr" rtl="0" fontAlgn="base">
        <a:spcBef>
          <a:spcPct val="0"/>
        </a:spcBef>
        <a:spcAft>
          <a:spcPct val="0"/>
        </a:spcAft>
        <a:defRPr sz="4400" b="1">
          <a:solidFill>
            <a:srgbClr val="FFFF00"/>
          </a:solidFill>
          <a:latin typeface="Arial" charset="0"/>
        </a:defRPr>
      </a:lvl9pPr>
    </p:titleStyle>
    <p:bodyStyle>
      <a:lvl1pPr marL="342891" indent="-342891" algn="l" rtl="0" fontAlgn="base">
        <a:spcBef>
          <a:spcPct val="20000"/>
        </a:spcBef>
        <a:spcAft>
          <a:spcPct val="0"/>
        </a:spcAft>
        <a:buChar char="•"/>
        <a:defRPr sz="3200">
          <a:solidFill>
            <a:schemeClr val="bg1"/>
          </a:solidFill>
          <a:latin typeface="+mn-lt"/>
          <a:ea typeface="+mn-ea"/>
          <a:cs typeface="+mn-cs"/>
        </a:defRPr>
      </a:lvl1pPr>
      <a:lvl2pPr marL="742932" indent="-285744" algn="l" rtl="0" fontAlgn="base">
        <a:spcBef>
          <a:spcPct val="20000"/>
        </a:spcBef>
        <a:spcAft>
          <a:spcPct val="0"/>
        </a:spcAft>
        <a:buChar char="–"/>
        <a:defRPr sz="2800">
          <a:solidFill>
            <a:schemeClr val="bg1"/>
          </a:solidFill>
          <a:latin typeface="+mn-lt"/>
        </a:defRPr>
      </a:lvl2pPr>
      <a:lvl3pPr marL="1142971" indent="-228594" algn="l" rtl="0" fontAlgn="base">
        <a:spcBef>
          <a:spcPct val="20000"/>
        </a:spcBef>
        <a:spcAft>
          <a:spcPct val="0"/>
        </a:spcAft>
        <a:buChar char="•"/>
        <a:defRPr sz="2400">
          <a:solidFill>
            <a:schemeClr val="bg1"/>
          </a:solidFill>
          <a:latin typeface="+mn-lt"/>
        </a:defRPr>
      </a:lvl3pPr>
      <a:lvl4pPr marL="1600160" indent="-228594" algn="l" rtl="0" fontAlgn="base">
        <a:spcBef>
          <a:spcPct val="20000"/>
        </a:spcBef>
        <a:spcAft>
          <a:spcPct val="0"/>
        </a:spcAft>
        <a:buChar char="–"/>
        <a:defRPr sz="2000">
          <a:solidFill>
            <a:schemeClr val="bg1"/>
          </a:solidFill>
          <a:latin typeface="+mn-lt"/>
        </a:defRPr>
      </a:lvl4pPr>
      <a:lvl5pPr marL="2057349" indent="-228594" algn="l" rtl="0" fontAlgn="base">
        <a:spcBef>
          <a:spcPct val="20000"/>
        </a:spcBef>
        <a:spcAft>
          <a:spcPct val="0"/>
        </a:spcAft>
        <a:buChar char="»"/>
        <a:defRPr sz="2000">
          <a:solidFill>
            <a:schemeClr val="bg1"/>
          </a:solidFill>
          <a:latin typeface="+mn-lt"/>
        </a:defRPr>
      </a:lvl5pPr>
      <a:lvl6pPr marL="2514537" indent="-228594" algn="l" rtl="0" fontAlgn="base">
        <a:spcBef>
          <a:spcPct val="20000"/>
        </a:spcBef>
        <a:spcAft>
          <a:spcPct val="0"/>
        </a:spcAft>
        <a:buChar char="»"/>
        <a:defRPr sz="2000">
          <a:solidFill>
            <a:schemeClr val="bg1"/>
          </a:solidFill>
          <a:latin typeface="+mn-lt"/>
        </a:defRPr>
      </a:lvl6pPr>
      <a:lvl7pPr marL="2971726" indent="-228594" algn="l" rtl="0" fontAlgn="base">
        <a:spcBef>
          <a:spcPct val="20000"/>
        </a:spcBef>
        <a:spcAft>
          <a:spcPct val="0"/>
        </a:spcAft>
        <a:buChar char="»"/>
        <a:defRPr sz="2000">
          <a:solidFill>
            <a:schemeClr val="bg1"/>
          </a:solidFill>
          <a:latin typeface="+mn-lt"/>
        </a:defRPr>
      </a:lvl7pPr>
      <a:lvl8pPr marL="3428914" indent="-228594" algn="l" rtl="0" fontAlgn="base">
        <a:spcBef>
          <a:spcPct val="20000"/>
        </a:spcBef>
        <a:spcAft>
          <a:spcPct val="0"/>
        </a:spcAft>
        <a:buChar char="»"/>
        <a:defRPr sz="2000">
          <a:solidFill>
            <a:schemeClr val="bg1"/>
          </a:solidFill>
          <a:latin typeface="+mn-lt"/>
        </a:defRPr>
      </a:lvl8pPr>
      <a:lvl9pPr marL="3886103" indent="-228594"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230508-3B94-459C-96FF-7D1046181530}" type="datetime1">
              <a:rPr lang="en-US" smtClean="0">
                <a:solidFill>
                  <a:prstClr val="black">
                    <a:tint val="75000"/>
                  </a:prstClr>
                </a:solidFill>
              </a:rPr>
              <a:pPr/>
              <a:t>3/22/2023</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831F85-A8EC-492A-86F1-6E7C8C55702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3875117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sldNum="0" hdr="0" ftr="0" dt="0"/>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304800" y="228600"/>
            <a:ext cx="11594592"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grpSp>
        <p:nvGrpSpPr>
          <p:cNvPr id="8" name="Group 15"/>
          <p:cNvGrpSpPr>
            <a:grpSpLocks noChangeAspect="1"/>
          </p:cNvGrpSpPr>
          <p:nvPr/>
        </p:nvGrpSpPr>
        <p:grpSpPr bwMode="hidden">
          <a:xfrm>
            <a:off x="282220" y="1679429"/>
            <a:ext cx="11631168" cy="1329875"/>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351" dirty="0"/>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351" dirty="0"/>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351" dirty="0"/>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351" dirty="0"/>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1351" dirty="0"/>
            </a:p>
          </p:txBody>
        </p:sp>
      </p:grpSp>
      <p:sp>
        <p:nvSpPr>
          <p:cNvPr id="2" name="Title Placeholder 1"/>
          <p:cNvSpPr>
            <a:spLocks noGrp="1"/>
          </p:cNvSpPr>
          <p:nvPr>
            <p:ph type="title"/>
          </p:nvPr>
        </p:nvSpPr>
        <p:spPr>
          <a:xfrm>
            <a:off x="609600" y="338328"/>
            <a:ext cx="10972800" cy="12527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4" name="Date Placeholder 3"/>
          <p:cNvSpPr>
            <a:spLocks noGrp="1"/>
          </p:cNvSpPr>
          <p:nvPr>
            <p:ph type="dt" sz="half" idx="2"/>
          </p:nvPr>
        </p:nvSpPr>
        <p:spPr>
          <a:xfrm>
            <a:off x="6884896" y="6250164"/>
            <a:ext cx="5048920" cy="365125"/>
          </a:xfrm>
          <a:prstGeom prst="rect">
            <a:avLst/>
          </a:prstGeom>
        </p:spPr>
        <p:txBody>
          <a:bodyPr vert="horz" lIns="91440" tIns="45720" rIns="91440" bIns="45720" rtlCol="0" anchor="ctr"/>
          <a:lstStyle>
            <a:lvl1pPr algn="r">
              <a:defRPr sz="1000">
                <a:solidFill>
                  <a:schemeClr val="tx2"/>
                </a:solidFill>
              </a:defRPr>
            </a:lvl1pPr>
          </a:lstStyle>
          <a:p>
            <a:fld id="{65F88225-FFD0-457A-962F-A286683254F5}" type="datetimeFigureOut">
              <a:rPr lang="en-US" smtClean="0"/>
              <a:pPr/>
              <a:t>3/22/2023</a:t>
            </a:fld>
            <a:endParaRPr lang="en-US" dirty="0"/>
          </a:p>
        </p:txBody>
      </p:sp>
      <p:sp>
        <p:nvSpPr>
          <p:cNvPr id="5" name="Footer Placeholder 4"/>
          <p:cNvSpPr>
            <a:spLocks noGrp="1"/>
          </p:cNvSpPr>
          <p:nvPr>
            <p:ph type="ftr" sz="quarter" idx="3"/>
          </p:nvPr>
        </p:nvSpPr>
        <p:spPr>
          <a:xfrm>
            <a:off x="258186" y="6250164"/>
            <a:ext cx="5048921" cy="365125"/>
          </a:xfrm>
          <a:prstGeom prst="rect">
            <a:avLst/>
          </a:prstGeom>
        </p:spPr>
        <p:txBody>
          <a:bodyPr vert="horz" lIns="91440" tIns="45720" rIns="91440" bIns="45720" rtlCol="0" anchor="ctr"/>
          <a:lstStyle>
            <a:lvl1pPr algn="l">
              <a:defRPr sz="1000">
                <a:solidFill>
                  <a:schemeClr val="tx2"/>
                </a:solidFill>
              </a:defRPr>
            </a:lvl1pPr>
          </a:lstStyle>
          <a:p>
            <a:endParaRPr lang="en-US" dirty="0"/>
          </a:p>
        </p:txBody>
      </p:sp>
      <p:sp>
        <p:nvSpPr>
          <p:cNvPr id="6" name="Slide Number Placeholder 5"/>
          <p:cNvSpPr>
            <a:spLocks noGrp="1"/>
          </p:cNvSpPr>
          <p:nvPr>
            <p:ph type="sldNum" sz="quarter" idx="4"/>
          </p:nvPr>
        </p:nvSpPr>
        <p:spPr>
          <a:xfrm>
            <a:off x="5321451" y="6250164"/>
            <a:ext cx="1549101" cy="365125"/>
          </a:xfrm>
          <a:prstGeom prst="rect">
            <a:avLst/>
          </a:prstGeom>
        </p:spPr>
        <p:txBody>
          <a:bodyPr vert="horz" lIns="91440" tIns="45720" rIns="91440" bIns="45720" rtlCol="0" anchor="ctr"/>
          <a:lstStyle>
            <a:lvl1pPr algn="ctr">
              <a:defRPr sz="1000">
                <a:solidFill>
                  <a:schemeClr val="tx2"/>
                </a:solidFill>
              </a:defRPr>
            </a:lvl1pPr>
          </a:lstStyle>
          <a:p>
            <a:fld id="{43CEEF7D-13AC-46F7-9CD9-02D733DA14BB}" type="slidenum">
              <a:rPr lang="en-US" smtClean="0"/>
              <a:pPr/>
              <a:t>‹#›</a:t>
            </a:fld>
            <a:endParaRPr lang="en-US" dirty="0"/>
          </a:p>
        </p:txBody>
      </p:sp>
      <p:sp>
        <p:nvSpPr>
          <p:cNvPr id="3" name="Text Placeholder 2"/>
          <p:cNvSpPr>
            <a:spLocks noGrp="1"/>
          </p:cNvSpPr>
          <p:nvPr>
            <p:ph type="body" idx="1"/>
          </p:nvPr>
        </p:nvSpPr>
        <p:spPr>
          <a:xfrm>
            <a:off x="1162758" y="2675467"/>
            <a:ext cx="9877777" cy="34506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92515980"/>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377"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13" indent="-274313" algn="l" defTabSz="914377"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48" indent="-274313" algn="l" defTabSz="914377"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41" indent="-228594" algn="l" defTabSz="914377"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2971" indent="-228594" algn="l" defTabSz="914377"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03" indent="-228594" algn="l" defTabSz="914377"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35" indent="-228594" algn="l" defTabSz="914377"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067" indent="-228594" algn="l" defTabSz="914377"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099" indent="-228594" algn="l" defTabSz="914377"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131" indent="-228594" algn="l" defTabSz="914377"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B726B9-1E97-449B-AD02-35616110B531}" type="datetimeFigureOut">
              <a:rPr lang="en-US" smtClean="0"/>
              <a:t>3/22/2023</a:t>
            </a:fld>
            <a:endParaRPr lang="en-US" dirty="0"/>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282411-CDCC-484D-9A67-CC53CB787F77}" type="slidenum">
              <a:rPr lang="en-US" smtClean="0"/>
              <a:t>‹#›</a:t>
            </a:fld>
            <a:endParaRPr lang="en-US" dirty="0"/>
          </a:p>
        </p:txBody>
      </p:sp>
    </p:spTree>
    <p:extLst>
      <p:ext uri="{BB962C8B-B14F-4D97-AF65-F5344CB8AC3E}">
        <p14:creationId xmlns:p14="http://schemas.microsoft.com/office/powerpoint/2010/main" val="2958711998"/>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6.xml"/><Relationship Id="rId1" Type="http://schemas.openxmlformats.org/officeDocument/2006/relationships/tags" Target="../tags/tag1.xml"/><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6.xml"/><Relationship Id="rId1" Type="http://schemas.openxmlformats.org/officeDocument/2006/relationships/tags" Target="../tags/tag2.xml"/><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61.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5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1.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27.jpeg"/><Relationship Id="rId13" Type="http://schemas.openxmlformats.org/officeDocument/2006/relationships/image" Target="../media/image32.png"/><Relationship Id="rId3" Type="http://schemas.openxmlformats.org/officeDocument/2006/relationships/image" Target="../media/image23.jpeg"/><Relationship Id="rId7" Type="http://schemas.openxmlformats.org/officeDocument/2006/relationships/image" Target="../media/image26.jpeg"/><Relationship Id="rId12"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30.png"/><Relationship Id="rId5" Type="http://schemas.openxmlformats.org/officeDocument/2006/relationships/image" Target="../media/image25.png"/><Relationship Id="rId10" Type="http://schemas.openxmlformats.org/officeDocument/2006/relationships/image" Target="../media/image29.png"/><Relationship Id="rId4" Type="http://schemas.openxmlformats.org/officeDocument/2006/relationships/image" Target="../media/image24.jpeg"/><Relationship Id="rId9"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68.xml"/><Relationship Id="rId1" Type="http://schemas.openxmlformats.org/officeDocument/2006/relationships/tags" Target="../tags/tag3.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68.xml"/><Relationship Id="rId1" Type="http://schemas.openxmlformats.org/officeDocument/2006/relationships/tags" Target="../tags/tag4.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68.xml"/><Relationship Id="rId1" Type="http://schemas.openxmlformats.org/officeDocument/2006/relationships/tags" Target="../tags/tag5.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83.xml"/><Relationship Id="rId5" Type="http://schemas.openxmlformats.org/officeDocument/2006/relationships/image" Target="../media/image37.png"/><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83.xml"/><Relationship Id="rId5" Type="http://schemas.openxmlformats.org/officeDocument/2006/relationships/image" Target="../media/image37.png"/><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hyperlink" Target="http://www.censara.org/"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9.png"/><Relationship Id="rId7" Type="http://schemas.openxmlformats.org/officeDocument/2006/relationships/image" Target="../media/image6.svg"/><Relationship Id="rId2" Type="http://schemas.openxmlformats.org/officeDocument/2006/relationships/notesSlide" Target="../notesSlides/notesSlide6.xml"/><Relationship Id="rId1" Type="http://schemas.openxmlformats.org/officeDocument/2006/relationships/slideLayout" Target="../slideLayouts/slideLayout28.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2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8.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766219"/>
            <a:ext cx="12192000" cy="1325563"/>
          </a:xfrm>
          <a:solidFill>
            <a:srgbClr val="000000">
              <a:alpha val="69804"/>
            </a:srgbClr>
          </a:solidFill>
          <a:ln>
            <a:noFill/>
          </a:ln>
        </p:spPr>
        <p:txBody>
          <a:bodyPr>
            <a:normAutofit/>
          </a:bodyPr>
          <a:lstStyle/>
          <a:p>
            <a:pPr algn="ctr"/>
            <a:r>
              <a:rPr lang="en-US" sz="4267" b="1" dirty="0">
                <a:solidFill>
                  <a:schemeClr val="bg1"/>
                </a:solidFill>
                <a:latin typeface="Arial" panose="020B0604020202020204" pitchFamily="34" charset="0"/>
                <a:cs typeface="Arial" panose="020B0604020202020204" pitchFamily="34" charset="0"/>
              </a:rPr>
              <a:t>Visual Examples – Part 1</a:t>
            </a:r>
          </a:p>
        </p:txBody>
      </p:sp>
    </p:spTree>
    <p:extLst>
      <p:ext uri="{BB962C8B-B14F-4D97-AF65-F5344CB8AC3E}">
        <p14:creationId xmlns:p14="http://schemas.microsoft.com/office/powerpoint/2010/main" val="14562920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100000">
              <a:schemeClr val="accent1">
                <a:lumMod val="20000"/>
                <a:lumOff val="80000"/>
              </a:schemeClr>
            </a:gs>
            <a:gs pos="100000">
              <a:schemeClr val="bg2">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0" y="0"/>
            <a:ext cx="8229600" cy="1143000"/>
          </a:xfrm>
        </p:spPr>
        <p:txBody>
          <a:bodyPr>
            <a:normAutofit/>
          </a:bodyPr>
          <a:lstStyle/>
          <a:p>
            <a:pPr algn="l"/>
            <a:r>
              <a:rPr lang="en-US" sz="4000" b="1" dirty="0">
                <a:latin typeface="Arial" panose="020B0604020202020204" pitchFamily="34" charset="0"/>
                <a:cs typeface="Arial" panose="020B0604020202020204" pitchFamily="34" charset="0"/>
              </a:rPr>
              <a:t>Process – Example 3</a:t>
            </a:r>
          </a:p>
        </p:txBody>
      </p:sp>
      <p:sp>
        <p:nvSpPr>
          <p:cNvPr id="41" name="Right Arrow 40" descr="Arrow showing that gas from the vapor recovery unit is routed to the sales line"/>
          <p:cNvSpPr/>
          <p:nvPr/>
        </p:nvSpPr>
        <p:spPr>
          <a:xfrm rot="16200000">
            <a:off x="7399667" y="2441092"/>
            <a:ext cx="1054675" cy="453571"/>
          </a:xfrm>
          <a:prstGeom prst="rightArrow">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white"/>
              </a:solidFill>
              <a:latin typeface="Calibri"/>
            </a:endParaRPr>
          </a:p>
        </p:txBody>
      </p:sp>
      <p:sp>
        <p:nvSpPr>
          <p:cNvPr id="40" name="Up Arrow 39" descr="Connection from Tank 2 to crude line"/>
          <p:cNvSpPr/>
          <p:nvPr/>
        </p:nvSpPr>
        <p:spPr>
          <a:xfrm rot="10800000">
            <a:off x="8279775" y="5489193"/>
            <a:ext cx="438151" cy="869332"/>
          </a:xfrm>
          <a:prstGeom prst="upArrow">
            <a:avLst>
              <a:gd name="adj1" fmla="val 50000"/>
              <a:gd name="adj2" fmla="val 9866"/>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white"/>
              </a:solidFill>
              <a:latin typeface="Calibri"/>
            </a:endParaRPr>
          </a:p>
        </p:txBody>
      </p:sp>
      <p:sp>
        <p:nvSpPr>
          <p:cNvPr id="14" name="Cube 13" descr="Compressor"/>
          <p:cNvSpPr/>
          <p:nvPr/>
        </p:nvSpPr>
        <p:spPr>
          <a:xfrm>
            <a:off x="4435393" y="1461869"/>
            <a:ext cx="1819811" cy="1066800"/>
          </a:xfrm>
          <a:prstGeom prst="cube">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white"/>
              </a:solidFill>
              <a:latin typeface="Calibri"/>
            </a:endParaRPr>
          </a:p>
        </p:txBody>
      </p:sp>
      <p:sp>
        <p:nvSpPr>
          <p:cNvPr id="18" name="TextBox 17"/>
          <p:cNvSpPr txBox="1"/>
          <p:nvPr/>
        </p:nvSpPr>
        <p:spPr>
          <a:xfrm>
            <a:off x="4361235" y="1825427"/>
            <a:ext cx="1752891" cy="461665"/>
          </a:xfrm>
          <a:prstGeom prst="rect">
            <a:avLst/>
          </a:prstGeom>
          <a:noFill/>
        </p:spPr>
        <p:txBody>
          <a:bodyPr wrap="square" rtlCol="0">
            <a:spAutoFit/>
          </a:bodyPr>
          <a:lstStyle/>
          <a:p>
            <a:pPr defTabSz="914377"/>
            <a:r>
              <a:rPr lang="en-US" sz="2400" b="1" dirty="0">
                <a:solidFill>
                  <a:prstClr val="white"/>
                </a:solidFill>
                <a:latin typeface="Calibri"/>
              </a:rPr>
              <a:t>Compressor</a:t>
            </a:r>
          </a:p>
        </p:txBody>
      </p:sp>
      <p:sp>
        <p:nvSpPr>
          <p:cNvPr id="20" name="Up Arrow 19" descr="Arrow showing that crude from the separator is routed to the storage tanks"/>
          <p:cNvSpPr/>
          <p:nvPr/>
        </p:nvSpPr>
        <p:spPr>
          <a:xfrm rot="5400000">
            <a:off x="5522827" y="4375161"/>
            <a:ext cx="438151" cy="1329880"/>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white"/>
              </a:solidFill>
              <a:latin typeface="Calibri"/>
            </a:endParaRPr>
          </a:p>
        </p:txBody>
      </p:sp>
      <p:sp>
        <p:nvSpPr>
          <p:cNvPr id="21" name="Bent Arrow 20" descr="Arrow showing that gas from the separator is routed to the compressor"/>
          <p:cNvSpPr/>
          <p:nvPr/>
        </p:nvSpPr>
        <p:spPr>
          <a:xfrm>
            <a:off x="3637147" y="1869489"/>
            <a:ext cx="798247" cy="1889593"/>
          </a:xfrm>
          <a:prstGeom prst="bentArrow">
            <a:avLst>
              <a:gd name="adj1" fmla="val 25000"/>
              <a:gd name="adj2" fmla="val 25000"/>
              <a:gd name="adj3" fmla="val 40270"/>
              <a:gd name="adj4" fmla="val 40970"/>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black"/>
              </a:solidFill>
              <a:latin typeface="Calibri"/>
            </a:endParaRPr>
          </a:p>
        </p:txBody>
      </p:sp>
      <p:sp>
        <p:nvSpPr>
          <p:cNvPr id="15" name="TextBox 14"/>
          <p:cNvSpPr txBox="1"/>
          <p:nvPr/>
        </p:nvSpPr>
        <p:spPr>
          <a:xfrm>
            <a:off x="3471509" y="2328733"/>
            <a:ext cx="461665" cy="678288"/>
          </a:xfrm>
          <a:prstGeom prst="rect">
            <a:avLst/>
          </a:prstGeom>
          <a:noFill/>
        </p:spPr>
        <p:txBody>
          <a:bodyPr vert="vert270" wrap="square" rtlCol="0">
            <a:spAutoFit/>
          </a:bodyPr>
          <a:lstStyle/>
          <a:p>
            <a:pPr defTabSz="914377"/>
            <a:r>
              <a:rPr lang="en-US" i="1" dirty="0">
                <a:solidFill>
                  <a:prstClr val="black"/>
                </a:solidFill>
                <a:latin typeface="Calibri"/>
              </a:rPr>
              <a:t>Gas</a:t>
            </a:r>
          </a:p>
        </p:txBody>
      </p:sp>
      <p:sp>
        <p:nvSpPr>
          <p:cNvPr id="22" name="Right Arrow 21" descr="Arrow showing that gas from the compressor is routed to sales"/>
          <p:cNvSpPr/>
          <p:nvPr/>
        </p:nvSpPr>
        <p:spPr>
          <a:xfrm>
            <a:off x="6078260" y="1810604"/>
            <a:ext cx="4556157" cy="453571"/>
          </a:xfrm>
          <a:prstGeom prst="rightArrow">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white"/>
              </a:solidFill>
              <a:latin typeface="Calibri"/>
            </a:endParaRPr>
          </a:p>
        </p:txBody>
      </p:sp>
      <p:sp>
        <p:nvSpPr>
          <p:cNvPr id="23" name="TextBox 22"/>
          <p:cNvSpPr txBox="1"/>
          <p:nvPr/>
        </p:nvSpPr>
        <p:spPr>
          <a:xfrm>
            <a:off x="7445547" y="1839384"/>
            <a:ext cx="1230823" cy="369332"/>
          </a:xfrm>
          <a:prstGeom prst="rect">
            <a:avLst/>
          </a:prstGeom>
          <a:noFill/>
        </p:spPr>
        <p:txBody>
          <a:bodyPr wrap="square" rtlCol="0">
            <a:spAutoFit/>
          </a:bodyPr>
          <a:lstStyle/>
          <a:p>
            <a:pPr defTabSz="914377"/>
            <a:r>
              <a:rPr lang="en-US" i="1" dirty="0">
                <a:solidFill>
                  <a:prstClr val="black"/>
                </a:solidFill>
                <a:latin typeface="Calibri"/>
              </a:rPr>
              <a:t>Sales</a:t>
            </a:r>
          </a:p>
        </p:txBody>
      </p:sp>
      <p:sp>
        <p:nvSpPr>
          <p:cNvPr id="17" name="TextBox 16"/>
          <p:cNvSpPr txBox="1"/>
          <p:nvPr/>
        </p:nvSpPr>
        <p:spPr>
          <a:xfrm>
            <a:off x="5467048" y="4840457"/>
            <a:ext cx="836561" cy="369332"/>
          </a:xfrm>
          <a:prstGeom prst="rect">
            <a:avLst/>
          </a:prstGeom>
          <a:noFill/>
        </p:spPr>
        <p:txBody>
          <a:bodyPr wrap="square" rtlCol="0">
            <a:spAutoFit/>
          </a:bodyPr>
          <a:lstStyle/>
          <a:p>
            <a:pPr defTabSz="914377"/>
            <a:r>
              <a:rPr lang="en-US" dirty="0">
                <a:solidFill>
                  <a:prstClr val="white"/>
                </a:solidFill>
                <a:latin typeface="Calibri"/>
              </a:rPr>
              <a:t>Crude</a:t>
            </a:r>
          </a:p>
        </p:txBody>
      </p:sp>
      <p:sp>
        <p:nvSpPr>
          <p:cNvPr id="27" name="Can 26" descr="Tank 2"/>
          <p:cNvSpPr/>
          <p:nvPr/>
        </p:nvSpPr>
        <p:spPr>
          <a:xfrm>
            <a:off x="7812943" y="4621001"/>
            <a:ext cx="1295400" cy="838200"/>
          </a:xfrm>
          <a:prstGeom prst="can">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white"/>
              </a:solidFill>
              <a:latin typeface="Calibri"/>
            </a:endParaRPr>
          </a:p>
        </p:txBody>
      </p:sp>
      <p:sp>
        <p:nvSpPr>
          <p:cNvPr id="28" name="Can 27" descr="Tank 1"/>
          <p:cNvSpPr/>
          <p:nvPr/>
        </p:nvSpPr>
        <p:spPr>
          <a:xfrm>
            <a:off x="6450689" y="4621001"/>
            <a:ext cx="1295400" cy="838200"/>
          </a:xfrm>
          <a:prstGeom prst="can">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white"/>
              </a:solidFill>
              <a:latin typeface="Calibri"/>
            </a:endParaRPr>
          </a:p>
        </p:txBody>
      </p:sp>
      <p:sp>
        <p:nvSpPr>
          <p:cNvPr id="29" name="TextBox 28" descr="This is an image of the Lily OGS site.  Incoming product enters the site and passes through a separator.  Gas is sent to a compressor and then into the sales pipeline.  Crude oil is sent to two tanks and then into a crude pipeline offsite.  All flash, working and breathing emissions from the tanks are captured by a VRU and sent into the sales line.  " title="Lily OGS Site"/>
          <p:cNvSpPr txBox="1"/>
          <p:nvPr/>
        </p:nvSpPr>
        <p:spPr>
          <a:xfrm>
            <a:off x="6564071" y="4868985"/>
            <a:ext cx="1103835" cy="461665"/>
          </a:xfrm>
          <a:prstGeom prst="rect">
            <a:avLst/>
          </a:prstGeom>
          <a:noFill/>
        </p:spPr>
        <p:txBody>
          <a:bodyPr wrap="square" rtlCol="0">
            <a:spAutoFit/>
          </a:bodyPr>
          <a:lstStyle/>
          <a:p>
            <a:pPr defTabSz="914377"/>
            <a:r>
              <a:rPr lang="en-US" sz="2400" b="1" dirty="0">
                <a:solidFill>
                  <a:prstClr val="white"/>
                </a:solidFill>
                <a:latin typeface="Calibri"/>
              </a:rPr>
              <a:t>Tank 1</a:t>
            </a:r>
          </a:p>
        </p:txBody>
      </p:sp>
      <p:sp>
        <p:nvSpPr>
          <p:cNvPr id="30" name="TextBox 29"/>
          <p:cNvSpPr txBox="1"/>
          <p:nvPr/>
        </p:nvSpPr>
        <p:spPr>
          <a:xfrm>
            <a:off x="8009375" y="4874917"/>
            <a:ext cx="1207477" cy="461665"/>
          </a:xfrm>
          <a:prstGeom prst="rect">
            <a:avLst/>
          </a:prstGeom>
          <a:noFill/>
        </p:spPr>
        <p:txBody>
          <a:bodyPr wrap="square" rtlCol="0">
            <a:spAutoFit/>
          </a:bodyPr>
          <a:lstStyle/>
          <a:p>
            <a:pPr defTabSz="914377"/>
            <a:r>
              <a:rPr lang="en-US" sz="2400" b="1" dirty="0">
                <a:solidFill>
                  <a:prstClr val="white"/>
                </a:solidFill>
                <a:latin typeface="Calibri"/>
              </a:rPr>
              <a:t>Tank 2</a:t>
            </a:r>
          </a:p>
        </p:txBody>
      </p:sp>
      <p:sp>
        <p:nvSpPr>
          <p:cNvPr id="45" name="Cube 44" descr="Vapor recovery unit"/>
          <p:cNvSpPr/>
          <p:nvPr/>
        </p:nvSpPr>
        <p:spPr>
          <a:xfrm>
            <a:off x="7243489" y="3039810"/>
            <a:ext cx="1217153" cy="1122516"/>
          </a:xfrm>
          <a:prstGeom prst="cub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white"/>
              </a:solidFill>
              <a:latin typeface="Calibri"/>
            </a:endParaRPr>
          </a:p>
        </p:txBody>
      </p:sp>
      <p:sp>
        <p:nvSpPr>
          <p:cNvPr id="37" name="TextBox 36"/>
          <p:cNvSpPr txBox="1"/>
          <p:nvPr/>
        </p:nvSpPr>
        <p:spPr>
          <a:xfrm>
            <a:off x="7385685" y="3441549"/>
            <a:ext cx="914400" cy="461665"/>
          </a:xfrm>
          <a:prstGeom prst="rect">
            <a:avLst/>
          </a:prstGeom>
          <a:noFill/>
        </p:spPr>
        <p:txBody>
          <a:bodyPr wrap="square" rtlCol="0">
            <a:spAutoFit/>
          </a:bodyPr>
          <a:lstStyle/>
          <a:p>
            <a:pPr defTabSz="914377"/>
            <a:r>
              <a:rPr lang="en-US" sz="2400" b="1" dirty="0">
                <a:solidFill>
                  <a:prstClr val="black"/>
                </a:solidFill>
                <a:latin typeface="Calibri"/>
              </a:rPr>
              <a:t>VRU</a:t>
            </a:r>
          </a:p>
        </p:txBody>
      </p:sp>
      <p:sp>
        <p:nvSpPr>
          <p:cNvPr id="51" name="Explosion 1 50" descr="Flare flame"/>
          <p:cNvSpPr/>
          <p:nvPr/>
        </p:nvSpPr>
        <p:spPr>
          <a:xfrm>
            <a:off x="10077491" y="2863026"/>
            <a:ext cx="228600" cy="695765"/>
          </a:xfrm>
          <a:prstGeom prst="irregularSeal1">
            <a:avLst/>
          </a:prstGeom>
          <a:gradFill flip="none" rotWithShape="1">
            <a:gsLst>
              <a:gs pos="0">
                <a:schemeClr val="accent2">
                  <a:lumMod val="50000"/>
                </a:schemeClr>
              </a:gs>
              <a:gs pos="30000">
                <a:schemeClr val="accent2">
                  <a:lumMod val="75000"/>
                </a:schemeClr>
              </a:gs>
              <a:gs pos="64999">
                <a:schemeClr val="accent3">
                  <a:lumMod val="60000"/>
                  <a:lumOff val="40000"/>
                </a:schemeClr>
              </a:gs>
              <a:gs pos="89999">
                <a:srgbClr val="FFFF00"/>
              </a:gs>
              <a:gs pos="100000">
                <a:srgbClr val="FFFF00"/>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white"/>
              </a:solidFill>
              <a:latin typeface="Calibri"/>
            </a:endParaRPr>
          </a:p>
        </p:txBody>
      </p:sp>
      <p:sp>
        <p:nvSpPr>
          <p:cNvPr id="52" name="Trapezoid 51" descr="Flare tower"/>
          <p:cNvSpPr/>
          <p:nvPr/>
        </p:nvSpPr>
        <p:spPr>
          <a:xfrm>
            <a:off x="9982069" y="3543494"/>
            <a:ext cx="419444" cy="1443325"/>
          </a:xfrm>
          <a:prstGeom prst="trapezoid">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white"/>
              </a:solidFill>
              <a:latin typeface="Calibri"/>
            </a:endParaRPr>
          </a:p>
        </p:txBody>
      </p:sp>
      <p:sp>
        <p:nvSpPr>
          <p:cNvPr id="53" name="TextBox 52"/>
          <p:cNvSpPr txBox="1"/>
          <p:nvPr/>
        </p:nvSpPr>
        <p:spPr>
          <a:xfrm rot="16200000">
            <a:off x="9642042" y="4052204"/>
            <a:ext cx="1057277" cy="461665"/>
          </a:xfrm>
          <a:prstGeom prst="rect">
            <a:avLst/>
          </a:prstGeom>
          <a:noFill/>
        </p:spPr>
        <p:txBody>
          <a:bodyPr wrap="square" rtlCol="0">
            <a:spAutoFit/>
          </a:bodyPr>
          <a:lstStyle/>
          <a:p>
            <a:pPr defTabSz="914377"/>
            <a:r>
              <a:rPr lang="en-US" sz="2400" b="1" dirty="0">
                <a:solidFill>
                  <a:prstClr val="black"/>
                </a:solidFill>
                <a:latin typeface="Calibri"/>
              </a:rPr>
              <a:t>Flare</a:t>
            </a:r>
          </a:p>
        </p:txBody>
      </p:sp>
      <p:sp>
        <p:nvSpPr>
          <p:cNvPr id="3" name="Left-Up Arrow 2" descr="Separator compartment"/>
          <p:cNvSpPr/>
          <p:nvPr/>
        </p:nvSpPr>
        <p:spPr>
          <a:xfrm rot="5400000">
            <a:off x="3136238" y="3246761"/>
            <a:ext cx="2361933" cy="2299684"/>
          </a:xfrm>
          <a:prstGeom prst="leftUpArrow">
            <a:avLst>
              <a:gd name="adj1" fmla="val 50000"/>
              <a:gd name="adj2" fmla="val 25000"/>
              <a:gd name="adj3" fmla="val 25000"/>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white"/>
              </a:solidFill>
              <a:latin typeface="Calibri"/>
            </a:endParaRPr>
          </a:p>
        </p:txBody>
      </p:sp>
      <p:sp>
        <p:nvSpPr>
          <p:cNvPr id="13" name="TextBox 12"/>
          <p:cNvSpPr txBox="1"/>
          <p:nvPr/>
        </p:nvSpPr>
        <p:spPr>
          <a:xfrm>
            <a:off x="3326311" y="4539499"/>
            <a:ext cx="1790700" cy="523220"/>
          </a:xfrm>
          <a:prstGeom prst="rect">
            <a:avLst/>
          </a:prstGeom>
          <a:noFill/>
        </p:spPr>
        <p:txBody>
          <a:bodyPr wrap="square" rtlCol="0">
            <a:spAutoFit/>
          </a:bodyPr>
          <a:lstStyle/>
          <a:p>
            <a:pPr defTabSz="914377"/>
            <a:r>
              <a:rPr lang="en-US" sz="2800" b="1" dirty="0">
                <a:solidFill>
                  <a:prstClr val="black"/>
                </a:solidFill>
                <a:latin typeface="Calibri"/>
              </a:rPr>
              <a:t> Separator</a:t>
            </a:r>
          </a:p>
        </p:txBody>
      </p:sp>
      <p:sp>
        <p:nvSpPr>
          <p:cNvPr id="5" name="Right Arrow 4" descr="Arrow showing incoming product routed to the separator"/>
          <p:cNvSpPr/>
          <p:nvPr/>
        </p:nvSpPr>
        <p:spPr>
          <a:xfrm rot="19156801">
            <a:off x="1645571" y="5882293"/>
            <a:ext cx="1752600" cy="536475"/>
          </a:xfrm>
          <a:prstGeom prst="righ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white"/>
              </a:solidFill>
              <a:latin typeface="Calibri"/>
            </a:endParaRPr>
          </a:p>
        </p:txBody>
      </p:sp>
      <p:sp>
        <p:nvSpPr>
          <p:cNvPr id="6" name="TextBox 5"/>
          <p:cNvSpPr txBox="1"/>
          <p:nvPr/>
        </p:nvSpPr>
        <p:spPr>
          <a:xfrm rot="19188091">
            <a:off x="1557584" y="5947706"/>
            <a:ext cx="2016976" cy="369332"/>
          </a:xfrm>
          <a:prstGeom prst="rect">
            <a:avLst/>
          </a:prstGeom>
          <a:noFill/>
        </p:spPr>
        <p:txBody>
          <a:bodyPr wrap="square" rtlCol="0">
            <a:spAutoFit/>
          </a:bodyPr>
          <a:lstStyle/>
          <a:p>
            <a:pPr defTabSz="914377"/>
            <a:r>
              <a:rPr lang="en-US" i="1" dirty="0">
                <a:solidFill>
                  <a:prstClr val="white"/>
                </a:solidFill>
                <a:latin typeface="Calibri"/>
              </a:rPr>
              <a:t>Incoming Product</a:t>
            </a:r>
          </a:p>
        </p:txBody>
      </p:sp>
      <p:sp>
        <p:nvSpPr>
          <p:cNvPr id="38" name="Bent Arrow 37" descr="Arrow showing that crude from storage tanks is routed to the pipeline"/>
          <p:cNvSpPr/>
          <p:nvPr/>
        </p:nvSpPr>
        <p:spPr>
          <a:xfrm rot="10800000" flipH="1">
            <a:off x="7023263" y="5503532"/>
            <a:ext cx="3611155" cy="995009"/>
          </a:xfrm>
          <a:prstGeom prst="bentArrow">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black"/>
              </a:solidFill>
              <a:latin typeface="Calibri"/>
            </a:endParaRPr>
          </a:p>
        </p:txBody>
      </p:sp>
      <p:sp>
        <p:nvSpPr>
          <p:cNvPr id="39" name="TextBox 38"/>
          <p:cNvSpPr txBox="1"/>
          <p:nvPr/>
        </p:nvSpPr>
        <p:spPr>
          <a:xfrm>
            <a:off x="7812943" y="6040293"/>
            <a:ext cx="1960685" cy="369332"/>
          </a:xfrm>
          <a:prstGeom prst="rect">
            <a:avLst/>
          </a:prstGeom>
          <a:noFill/>
        </p:spPr>
        <p:txBody>
          <a:bodyPr wrap="square" rtlCol="0">
            <a:spAutoFit/>
          </a:bodyPr>
          <a:lstStyle/>
          <a:p>
            <a:pPr defTabSz="914377"/>
            <a:r>
              <a:rPr lang="en-US" i="1" dirty="0">
                <a:solidFill>
                  <a:prstClr val="white"/>
                </a:solidFill>
                <a:latin typeface="Calibri"/>
              </a:rPr>
              <a:t>Crude Pipeline</a:t>
            </a:r>
          </a:p>
        </p:txBody>
      </p:sp>
      <p:sp>
        <p:nvSpPr>
          <p:cNvPr id="47" name="TextBox 46"/>
          <p:cNvSpPr txBox="1"/>
          <p:nvPr/>
        </p:nvSpPr>
        <p:spPr>
          <a:xfrm>
            <a:off x="7662020" y="2328732"/>
            <a:ext cx="461665" cy="678288"/>
          </a:xfrm>
          <a:prstGeom prst="rect">
            <a:avLst/>
          </a:prstGeom>
          <a:noFill/>
        </p:spPr>
        <p:txBody>
          <a:bodyPr vert="vert270" wrap="square" rtlCol="0">
            <a:spAutoFit/>
          </a:bodyPr>
          <a:lstStyle/>
          <a:p>
            <a:pPr defTabSz="914377"/>
            <a:r>
              <a:rPr lang="en-US" i="1" dirty="0">
                <a:solidFill>
                  <a:prstClr val="black"/>
                </a:solidFill>
                <a:latin typeface="Calibri"/>
              </a:rPr>
              <a:t>Gas</a:t>
            </a:r>
          </a:p>
        </p:txBody>
      </p:sp>
      <p:sp>
        <p:nvSpPr>
          <p:cNvPr id="82" name="Right Arrow 81" descr="Arrow showing that emissions from Tank 1 are routed to the vapor recovery unit"/>
          <p:cNvSpPr/>
          <p:nvPr/>
        </p:nvSpPr>
        <p:spPr>
          <a:xfrm rot="18428786">
            <a:off x="6950296" y="4192825"/>
            <a:ext cx="613613" cy="453571"/>
          </a:xfrm>
          <a:prstGeom prst="rightArrow">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white"/>
              </a:solidFill>
              <a:latin typeface="Calibri"/>
            </a:endParaRPr>
          </a:p>
        </p:txBody>
      </p:sp>
      <p:sp>
        <p:nvSpPr>
          <p:cNvPr id="83" name="Right Arrow 82" descr="Arrow showing that emissions from Tank 2 are routed to the vapor recovery unit"/>
          <p:cNvSpPr/>
          <p:nvPr/>
        </p:nvSpPr>
        <p:spPr>
          <a:xfrm rot="13558807">
            <a:off x="7993279" y="4189545"/>
            <a:ext cx="613613" cy="453571"/>
          </a:xfrm>
          <a:prstGeom prst="rightArrow">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white"/>
              </a:solidFill>
              <a:latin typeface="Calibri"/>
            </a:endParaRPr>
          </a:p>
        </p:txBody>
      </p:sp>
    </p:spTree>
    <p:extLst>
      <p:ext uri="{BB962C8B-B14F-4D97-AF65-F5344CB8AC3E}">
        <p14:creationId xmlns:p14="http://schemas.microsoft.com/office/powerpoint/2010/main" val="4280195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down)">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82"/>
                                        </p:tgtEl>
                                        <p:attrNameLst>
                                          <p:attrName>style.visibility</p:attrName>
                                        </p:attrNameLst>
                                      </p:cBhvr>
                                      <p:to>
                                        <p:strVal val="visible"/>
                                      </p:to>
                                    </p:set>
                                    <p:animEffect transition="in" filter="wipe(down)">
                                      <p:cBhvr>
                                        <p:cTn id="23" dur="500"/>
                                        <p:tgtEl>
                                          <p:spTgt spid="82"/>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83"/>
                                        </p:tgtEl>
                                        <p:attrNameLst>
                                          <p:attrName>style.visibility</p:attrName>
                                        </p:attrNameLst>
                                      </p:cBhvr>
                                      <p:to>
                                        <p:strVal val="visible"/>
                                      </p:to>
                                    </p:set>
                                    <p:animEffect transition="in" filter="wipe(down)">
                                      <p:cBhvr>
                                        <p:cTn id="26" dur="500"/>
                                        <p:tgtEl>
                                          <p:spTgt spid="8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left)">
                                      <p:cBhvr>
                                        <p:cTn id="31" dur="500"/>
                                        <p:tgtEl>
                                          <p:spTgt spid="23"/>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left)">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wipe(down)">
                                      <p:cBhvr>
                                        <p:cTn id="39" dur="500"/>
                                        <p:tgtEl>
                                          <p:spTgt spid="47"/>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wipe(down)">
                                      <p:cBhvr>
                                        <p:cTn id="4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21" grpId="0" animBg="1"/>
      <p:bldP spid="15" grpId="0"/>
      <p:bldP spid="22" grpId="0" animBg="1"/>
      <p:bldP spid="23" grpId="0"/>
      <p:bldP spid="5" grpId="0" animBg="1"/>
      <p:bldP spid="6" grpId="0"/>
      <p:bldP spid="47" grpId="0"/>
      <p:bldP spid="82" grpId="0" animBg="1"/>
      <p:bldP spid="8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14DB6-F72A-42C8-A258-D34623B15709}"/>
              </a:ext>
            </a:extLst>
          </p:cNvPr>
          <p:cNvSpPr>
            <a:spLocks noGrp="1"/>
          </p:cNvSpPr>
          <p:nvPr>
            <p:ph type="title"/>
          </p:nvPr>
        </p:nvSpPr>
        <p:spPr>
          <a:xfrm>
            <a:off x="0" y="0"/>
            <a:ext cx="12192000" cy="1143000"/>
          </a:xfrm>
          <a:gradFill>
            <a:gsLst>
              <a:gs pos="0">
                <a:schemeClr val="bg1">
                  <a:alpha val="85000"/>
                </a:schemeClr>
              </a:gs>
              <a:gs pos="100000">
                <a:schemeClr val="bg1">
                  <a:alpha val="0"/>
                </a:schemeClr>
              </a:gs>
            </a:gsLst>
            <a:lin ang="5400000" scaled="1"/>
          </a:gradFill>
        </p:spPr>
        <p:txBody>
          <a:bodyPr/>
          <a:lstStyle/>
          <a:p>
            <a:pPr algn="l"/>
            <a:r>
              <a:rPr lang="en-US" sz="4000" dirty="0">
                <a:solidFill>
                  <a:schemeClr val="tx1"/>
                </a:solidFill>
                <a:ea typeface="Tahoma" pitchFamily="34" charset="0"/>
                <a:cs typeface="Tahoma" pitchFamily="34" charset="0"/>
              </a:rPr>
              <a:t>Process – Example 3a</a:t>
            </a:r>
            <a:endParaRPr lang="en-US" sz="4000" dirty="0">
              <a:solidFill>
                <a:schemeClr val="tx1"/>
              </a:solidFill>
            </a:endParaRPr>
          </a:p>
        </p:txBody>
      </p:sp>
      <p:sp>
        <p:nvSpPr>
          <p:cNvPr id="15" name="Freeform 14"/>
          <p:cNvSpPr/>
          <p:nvPr/>
        </p:nvSpPr>
        <p:spPr>
          <a:xfrm>
            <a:off x="74747" y="1338933"/>
            <a:ext cx="3251928" cy="1004123"/>
          </a:xfrm>
          <a:custGeom>
            <a:avLst/>
            <a:gdLst>
              <a:gd name="connsiteX0" fmla="*/ 0 w 6281305"/>
              <a:gd name="connsiteY0" fmla="*/ 202804 h 1216800"/>
              <a:gd name="connsiteX1" fmla="*/ 202804 w 6281305"/>
              <a:gd name="connsiteY1" fmla="*/ 0 h 1216800"/>
              <a:gd name="connsiteX2" fmla="*/ 6078501 w 6281305"/>
              <a:gd name="connsiteY2" fmla="*/ 0 h 1216800"/>
              <a:gd name="connsiteX3" fmla="*/ 6281305 w 6281305"/>
              <a:gd name="connsiteY3" fmla="*/ 202804 h 1216800"/>
              <a:gd name="connsiteX4" fmla="*/ 6281305 w 6281305"/>
              <a:gd name="connsiteY4" fmla="*/ 1013996 h 1216800"/>
              <a:gd name="connsiteX5" fmla="*/ 6078501 w 6281305"/>
              <a:gd name="connsiteY5" fmla="*/ 1216800 h 1216800"/>
              <a:gd name="connsiteX6" fmla="*/ 202804 w 6281305"/>
              <a:gd name="connsiteY6" fmla="*/ 1216800 h 1216800"/>
              <a:gd name="connsiteX7" fmla="*/ 0 w 6281305"/>
              <a:gd name="connsiteY7" fmla="*/ 1013996 h 1216800"/>
              <a:gd name="connsiteX8" fmla="*/ 0 w 6281305"/>
              <a:gd name="connsiteY8" fmla="*/ 202804 h 12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81305" h="1216800">
                <a:moveTo>
                  <a:pt x="0" y="202804"/>
                </a:moveTo>
                <a:cubicBezTo>
                  <a:pt x="0" y="90798"/>
                  <a:pt x="90798" y="0"/>
                  <a:pt x="202804" y="0"/>
                </a:cubicBezTo>
                <a:lnTo>
                  <a:pt x="6078501" y="0"/>
                </a:lnTo>
                <a:cubicBezTo>
                  <a:pt x="6190507" y="0"/>
                  <a:pt x="6281305" y="90798"/>
                  <a:pt x="6281305" y="202804"/>
                </a:cubicBezTo>
                <a:lnTo>
                  <a:pt x="6281305" y="1013996"/>
                </a:lnTo>
                <a:cubicBezTo>
                  <a:pt x="6281305" y="1126002"/>
                  <a:pt x="6190507" y="1216800"/>
                  <a:pt x="6078501" y="1216800"/>
                </a:cubicBezTo>
                <a:lnTo>
                  <a:pt x="202804" y="1216800"/>
                </a:lnTo>
                <a:cubicBezTo>
                  <a:pt x="90798" y="1216800"/>
                  <a:pt x="0" y="1126002"/>
                  <a:pt x="0" y="1013996"/>
                </a:cubicBezTo>
                <a:lnTo>
                  <a:pt x="0" y="202804"/>
                </a:lnTo>
                <a:close/>
              </a:path>
            </a:pathLst>
          </a:custGeom>
          <a:solidFill>
            <a:schemeClr val="bg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1119" tIns="201119" rIns="201119" bIns="201119" numCol="1" spcCol="1270" anchor="ctr" anchorCtr="0">
            <a:noAutofit/>
          </a:bodyPr>
          <a:lstStyle/>
          <a:p>
            <a:pPr defTabSz="914377">
              <a:buClr>
                <a:srgbClr val="FFFFFF"/>
              </a:buClr>
              <a:buSzPct val="100000"/>
              <a:defRPr/>
            </a:pPr>
            <a:r>
              <a:rPr lang="en-US" sz="3200" dirty="0">
                <a:solidFill>
                  <a:srgbClr val="FFFFFF"/>
                </a:solidFill>
                <a:latin typeface="Calibri" panose="020F0502020204030204" pitchFamily="34" charset="0"/>
                <a:ea typeface="Tahoma" panose="020B0604030504040204" pitchFamily="34" charset="0"/>
                <a:cs typeface="Tahoma" panose="020B0604030504040204" pitchFamily="34" charset="0"/>
              </a:rPr>
              <a:t>From PowerPoint Shapes</a:t>
            </a:r>
          </a:p>
        </p:txBody>
      </p:sp>
      <p:pic>
        <p:nvPicPr>
          <p:cNvPr id="16" name="Picture 15" descr="Oil and gas facility flow chart">
            <a:extLst>
              <a:ext uri="{FF2B5EF4-FFF2-40B4-BE49-F238E27FC236}">
                <a16:creationId xmlns:a16="http://schemas.microsoft.com/office/drawing/2014/main" id="{034AD6FF-747C-4F91-9660-04ADB7F0DF41}"/>
              </a:ext>
            </a:extLst>
          </p:cNvPr>
          <p:cNvPicPr>
            <a:picLocks noChangeAspect="1"/>
          </p:cNvPicPr>
          <p:nvPr/>
        </p:nvPicPr>
        <p:blipFill>
          <a:blip r:embed="rId4">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1842043" y="1071920"/>
            <a:ext cx="10372227" cy="6104657"/>
          </a:xfrm>
          <a:prstGeom prst="rect">
            <a:avLst/>
          </a:prstGeom>
        </p:spPr>
      </p:pic>
      <p:pic>
        <p:nvPicPr>
          <p:cNvPr id="3" name="Picture 2" descr="Separator in an oil and gas process">
            <a:extLst>
              <a:ext uri="{FF2B5EF4-FFF2-40B4-BE49-F238E27FC236}">
                <a16:creationId xmlns:a16="http://schemas.microsoft.com/office/drawing/2014/main" id="{2383F5C4-7095-4590-8166-DF537DDC783D}"/>
              </a:ext>
            </a:extLst>
          </p:cNvPr>
          <p:cNvPicPr>
            <a:picLocks noChangeAspect="1"/>
          </p:cNvPicPr>
          <p:nvPr/>
        </p:nvPicPr>
        <p:blipFill rotWithShape="1">
          <a:blip r:embed="rId5"/>
          <a:srcRect l="8488" t="29497" r="46748" b="19343"/>
          <a:stretch/>
        </p:blipFill>
        <p:spPr>
          <a:xfrm>
            <a:off x="2722323" y="2872635"/>
            <a:ext cx="4642981" cy="3123157"/>
          </a:xfrm>
          <a:prstGeom prst="ellipse">
            <a:avLst/>
          </a:prstGeom>
          <a:ln w="28575">
            <a:solidFill>
              <a:schemeClr val="tx1"/>
            </a:solidFill>
          </a:ln>
        </p:spPr>
      </p:pic>
    </p:spTree>
    <p:custDataLst>
      <p:tags r:id="rId1"/>
    </p:custDataLst>
    <p:extLst>
      <p:ext uri="{BB962C8B-B14F-4D97-AF65-F5344CB8AC3E}">
        <p14:creationId xmlns:p14="http://schemas.microsoft.com/office/powerpoint/2010/main" val="65335726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14DB6-F72A-42C8-A258-D34623B15709}"/>
              </a:ext>
            </a:extLst>
          </p:cNvPr>
          <p:cNvSpPr>
            <a:spLocks noGrp="1"/>
          </p:cNvSpPr>
          <p:nvPr>
            <p:ph type="title"/>
          </p:nvPr>
        </p:nvSpPr>
        <p:spPr>
          <a:xfrm>
            <a:off x="0" y="0"/>
            <a:ext cx="12192000" cy="1143000"/>
          </a:xfrm>
          <a:gradFill>
            <a:gsLst>
              <a:gs pos="0">
                <a:schemeClr val="bg1">
                  <a:alpha val="85000"/>
                </a:schemeClr>
              </a:gs>
              <a:gs pos="100000">
                <a:schemeClr val="bg1">
                  <a:alpha val="0"/>
                </a:schemeClr>
              </a:gs>
            </a:gsLst>
            <a:lin ang="5400000" scaled="1"/>
          </a:gradFill>
        </p:spPr>
        <p:txBody>
          <a:bodyPr/>
          <a:lstStyle/>
          <a:p>
            <a:pPr algn="l"/>
            <a:r>
              <a:rPr lang="en-US" sz="4000" dirty="0">
                <a:solidFill>
                  <a:schemeClr val="tx1"/>
                </a:solidFill>
                <a:ea typeface="Tahoma" pitchFamily="34" charset="0"/>
                <a:cs typeface="Tahoma" pitchFamily="34" charset="0"/>
              </a:rPr>
              <a:t>Process – Example 3a</a:t>
            </a:r>
            <a:endParaRPr lang="en-US" sz="4000" dirty="0">
              <a:solidFill>
                <a:schemeClr val="tx1"/>
              </a:solidFill>
            </a:endParaRPr>
          </a:p>
        </p:txBody>
      </p:sp>
      <p:sp>
        <p:nvSpPr>
          <p:cNvPr id="15" name="Freeform 14"/>
          <p:cNvSpPr/>
          <p:nvPr/>
        </p:nvSpPr>
        <p:spPr>
          <a:xfrm>
            <a:off x="74748" y="1338933"/>
            <a:ext cx="3269345" cy="1004123"/>
          </a:xfrm>
          <a:custGeom>
            <a:avLst/>
            <a:gdLst>
              <a:gd name="connsiteX0" fmla="*/ 0 w 6281305"/>
              <a:gd name="connsiteY0" fmla="*/ 202804 h 1216800"/>
              <a:gd name="connsiteX1" fmla="*/ 202804 w 6281305"/>
              <a:gd name="connsiteY1" fmla="*/ 0 h 1216800"/>
              <a:gd name="connsiteX2" fmla="*/ 6078501 w 6281305"/>
              <a:gd name="connsiteY2" fmla="*/ 0 h 1216800"/>
              <a:gd name="connsiteX3" fmla="*/ 6281305 w 6281305"/>
              <a:gd name="connsiteY3" fmla="*/ 202804 h 1216800"/>
              <a:gd name="connsiteX4" fmla="*/ 6281305 w 6281305"/>
              <a:gd name="connsiteY4" fmla="*/ 1013996 h 1216800"/>
              <a:gd name="connsiteX5" fmla="*/ 6078501 w 6281305"/>
              <a:gd name="connsiteY5" fmla="*/ 1216800 h 1216800"/>
              <a:gd name="connsiteX6" fmla="*/ 202804 w 6281305"/>
              <a:gd name="connsiteY6" fmla="*/ 1216800 h 1216800"/>
              <a:gd name="connsiteX7" fmla="*/ 0 w 6281305"/>
              <a:gd name="connsiteY7" fmla="*/ 1013996 h 1216800"/>
              <a:gd name="connsiteX8" fmla="*/ 0 w 6281305"/>
              <a:gd name="connsiteY8" fmla="*/ 202804 h 12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81305" h="1216800">
                <a:moveTo>
                  <a:pt x="0" y="202804"/>
                </a:moveTo>
                <a:cubicBezTo>
                  <a:pt x="0" y="90798"/>
                  <a:pt x="90798" y="0"/>
                  <a:pt x="202804" y="0"/>
                </a:cubicBezTo>
                <a:lnTo>
                  <a:pt x="6078501" y="0"/>
                </a:lnTo>
                <a:cubicBezTo>
                  <a:pt x="6190507" y="0"/>
                  <a:pt x="6281305" y="90798"/>
                  <a:pt x="6281305" y="202804"/>
                </a:cubicBezTo>
                <a:lnTo>
                  <a:pt x="6281305" y="1013996"/>
                </a:lnTo>
                <a:cubicBezTo>
                  <a:pt x="6281305" y="1126002"/>
                  <a:pt x="6190507" y="1216800"/>
                  <a:pt x="6078501" y="1216800"/>
                </a:cubicBezTo>
                <a:lnTo>
                  <a:pt x="202804" y="1216800"/>
                </a:lnTo>
                <a:cubicBezTo>
                  <a:pt x="90798" y="1216800"/>
                  <a:pt x="0" y="1126002"/>
                  <a:pt x="0" y="1013996"/>
                </a:cubicBezTo>
                <a:lnTo>
                  <a:pt x="0" y="202804"/>
                </a:lnTo>
                <a:close/>
              </a:path>
            </a:pathLst>
          </a:custGeom>
          <a:solidFill>
            <a:schemeClr val="bg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1119" tIns="201119" rIns="201119" bIns="201119" numCol="1" spcCol="1270" anchor="ctr" anchorCtr="0">
            <a:noAutofit/>
          </a:bodyPr>
          <a:lstStyle/>
          <a:p>
            <a:pPr defTabSz="914377">
              <a:buClr>
                <a:srgbClr val="FFFFFF"/>
              </a:buClr>
              <a:buSzPct val="100000"/>
              <a:defRPr/>
            </a:pPr>
            <a:r>
              <a:rPr lang="en-US" sz="3200" dirty="0">
                <a:solidFill>
                  <a:srgbClr val="FFFFFF"/>
                </a:solidFill>
                <a:latin typeface="Calibri" panose="020F0502020204030204" pitchFamily="34" charset="0"/>
                <a:ea typeface="Tahoma" panose="020B0604030504040204" pitchFamily="34" charset="0"/>
                <a:cs typeface="Tahoma" panose="020B0604030504040204" pitchFamily="34" charset="0"/>
              </a:rPr>
              <a:t>From PowerPoint Shapes</a:t>
            </a:r>
          </a:p>
        </p:txBody>
      </p:sp>
      <p:pic>
        <p:nvPicPr>
          <p:cNvPr id="16" name="Picture 15" descr="A close up of a sign&#10;&#10;Description automatically generated">
            <a:extLst>
              <a:ext uri="{FF2B5EF4-FFF2-40B4-BE49-F238E27FC236}">
                <a16:creationId xmlns:a16="http://schemas.microsoft.com/office/drawing/2014/main" id="{034AD6FF-747C-4F91-9660-04ADB7F0DF41}"/>
              </a:ext>
            </a:extLst>
          </p:cNvPr>
          <p:cNvPicPr>
            <a:picLocks noChangeAspect="1"/>
          </p:cNvPicPr>
          <p:nvPr/>
        </p:nvPicPr>
        <p:blipFill>
          <a:blip r:embed="rId4">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1842043" y="1071920"/>
            <a:ext cx="10372227" cy="6104657"/>
          </a:xfrm>
          <a:prstGeom prst="rect">
            <a:avLst/>
          </a:prstGeom>
        </p:spPr>
      </p:pic>
      <p:pic>
        <p:nvPicPr>
          <p:cNvPr id="3" name="Picture 2" descr="Vapor recovery unit in an oil and gas process">
            <a:extLst>
              <a:ext uri="{FF2B5EF4-FFF2-40B4-BE49-F238E27FC236}">
                <a16:creationId xmlns:a16="http://schemas.microsoft.com/office/drawing/2014/main" id="{2383F5C4-7095-4590-8166-DF537DDC783D}"/>
              </a:ext>
            </a:extLst>
          </p:cNvPr>
          <p:cNvPicPr>
            <a:picLocks noChangeAspect="1"/>
          </p:cNvPicPr>
          <p:nvPr/>
        </p:nvPicPr>
        <p:blipFill rotWithShape="1">
          <a:blip r:embed="rId5"/>
          <a:srcRect l="54056" t="12598" r="17972" b="39587"/>
          <a:stretch/>
        </p:blipFill>
        <p:spPr>
          <a:xfrm>
            <a:off x="7448812" y="1840995"/>
            <a:ext cx="2901145" cy="2918896"/>
          </a:xfrm>
          <a:prstGeom prst="ellipse">
            <a:avLst/>
          </a:prstGeom>
          <a:ln w="28575">
            <a:solidFill>
              <a:schemeClr val="tx1"/>
            </a:solidFill>
          </a:ln>
        </p:spPr>
      </p:pic>
    </p:spTree>
    <p:custDataLst>
      <p:tags r:id="rId1"/>
    </p:custDataLst>
    <p:extLst>
      <p:ext uri="{BB962C8B-B14F-4D97-AF65-F5344CB8AC3E}">
        <p14:creationId xmlns:p14="http://schemas.microsoft.com/office/powerpoint/2010/main" val="120908711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ine graph with layers of information regarding eight-hour ozone design values and population in Tex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2126" y="290514"/>
            <a:ext cx="8667751" cy="62769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fontScale="90000"/>
          </a:bodyPr>
          <a:lstStyle/>
          <a:p>
            <a:r>
              <a:rPr lang="en-US" dirty="0">
                <a:noFill/>
              </a:rPr>
              <a:t>Eight-Hour Ozone Design Values and Population in Texas</a:t>
            </a:r>
          </a:p>
        </p:txBody>
      </p:sp>
    </p:spTree>
    <p:extLst>
      <p:ext uri="{BB962C8B-B14F-4D97-AF65-F5344CB8AC3E}">
        <p14:creationId xmlns:p14="http://schemas.microsoft.com/office/powerpoint/2010/main" val="39595498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Title 64"/>
          <p:cNvSpPr>
            <a:spLocks noGrp="1"/>
          </p:cNvSpPr>
          <p:nvPr>
            <p:ph type="title"/>
          </p:nvPr>
        </p:nvSpPr>
        <p:spPr>
          <a:xfrm>
            <a:off x="1524000" y="0"/>
            <a:ext cx="9144000" cy="1143000"/>
          </a:xfrm>
        </p:spPr>
        <p:txBody>
          <a:bodyPr>
            <a:noAutofit/>
          </a:bodyPr>
          <a:lstStyle/>
          <a:p>
            <a:r>
              <a:rPr lang="en-US" sz="4000" dirty="0">
                <a:noFill/>
              </a:rPr>
              <a:t>Decrease in 8-Hour Ozone Design Values</a:t>
            </a:r>
          </a:p>
        </p:txBody>
      </p:sp>
      <p:graphicFrame>
        <p:nvGraphicFramePr>
          <p:cNvPr id="3" name="Chart 2" descr="Line chart showing design values from the years 2000 to 2014 for the Houston-Galveston-Brazoria, Dallas-Fort Worth, and Beaumont-Port Arthur nonattainment areas"/>
          <p:cNvGraphicFramePr/>
          <p:nvPr/>
        </p:nvGraphicFramePr>
        <p:xfrm>
          <a:off x="1063712" y="88874"/>
          <a:ext cx="10064576" cy="6616727"/>
        </p:xfrm>
        <a:graphic>
          <a:graphicData uri="http://schemas.openxmlformats.org/drawingml/2006/chart">
            <c:chart xmlns:c="http://schemas.openxmlformats.org/drawingml/2006/chart" xmlns:r="http://schemas.openxmlformats.org/officeDocument/2006/relationships" r:id="rId3"/>
          </a:graphicData>
        </a:graphic>
      </p:graphicFrame>
      <p:sp>
        <p:nvSpPr>
          <p:cNvPr id="27" name="TextBox 26">
            <a:extLst>
              <a:ext uri="{FF2B5EF4-FFF2-40B4-BE49-F238E27FC236}">
                <a16:creationId xmlns:a16="http://schemas.microsoft.com/office/drawing/2014/main" id="{B01AE448-F240-492E-90F3-E33FE7AF1577}"/>
              </a:ext>
            </a:extLst>
          </p:cNvPr>
          <p:cNvSpPr txBox="1"/>
          <p:nvPr/>
        </p:nvSpPr>
        <p:spPr>
          <a:xfrm>
            <a:off x="1148733" y="739031"/>
            <a:ext cx="2096492" cy="584775"/>
          </a:xfrm>
          <a:prstGeom prst="rect">
            <a:avLst/>
          </a:prstGeom>
          <a:noFill/>
        </p:spPr>
        <p:txBody>
          <a:bodyPr wrap="square" rtlCol="0">
            <a:spAutoFit/>
          </a:bodyPr>
          <a:lstStyle/>
          <a:p>
            <a:pPr defTabSz="914377"/>
            <a:r>
              <a:rPr lang="en-US" sz="3200" dirty="0">
                <a:solidFill>
                  <a:prstClr val="black"/>
                </a:solidFill>
                <a:latin typeface="Calibri"/>
              </a:rPr>
              <a:t>101 ppb</a:t>
            </a:r>
          </a:p>
        </p:txBody>
      </p:sp>
      <p:sp>
        <p:nvSpPr>
          <p:cNvPr id="30" name="TextBox 29">
            <a:extLst>
              <a:ext uri="{FF2B5EF4-FFF2-40B4-BE49-F238E27FC236}">
                <a16:creationId xmlns:a16="http://schemas.microsoft.com/office/drawing/2014/main" id="{1FEE64F5-ACEE-446D-BF12-CA1C6FD7E842}"/>
              </a:ext>
            </a:extLst>
          </p:cNvPr>
          <p:cNvSpPr txBox="1"/>
          <p:nvPr/>
        </p:nvSpPr>
        <p:spPr>
          <a:xfrm>
            <a:off x="1190298" y="1315653"/>
            <a:ext cx="1821844" cy="584775"/>
          </a:xfrm>
          <a:prstGeom prst="rect">
            <a:avLst/>
          </a:prstGeom>
          <a:noFill/>
        </p:spPr>
        <p:txBody>
          <a:bodyPr wrap="square" rtlCol="0">
            <a:spAutoFit/>
          </a:bodyPr>
          <a:lstStyle/>
          <a:p>
            <a:pPr defTabSz="914377"/>
            <a:r>
              <a:rPr lang="en-US" sz="3200" dirty="0">
                <a:solidFill>
                  <a:prstClr val="black"/>
                </a:solidFill>
                <a:latin typeface="Calibri"/>
              </a:rPr>
              <a:t>87 ppb</a:t>
            </a:r>
          </a:p>
        </p:txBody>
      </p:sp>
      <p:cxnSp>
        <p:nvCxnSpPr>
          <p:cNvPr id="5" name="Straight Connector 4" descr="Line representing the 2008 Ozone Standard of 75 ppb"/>
          <p:cNvCxnSpPr>
            <a:cxnSpLocks/>
          </p:cNvCxnSpPr>
          <p:nvPr/>
        </p:nvCxnSpPr>
        <p:spPr>
          <a:xfrm>
            <a:off x="1219200" y="2876551"/>
            <a:ext cx="86868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075426" y="2819401"/>
            <a:ext cx="2725175" cy="502766"/>
          </a:xfrm>
          <a:prstGeom prst="rect">
            <a:avLst/>
          </a:prstGeom>
          <a:noFill/>
        </p:spPr>
        <p:txBody>
          <a:bodyPr wrap="square" rtlCol="0">
            <a:spAutoFit/>
          </a:bodyPr>
          <a:lstStyle/>
          <a:p>
            <a:pPr algn="ctr" defTabSz="914377"/>
            <a:r>
              <a:rPr lang="en-US" sz="2667" i="1" dirty="0">
                <a:solidFill>
                  <a:prstClr val="black"/>
                </a:solidFill>
                <a:latin typeface="Calibri"/>
              </a:rPr>
              <a:t>2008 Std.: 75 ppb</a:t>
            </a:r>
          </a:p>
        </p:txBody>
      </p:sp>
      <p:cxnSp>
        <p:nvCxnSpPr>
          <p:cNvPr id="11" name="Straight Connector 10" descr="Line representing the 1997 Ozone Standard of 84 ppb"/>
          <p:cNvCxnSpPr>
            <a:cxnSpLocks/>
          </p:cNvCxnSpPr>
          <p:nvPr/>
        </p:nvCxnSpPr>
        <p:spPr>
          <a:xfrm>
            <a:off x="1219200" y="2057400"/>
            <a:ext cx="86868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2119746" y="2022765"/>
            <a:ext cx="2680855" cy="502766"/>
          </a:xfrm>
          <a:prstGeom prst="rect">
            <a:avLst/>
          </a:prstGeom>
          <a:noFill/>
        </p:spPr>
        <p:txBody>
          <a:bodyPr wrap="square" rtlCol="0">
            <a:spAutoFit/>
          </a:bodyPr>
          <a:lstStyle/>
          <a:p>
            <a:pPr algn="ctr" defTabSz="914377"/>
            <a:r>
              <a:rPr lang="en-US" sz="2667" i="1" dirty="0">
                <a:solidFill>
                  <a:prstClr val="black"/>
                </a:solidFill>
                <a:latin typeface="Calibri"/>
              </a:rPr>
              <a:t>1997 Std.: 84 ppb</a:t>
            </a:r>
          </a:p>
        </p:txBody>
      </p:sp>
      <p:sp>
        <p:nvSpPr>
          <p:cNvPr id="18" name="Rounded Rectangular Callout 17"/>
          <p:cNvSpPr/>
          <p:nvPr/>
        </p:nvSpPr>
        <p:spPr>
          <a:xfrm>
            <a:off x="896471" y="4110334"/>
            <a:ext cx="8480612" cy="1680865"/>
          </a:xfrm>
          <a:prstGeom prst="wedgeRoundRectCallout">
            <a:avLst>
              <a:gd name="adj1" fmla="val 47452"/>
              <a:gd name="adj2" fmla="val -158239"/>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r>
              <a:rPr lang="en-US" sz="3200" dirty="0">
                <a:solidFill>
                  <a:prstClr val="white"/>
                </a:solidFill>
                <a:latin typeface="Calibri"/>
              </a:rPr>
              <a:t>By 2014, only three areas were above the 2008 8-hour ozone standard of 75 ppb, even as population increased from 17 MM to 21 MM.</a:t>
            </a:r>
          </a:p>
        </p:txBody>
      </p:sp>
      <p:sp>
        <p:nvSpPr>
          <p:cNvPr id="12" name="TextBox 66"/>
          <p:cNvSpPr txBox="1"/>
          <p:nvPr/>
        </p:nvSpPr>
        <p:spPr>
          <a:xfrm>
            <a:off x="9510213" y="5175645"/>
            <a:ext cx="2315575" cy="584775"/>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914377"/>
            <a:r>
              <a:rPr lang="en-US" sz="3200" u="sng" dirty="0">
                <a:solidFill>
                  <a:srgbClr val="4F81BD"/>
                </a:solidFill>
                <a:latin typeface="Calibri"/>
              </a:rPr>
              <a:t>Full Graph</a:t>
            </a:r>
          </a:p>
        </p:txBody>
      </p:sp>
    </p:spTree>
    <p:extLst>
      <p:ext uri="{BB962C8B-B14F-4D97-AF65-F5344CB8AC3E}">
        <p14:creationId xmlns:p14="http://schemas.microsoft.com/office/powerpoint/2010/main" val="14828628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5" descr="Rectangle used in background design">
            <a:extLst>
              <a:ext uri="{FF2B5EF4-FFF2-40B4-BE49-F238E27FC236}">
                <a16:creationId xmlns:a16="http://schemas.microsoft.com/office/drawing/2014/main" id="{52E2735F-AED1-45E7-86FA-A88B41E06241}"/>
              </a:ext>
            </a:extLst>
          </p:cNvPr>
          <p:cNvSpPr>
            <a:spLocks noChangeArrowheads="1"/>
          </p:cNvSpPr>
          <p:nvPr/>
        </p:nvSpPr>
        <p:spPr bwMode="auto">
          <a:xfrm>
            <a:off x="1014414" y="142876"/>
            <a:ext cx="9066213" cy="6196013"/>
          </a:xfrm>
          <a:prstGeom prst="rect">
            <a:avLst/>
          </a:prstGeom>
          <a:solidFill>
            <a:srgbClr val="D9D9D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77"/>
            <a:endParaRPr lang="en-US" dirty="0">
              <a:solidFill>
                <a:prstClr val="black"/>
              </a:solidFill>
              <a:latin typeface="Calibri"/>
            </a:endParaRPr>
          </a:p>
        </p:txBody>
      </p:sp>
      <p:sp>
        <p:nvSpPr>
          <p:cNvPr id="4" name="Title 3">
            <a:extLst>
              <a:ext uri="{FF2B5EF4-FFF2-40B4-BE49-F238E27FC236}">
                <a16:creationId xmlns:a16="http://schemas.microsoft.com/office/drawing/2014/main" id="{8357B8B2-3F68-44A5-AE1F-EEFBEB6306C0}"/>
              </a:ext>
            </a:extLst>
          </p:cNvPr>
          <p:cNvSpPr>
            <a:spLocks noGrp="1"/>
          </p:cNvSpPr>
          <p:nvPr>
            <p:ph type="title"/>
          </p:nvPr>
        </p:nvSpPr>
        <p:spPr>
          <a:xfrm>
            <a:off x="1009651" y="4572000"/>
            <a:ext cx="9066213" cy="1143000"/>
          </a:xfrm>
        </p:spPr>
        <p:txBody>
          <a:bodyPr>
            <a:noAutofit/>
          </a:bodyPr>
          <a:lstStyle/>
          <a:p>
            <a:r>
              <a:rPr lang="en-US" sz="4000" dirty="0"/>
              <a:t>Only Three Areas Above </a:t>
            </a:r>
            <a:br>
              <a:rPr lang="en-US" sz="4000" dirty="0"/>
            </a:br>
            <a:r>
              <a:rPr lang="en-US" sz="4000" dirty="0"/>
              <a:t>2008 8-Hour Ozone Standard in 2014 </a:t>
            </a:r>
          </a:p>
        </p:txBody>
      </p:sp>
      <p:sp>
        <p:nvSpPr>
          <p:cNvPr id="9" name="Line 6" descr="X-axis">
            <a:extLst>
              <a:ext uri="{FF2B5EF4-FFF2-40B4-BE49-F238E27FC236}">
                <a16:creationId xmlns:a16="http://schemas.microsoft.com/office/drawing/2014/main" id="{AD2D6BA0-7A97-4901-A95D-F7AC390EE807}"/>
              </a:ext>
            </a:extLst>
          </p:cNvPr>
          <p:cNvSpPr>
            <a:spLocks noChangeShapeType="1"/>
          </p:cNvSpPr>
          <p:nvPr/>
        </p:nvSpPr>
        <p:spPr bwMode="auto">
          <a:xfrm>
            <a:off x="1019176" y="6334125"/>
            <a:ext cx="9056688" cy="0"/>
          </a:xfrm>
          <a:prstGeom prst="line">
            <a:avLst/>
          </a:prstGeom>
          <a:noFill/>
          <a:ln w="9525" cap="flat">
            <a:solidFill>
              <a:srgbClr val="86868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7"/>
            <a:endParaRPr lang="en-US" dirty="0">
              <a:solidFill>
                <a:prstClr val="black"/>
              </a:solidFill>
              <a:latin typeface="Calibri"/>
            </a:endParaRPr>
          </a:p>
        </p:txBody>
      </p:sp>
      <p:sp>
        <p:nvSpPr>
          <p:cNvPr id="10" name="Freeform 7" descr="X-axis year markers from 2000-2014">
            <a:extLst>
              <a:ext uri="{FF2B5EF4-FFF2-40B4-BE49-F238E27FC236}">
                <a16:creationId xmlns:a16="http://schemas.microsoft.com/office/drawing/2014/main" id="{1FA5AAF4-F3D6-4734-A4A7-17FCEAA15597}"/>
              </a:ext>
            </a:extLst>
          </p:cNvPr>
          <p:cNvSpPr>
            <a:spLocks noEditPoints="1"/>
          </p:cNvSpPr>
          <p:nvPr/>
        </p:nvSpPr>
        <p:spPr bwMode="auto">
          <a:xfrm>
            <a:off x="1019176" y="6334126"/>
            <a:ext cx="9056688" cy="79375"/>
          </a:xfrm>
          <a:custGeom>
            <a:avLst/>
            <a:gdLst>
              <a:gd name="T0" fmla="*/ 0 w 5705"/>
              <a:gd name="T1" fmla="*/ 0 h 50"/>
              <a:gd name="T2" fmla="*/ 0 w 5705"/>
              <a:gd name="T3" fmla="*/ 50 h 50"/>
              <a:gd name="T4" fmla="*/ 380 w 5705"/>
              <a:gd name="T5" fmla="*/ 0 h 50"/>
              <a:gd name="T6" fmla="*/ 380 w 5705"/>
              <a:gd name="T7" fmla="*/ 50 h 50"/>
              <a:gd name="T8" fmla="*/ 760 w 5705"/>
              <a:gd name="T9" fmla="*/ 0 h 50"/>
              <a:gd name="T10" fmla="*/ 760 w 5705"/>
              <a:gd name="T11" fmla="*/ 50 h 50"/>
              <a:gd name="T12" fmla="*/ 1140 w 5705"/>
              <a:gd name="T13" fmla="*/ 0 h 50"/>
              <a:gd name="T14" fmla="*/ 1140 w 5705"/>
              <a:gd name="T15" fmla="*/ 50 h 50"/>
              <a:gd name="T16" fmla="*/ 1520 w 5705"/>
              <a:gd name="T17" fmla="*/ 0 h 50"/>
              <a:gd name="T18" fmla="*/ 1520 w 5705"/>
              <a:gd name="T19" fmla="*/ 50 h 50"/>
              <a:gd name="T20" fmla="*/ 1900 w 5705"/>
              <a:gd name="T21" fmla="*/ 0 h 50"/>
              <a:gd name="T22" fmla="*/ 1900 w 5705"/>
              <a:gd name="T23" fmla="*/ 50 h 50"/>
              <a:gd name="T24" fmla="*/ 2279 w 5705"/>
              <a:gd name="T25" fmla="*/ 0 h 50"/>
              <a:gd name="T26" fmla="*/ 2279 w 5705"/>
              <a:gd name="T27" fmla="*/ 50 h 50"/>
              <a:gd name="T28" fmla="*/ 2666 w 5705"/>
              <a:gd name="T29" fmla="*/ 0 h 50"/>
              <a:gd name="T30" fmla="*/ 2666 w 5705"/>
              <a:gd name="T31" fmla="*/ 50 h 50"/>
              <a:gd name="T32" fmla="*/ 3045 w 5705"/>
              <a:gd name="T33" fmla="*/ 0 h 50"/>
              <a:gd name="T34" fmla="*/ 3045 w 5705"/>
              <a:gd name="T35" fmla="*/ 50 h 50"/>
              <a:gd name="T36" fmla="*/ 3425 w 5705"/>
              <a:gd name="T37" fmla="*/ 0 h 50"/>
              <a:gd name="T38" fmla="*/ 3425 w 5705"/>
              <a:gd name="T39" fmla="*/ 50 h 50"/>
              <a:gd name="T40" fmla="*/ 3805 w 5705"/>
              <a:gd name="T41" fmla="*/ 0 h 50"/>
              <a:gd name="T42" fmla="*/ 3805 w 5705"/>
              <a:gd name="T43" fmla="*/ 50 h 50"/>
              <a:gd name="T44" fmla="*/ 4185 w 5705"/>
              <a:gd name="T45" fmla="*/ 0 h 50"/>
              <a:gd name="T46" fmla="*/ 4185 w 5705"/>
              <a:gd name="T47" fmla="*/ 50 h 50"/>
              <a:gd name="T48" fmla="*/ 4565 w 5705"/>
              <a:gd name="T49" fmla="*/ 0 h 50"/>
              <a:gd name="T50" fmla="*/ 4565 w 5705"/>
              <a:gd name="T51" fmla="*/ 50 h 50"/>
              <a:gd name="T52" fmla="*/ 4945 w 5705"/>
              <a:gd name="T53" fmla="*/ 0 h 50"/>
              <a:gd name="T54" fmla="*/ 4945 w 5705"/>
              <a:gd name="T55" fmla="*/ 50 h 50"/>
              <a:gd name="T56" fmla="*/ 5325 w 5705"/>
              <a:gd name="T57" fmla="*/ 0 h 50"/>
              <a:gd name="T58" fmla="*/ 5325 w 5705"/>
              <a:gd name="T59" fmla="*/ 50 h 50"/>
              <a:gd name="T60" fmla="*/ 5705 w 5705"/>
              <a:gd name="T61" fmla="*/ 0 h 50"/>
              <a:gd name="T62" fmla="*/ 5705 w 5705"/>
              <a:gd name="T63"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705" h="50">
                <a:moveTo>
                  <a:pt x="0" y="0"/>
                </a:moveTo>
                <a:lnTo>
                  <a:pt x="0" y="50"/>
                </a:lnTo>
                <a:moveTo>
                  <a:pt x="380" y="0"/>
                </a:moveTo>
                <a:lnTo>
                  <a:pt x="380" y="50"/>
                </a:lnTo>
                <a:moveTo>
                  <a:pt x="760" y="0"/>
                </a:moveTo>
                <a:lnTo>
                  <a:pt x="760" y="50"/>
                </a:lnTo>
                <a:moveTo>
                  <a:pt x="1140" y="0"/>
                </a:moveTo>
                <a:lnTo>
                  <a:pt x="1140" y="50"/>
                </a:lnTo>
                <a:moveTo>
                  <a:pt x="1520" y="0"/>
                </a:moveTo>
                <a:lnTo>
                  <a:pt x="1520" y="50"/>
                </a:lnTo>
                <a:moveTo>
                  <a:pt x="1900" y="0"/>
                </a:moveTo>
                <a:lnTo>
                  <a:pt x="1900" y="50"/>
                </a:lnTo>
                <a:moveTo>
                  <a:pt x="2279" y="0"/>
                </a:moveTo>
                <a:lnTo>
                  <a:pt x="2279" y="50"/>
                </a:lnTo>
                <a:moveTo>
                  <a:pt x="2666" y="0"/>
                </a:moveTo>
                <a:lnTo>
                  <a:pt x="2666" y="50"/>
                </a:lnTo>
                <a:moveTo>
                  <a:pt x="3045" y="0"/>
                </a:moveTo>
                <a:lnTo>
                  <a:pt x="3045" y="50"/>
                </a:lnTo>
                <a:moveTo>
                  <a:pt x="3425" y="0"/>
                </a:moveTo>
                <a:lnTo>
                  <a:pt x="3425" y="50"/>
                </a:lnTo>
                <a:moveTo>
                  <a:pt x="3805" y="0"/>
                </a:moveTo>
                <a:lnTo>
                  <a:pt x="3805" y="50"/>
                </a:lnTo>
                <a:moveTo>
                  <a:pt x="4185" y="0"/>
                </a:moveTo>
                <a:lnTo>
                  <a:pt x="4185" y="50"/>
                </a:lnTo>
                <a:moveTo>
                  <a:pt x="4565" y="0"/>
                </a:moveTo>
                <a:lnTo>
                  <a:pt x="4565" y="50"/>
                </a:lnTo>
                <a:moveTo>
                  <a:pt x="4945" y="0"/>
                </a:moveTo>
                <a:lnTo>
                  <a:pt x="4945" y="50"/>
                </a:lnTo>
                <a:moveTo>
                  <a:pt x="5325" y="0"/>
                </a:moveTo>
                <a:lnTo>
                  <a:pt x="5325" y="50"/>
                </a:lnTo>
                <a:moveTo>
                  <a:pt x="5705" y="0"/>
                </a:moveTo>
                <a:lnTo>
                  <a:pt x="5705" y="50"/>
                </a:lnTo>
              </a:path>
            </a:pathLst>
          </a:custGeom>
          <a:noFill/>
          <a:ln w="9525" cap="flat">
            <a:solidFill>
              <a:srgbClr val="86868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377"/>
            <a:endParaRPr lang="en-US" dirty="0">
              <a:solidFill>
                <a:prstClr val="black"/>
              </a:solidFill>
              <a:latin typeface="Calibri"/>
            </a:endParaRPr>
          </a:p>
        </p:txBody>
      </p:sp>
      <p:sp>
        <p:nvSpPr>
          <p:cNvPr id="12" name="Oval 9" descr="Chart element (circle point) for Houston-Galveston-Brazoria data line">
            <a:extLst>
              <a:ext uri="{FF2B5EF4-FFF2-40B4-BE49-F238E27FC236}">
                <a16:creationId xmlns:a16="http://schemas.microsoft.com/office/drawing/2014/main" id="{9D33D992-7180-4708-8628-1239C1F8BF3D}"/>
              </a:ext>
            </a:extLst>
          </p:cNvPr>
          <p:cNvSpPr>
            <a:spLocks noChangeArrowheads="1"/>
          </p:cNvSpPr>
          <p:nvPr/>
        </p:nvSpPr>
        <p:spPr bwMode="auto">
          <a:xfrm>
            <a:off x="1263653" y="615951"/>
            <a:ext cx="79375" cy="79375"/>
          </a:xfrm>
          <a:prstGeom prst="ellipse">
            <a:avLst/>
          </a:prstGeom>
          <a:solidFill>
            <a:srgbClr val="604A7B"/>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914377"/>
            <a:endParaRPr lang="en-US" dirty="0">
              <a:solidFill>
                <a:prstClr val="black"/>
              </a:solidFill>
              <a:latin typeface="Calibri"/>
            </a:endParaRPr>
          </a:p>
        </p:txBody>
      </p:sp>
      <p:sp>
        <p:nvSpPr>
          <p:cNvPr id="16" name="Oval 13" descr="Chart element (circle point) for Houston-Galveston-Brazoria data line">
            <a:extLst>
              <a:ext uri="{FF2B5EF4-FFF2-40B4-BE49-F238E27FC236}">
                <a16:creationId xmlns:a16="http://schemas.microsoft.com/office/drawing/2014/main" id="{8585F18B-51C4-4899-A1FB-4EC49D05C2FD}"/>
              </a:ext>
            </a:extLst>
          </p:cNvPr>
          <p:cNvSpPr>
            <a:spLocks noChangeArrowheads="1"/>
          </p:cNvSpPr>
          <p:nvPr/>
        </p:nvSpPr>
        <p:spPr bwMode="auto">
          <a:xfrm>
            <a:off x="1866902" y="665165"/>
            <a:ext cx="79375" cy="79375"/>
          </a:xfrm>
          <a:prstGeom prst="ellipse">
            <a:avLst/>
          </a:prstGeom>
          <a:solidFill>
            <a:srgbClr val="604A7B"/>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914377"/>
            <a:endParaRPr lang="en-US" dirty="0">
              <a:solidFill>
                <a:prstClr val="black"/>
              </a:solidFill>
              <a:latin typeface="Calibri"/>
            </a:endParaRPr>
          </a:p>
        </p:txBody>
      </p:sp>
      <p:sp>
        <p:nvSpPr>
          <p:cNvPr id="20" name="Oval 17" descr="Chart element (circle point) for Houston-Galveston-Brazoria data line">
            <a:extLst>
              <a:ext uri="{FF2B5EF4-FFF2-40B4-BE49-F238E27FC236}">
                <a16:creationId xmlns:a16="http://schemas.microsoft.com/office/drawing/2014/main" id="{51676014-1EA9-45EA-815A-0670E4693006}"/>
              </a:ext>
            </a:extLst>
          </p:cNvPr>
          <p:cNvSpPr>
            <a:spLocks noChangeArrowheads="1"/>
          </p:cNvSpPr>
          <p:nvPr/>
        </p:nvSpPr>
        <p:spPr bwMode="auto">
          <a:xfrm>
            <a:off x="2479678" y="823914"/>
            <a:ext cx="79375" cy="79375"/>
          </a:xfrm>
          <a:prstGeom prst="ellipse">
            <a:avLst/>
          </a:prstGeom>
          <a:solidFill>
            <a:srgbClr val="604A7B"/>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914377"/>
            <a:endParaRPr lang="en-US" dirty="0">
              <a:solidFill>
                <a:prstClr val="black"/>
              </a:solidFill>
              <a:latin typeface="Calibri"/>
            </a:endParaRPr>
          </a:p>
        </p:txBody>
      </p:sp>
      <p:sp>
        <p:nvSpPr>
          <p:cNvPr id="24" name="Oval 21" descr="Chart element (circle point) for Houston-Galveston-Brazoria data line">
            <a:extLst>
              <a:ext uri="{FF2B5EF4-FFF2-40B4-BE49-F238E27FC236}">
                <a16:creationId xmlns:a16="http://schemas.microsoft.com/office/drawing/2014/main" id="{CAA8165A-F573-49D4-A4A7-4155193F0454}"/>
              </a:ext>
            </a:extLst>
          </p:cNvPr>
          <p:cNvSpPr>
            <a:spLocks noChangeArrowheads="1"/>
          </p:cNvSpPr>
          <p:nvPr/>
        </p:nvSpPr>
        <p:spPr bwMode="auto">
          <a:xfrm>
            <a:off x="3082927" y="1081090"/>
            <a:ext cx="79375" cy="79375"/>
          </a:xfrm>
          <a:prstGeom prst="ellipse">
            <a:avLst/>
          </a:prstGeom>
          <a:solidFill>
            <a:srgbClr val="604A7B"/>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914377"/>
            <a:endParaRPr lang="en-US" dirty="0">
              <a:solidFill>
                <a:prstClr val="black"/>
              </a:solidFill>
              <a:latin typeface="Calibri"/>
            </a:endParaRPr>
          </a:p>
        </p:txBody>
      </p:sp>
      <p:sp>
        <p:nvSpPr>
          <p:cNvPr id="28" name="Oval 25" descr="Chart element (circle point) for Houston-Galveston-Brazoria data line">
            <a:extLst>
              <a:ext uri="{FF2B5EF4-FFF2-40B4-BE49-F238E27FC236}">
                <a16:creationId xmlns:a16="http://schemas.microsoft.com/office/drawing/2014/main" id="{F37A4303-60C5-4CDB-90E0-0A8C6A8D5A4C}"/>
              </a:ext>
            </a:extLst>
          </p:cNvPr>
          <p:cNvSpPr>
            <a:spLocks noChangeArrowheads="1"/>
          </p:cNvSpPr>
          <p:nvPr/>
        </p:nvSpPr>
        <p:spPr bwMode="auto">
          <a:xfrm>
            <a:off x="3686178" y="1130302"/>
            <a:ext cx="79375" cy="79375"/>
          </a:xfrm>
          <a:prstGeom prst="ellipse">
            <a:avLst/>
          </a:prstGeom>
          <a:solidFill>
            <a:srgbClr val="604A7B"/>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914377"/>
            <a:endParaRPr lang="en-US" dirty="0">
              <a:solidFill>
                <a:prstClr val="black"/>
              </a:solidFill>
              <a:latin typeface="Calibri"/>
            </a:endParaRPr>
          </a:p>
        </p:txBody>
      </p:sp>
      <p:sp>
        <p:nvSpPr>
          <p:cNvPr id="32" name="Oval 29" descr="Chart element (circle point) for Houston-Galveston-Brazoria data line">
            <a:extLst>
              <a:ext uri="{FF2B5EF4-FFF2-40B4-BE49-F238E27FC236}">
                <a16:creationId xmlns:a16="http://schemas.microsoft.com/office/drawing/2014/main" id="{518B07E7-37E8-4EC4-BC67-71F6636B5DFD}"/>
              </a:ext>
            </a:extLst>
          </p:cNvPr>
          <p:cNvSpPr>
            <a:spLocks noChangeArrowheads="1"/>
          </p:cNvSpPr>
          <p:nvPr/>
        </p:nvSpPr>
        <p:spPr bwMode="auto">
          <a:xfrm>
            <a:off x="4289427" y="1031877"/>
            <a:ext cx="77788" cy="79375"/>
          </a:xfrm>
          <a:prstGeom prst="ellipse">
            <a:avLst/>
          </a:prstGeom>
          <a:solidFill>
            <a:srgbClr val="604A7B"/>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914377"/>
            <a:endParaRPr lang="en-US" dirty="0">
              <a:solidFill>
                <a:prstClr val="black"/>
              </a:solidFill>
              <a:latin typeface="Calibri"/>
            </a:endParaRPr>
          </a:p>
        </p:txBody>
      </p:sp>
      <p:sp>
        <p:nvSpPr>
          <p:cNvPr id="36" name="Oval 33" descr="Chart element (circle point) for Houston-Galveston-Brazoria data line">
            <a:extLst>
              <a:ext uri="{FF2B5EF4-FFF2-40B4-BE49-F238E27FC236}">
                <a16:creationId xmlns:a16="http://schemas.microsoft.com/office/drawing/2014/main" id="{8D6778C2-D169-45F4-A09B-C57B45120CEA}"/>
              </a:ext>
            </a:extLst>
          </p:cNvPr>
          <p:cNvSpPr>
            <a:spLocks noChangeArrowheads="1"/>
          </p:cNvSpPr>
          <p:nvPr/>
        </p:nvSpPr>
        <p:spPr bwMode="auto">
          <a:xfrm>
            <a:off x="4891090" y="1031877"/>
            <a:ext cx="79375" cy="79375"/>
          </a:xfrm>
          <a:prstGeom prst="ellipse">
            <a:avLst/>
          </a:prstGeom>
          <a:solidFill>
            <a:srgbClr val="604A7B"/>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914377"/>
            <a:endParaRPr lang="en-US" dirty="0">
              <a:solidFill>
                <a:prstClr val="black"/>
              </a:solidFill>
              <a:latin typeface="Calibri"/>
            </a:endParaRPr>
          </a:p>
        </p:txBody>
      </p:sp>
      <p:sp>
        <p:nvSpPr>
          <p:cNvPr id="40" name="Oval 37" descr="Chart element (circle point) for Houston-Galveston-Brazoria data line">
            <a:extLst>
              <a:ext uri="{FF2B5EF4-FFF2-40B4-BE49-F238E27FC236}">
                <a16:creationId xmlns:a16="http://schemas.microsoft.com/office/drawing/2014/main" id="{0A2136CD-B9DA-4471-B5E4-AEE4BA236824}"/>
              </a:ext>
            </a:extLst>
          </p:cNvPr>
          <p:cNvSpPr>
            <a:spLocks noChangeArrowheads="1"/>
          </p:cNvSpPr>
          <p:nvPr/>
        </p:nvSpPr>
        <p:spPr bwMode="auto">
          <a:xfrm>
            <a:off x="5494339" y="1338265"/>
            <a:ext cx="79375" cy="79375"/>
          </a:xfrm>
          <a:prstGeom prst="ellipse">
            <a:avLst/>
          </a:prstGeom>
          <a:solidFill>
            <a:srgbClr val="604A7B"/>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914377"/>
            <a:endParaRPr lang="en-US" dirty="0">
              <a:solidFill>
                <a:prstClr val="black"/>
              </a:solidFill>
              <a:latin typeface="Calibri"/>
            </a:endParaRPr>
          </a:p>
        </p:txBody>
      </p:sp>
      <p:sp>
        <p:nvSpPr>
          <p:cNvPr id="44" name="Oval 41" descr="Chart element (circle point) for Houston-Galveston-Brazoria data line">
            <a:extLst>
              <a:ext uri="{FF2B5EF4-FFF2-40B4-BE49-F238E27FC236}">
                <a16:creationId xmlns:a16="http://schemas.microsoft.com/office/drawing/2014/main" id="{F704BB9F-F32A-4BE5-9A23-8666A4C4B03E}"/>
              </a:ext>
            </a:extLst>
          </p:cNvPr>
          <p:cNvSpPr>
            <a:spLocks noChangeArrowheads="1"/>
          </p:cNvSpPr>
          <p:nvPr/>
        </p:nvSpPr>
        <p:spPr bwMode="auto">
          <a:xfrm>
            <a:off x="6097590" y="1544639"/>
            <a:ext cx="79375" cy="79375"/>
          </a:xfrm>
          <a:prstGeom prst="ellipse">
            <a:avLst/>
          </a:prstGeom>
          <a:solidFill>
            <a:srgbClr val="604A7B"/>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914377"/>
            <a:endParaRPr lang="en-US" dirty="0">
              <a:solidFill>
                <a:prstClr val="black"/>
              </a:solidFill>
              <a:latin typeface="Calibri"/>
            </a:endParaRPr>
          </a:p>
        </p:txBody>
      </p:sp>
      <p:sp>
        <p:nvSpPr>
          <p:cNvPr id="48" name="Oval 45" descr="Chart element (circle point) for Houston-Galveston-Brazoria data line">
            <a:extLst>
              <a:ext uri="{FF2B5EF4-FFF2-40B4-BE49-F238E27FC236}">
                <a16:creationId xmlns:a16="http://schemas.microsoft.com/office/drawing/2014/main" id="{DC1DDD9B-BD01-48CE-B0A3-DBD519B57DD5}"/>
              </a:ext>
            </a:extLst>
          </p:cNvPr>
          <p:cNvSpPr>
            <a:spLocks noChangeArrowheads="1"/>
          </p:cNvSpPr>
          <p:nvPr/>
        </p:nvSpPr>
        <p:spPr bwMode="auto">
          <a:xfrm>
            <a:off x="6700839" y="1960565"/>
            <a:ext cx="79375" cy="79375"/>
          </a:xfrm>
          <a:prstGeom prst="ellipse">
            <a:avLst/>
          </a:prstGeom>
          <a:solidFill>
            <a:srgbClr val="604A7B"/>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914377"/>
            <a:endParaRPr lang="en-US" dirty="0">
              <a:solidFill>
                <a:prstClr val="black"/>
              </a:solidFill>
              <a:latin typeface="Calibri"/>
            </a:endParaRPr>
          </a:p>
        </p:txBody>
      </p:sp>
      <p:sp>
        <p:nvSpPr>
          <p:cNvPr id="52" name="Oval 49" descr="Chart element (circle point) for Houston-Galveston-Brazoria data line">
            <a:extLst>
              <a:ext uri="{FF2B5EF4-FFF2-40B4-BE49-F238E27FC236}">
                <a16:creationId xmlns:a16="http://schemas.microsoft.com/office/drawing/2014/main" id="{13DA178C-EC6A-4F05-9727-E0B8A7A06FD4}"/>
              </a:ext>
            </a:extLst>
          </p:cNvPr>
          <p:cNvSpPr>
            <a:spLocks noChangeArrowheads="1"/>
          </p:cNvSpPr>
          <p:nvPr/>
        </p:nvSpPr>
        <p:spPr bwMode="auto">
          <a:xfrm>
            <a:off x="7304090" y="1960565"/>
            <a:ext cx="79375" cy="79375"/>
          </a:xfrm>
          <a:prstGeom prst="ellipse">
            <a:avLst/>
          </a:prstGeom>
          <a:solidFill>
            <a:srgbClr val="604A7B"/>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914377"/>
            <a:endParaRPr lang="en-US" dirty="0">
              <a:solidFill>
                <a:prstClr val="black"/>
              </a:solidFill>
              <a:latin typeface="Calibri"/>
            </a:endParaRPr>
          </a:p>
        </p:txBody>
      </p:sp>
      <p:sp>
        <p:nvSpPr>
          <p:cNvPr id="56" name="Oval 53" descr="Chart element (circle point) for Houston-Galveston-Brazoria data line">
            <a:extLst>
              <a:ext uri="{FF2B5EF4-FFF2-40B4-BE49-F238E27FC236}">
                <a16:creationId xmlns:a16="http://schemas.microsoft.com/office/drawing/2014/main" id="{F0E3421A-7C0B-4473-9A6A-F7F86C082E9E}"/>
              </a:ext>
            </a:extLst>
          </p:cNvPr>
          <p:cNvSpPr>
            <a:spLocks noChangeArrowheads="1"/>
          </p:cNvSpPr>
          <p:nvPr/>
        </p:nvSpPr>
        <p:spPr bwMode="auto">
          <a:xfrm>
            <a:off x="7907339" y="1693865"/>
            <a:ext cx="79375" cy="79375"/>
          </a:xfrm>
          <a:prstGeom prst="ellipse">
            <a:avLst/>
          </a:prstGeom>
          <a:solidFill>
            <a:srgbClr val="604A7B"/>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914377"/>
            <a:endParaRPr lang="en-US" dirty="0">
              <a:solidFill>
                <a:prstClr val="black"/>
              </a:solidFill>
              <a:latin typeface="Calibri"/>
            </a:endParaRPr>
          </a:p>
        </p:txBody>
      </p:sp>
      <p:sp>
        <p:nvSpPr>
          <p:cNvPr id="60" name="Oval 57" descr="Chart element (circle point) for Houston-Galveston-Brazoria data line">
            <a:extLst>
              <a:ext uri="{FF2B5EF4-FFF2-40B4-BE49-F238E27FC236}">
                <a16:creationId xmlns:a16="http://schemas.microsoft.com/office/drawing/2014/main" id="{62FB35ED-5767-44D8-990F-8CAD7C6E4C09}"/>
              </a:ext>
            </a:extLst>
          </p:cNvPr>
          <p:cNvSpPr>
            <a:spLocks noChangeArrowheads="1"/>
          </p:cNvSpPr>
          <p:nvPr/>
        </p:nvSpPr>
        <p:spPr bwMode="auto">
          <a:xfrm>
            <a:off x="8520114" y="1752602"/>
            <a:ext cx="79375" cy="79375"/>
          </a:xfrm>
          <a:prstGeom prst="ellipse">
            <a:avLst/>
          </a:prstGeom>
          <a:solidFill>
            <a:srgbClr val="604A7B"/>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914377"/>
            <a:endParaRPr lang="en-US" dirty="0">
              <a:solidFill>
                <a:prstClr val="black"/>
              </a:solidFill>
              <a:latin typeface="Calibri"/>
            </a:endParaRPr>
          </a:p>
        </p:txBody>
      </p:sp>
      <p:sp>
        <p:nvSpPr>
          <p:cNvPr id="64" name="Oval 61" descr="Chart element (circle point) for Houston-Galveston-Brazoria data line">
            <a:extLst>
              <a:ext uri="{FF2B5EF4-FFF2-40B4-BE49-F238E27FC236}">
                <a16:creationId xmlns:a16="http://schemas.microsoft.com/office/drawing/2014/main" id="{0309E55D-9AF9-4319-8FC3-473FF077D7C4}"/>
              </a:ext>
            </a:extLst>
          </p:cNvPr>
          <p:cNvSpPr>
            <a:spLocks noChangeArrowheads="1"/>
          </p:cNvSpPr>
          <p:nvPr/>
        </p:nvSpPr>
        <p:spPr bwMode="auto">
          <a:xfrm>
            <a:off x="9123365" y="1801814"/>
            <a:ext cx="79375" cy="79375"/>
          </a:xfrm>
          <a:prstGeom prst="ellipse">
            <a:avLst/>
          </a:prstGeom>
          <a:solidFill>
            <a:srgbClr val="604A7B"/>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914377"/>
            <a:endParaRPr lang="en-US" dirty="0">
              <a:solidFill>
                <a:prstClr val="black"/>
              </a:solidFill>
              <a:latin typeface="Calibri"/>
            </a:endParaRPr>
          </a:p>
        </p:txBody>
      </p:sp>
      <p:sp>
        <p:nvSpPr>
          <p:cNvPr id="68" name="Oval 65" descr="Chart element (circle point) for Houston-Galveston-Brazoria data line">
            <a:extLst>
              <a:ext uri="{FF2B5EF4-FFF2-40B4-BE49-F238E27FC236}">
                <a16:creationId xmlns:a16="http://schemas.microsoft.com/office/drawing/2014/main" id="{F4637BCA-0121-4BE0-9679-EC2D48493337}"/>
              </a:ext>
            </a:extLst>
          </p:cNvPr>
          <p:cNvSpPr>
            <a:spLocks noChangeArrowheads="1"/>
          </p:cNvSpPr>
          <p:nvPr/>
        </p:nvSpPr>
        <p:spPr bwMode="auto">
          <a:xfrm>
            <a:off x="9726614" y="2157414"/>
            <a:ext cx="79375" cy="79375"/>
          </a:xfrm>
          <a:prstGeom prst="ellipse">
            <a:avLst/>
          </a:prstGeom>
          <a:solidFill>
            <a:srgbClr val="604A7B"/>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914377"/>
            <a:endParaRPr lang="en-US" dirty="0">
              <a:solidFill>
                <a:prstClr val="black"/>
              </a:solidFill>
              <a:latin typeface="Calibri"/>
            </a:endParaRPr>
          </a:p>
        </p:txBody>
      </p:sp>
      <p:sp>
        <p:nvSpPr>
          <p:cNvPr id="73" name="Freeform 70" descr="Chart element (triangle point) for Dallas-Fort Worth data line">
            <a:extLst>
              <a:ext uri="{FF2B5EF4-FFF2-40B4-BE49-F238E27FC236}">
                <a16:creationId xmlns:a16="http://schemas.microsoft.com/office/drawing/2014/main" id="{72D7693B-6563-4DD8-99A6-6D1F65213096}"/>
              </a:ext>
            </a:extLst>
          </p:cNvPr>
          <p:cNvSpPr>
            <a:spLocks/>
          </p:cNvSpPr>
          <p:nvPr/>
        </p:nvSpPr>
        <p:spPr bwMode="auto">
          <a:xfrm>
            <a:off x="1273178" y="1090614"/>
            <a:ext cx="79375" cy="79375"/>
          </a:xfrm>
          <a:custGeom>
            <a:avLst/>
            <a:gdLst>
              <a:gd name="T0" fmla="*/ 25 w 50"/>
              <a:gd name="T1" fmla="*/ 0 h 50"/>
              <a:gd name="T2" fmla="*/ 50 w 50"/>
              <a:gd name="T3" fmla="*/ 50 h 50"/>
              <a:gd name="T4" fmla="*/ 0 w 50"/>
              <a:gd name="T5" fmla="*/ 50 h 50"/>
              <a:gd name="T6" fmla="*/ 25 w 50"/>
              <a:gd name="T7" fmla="*/ 0 h 50"/>
            </a:gdLst>
            <a:ahLst/>
            <a:cxnLst>
              <a:cxn ang="0">
                <a:pos x="T0" y="T1"/>
              </a:cxn>
              <a:cxn ang="0">
                <a:pos x="T2" y="T3"/>
              </a:cxn>
              <a:cxn ang="0">
                <a:pos x="T4" y="T5"/>
              </a:cxn>
              <a:cxn ang="0">
                <a:pos x="T6" y="T7"/>
              </a:cxn>
            </a:cxnLst>
            <a:rect l="0" t="0" r="r" b="b"/>
            <a:pathLst>
              <a:path w="50" h="50">
                <a:moveTo>
                  <a:pt x="25" y="0"/>
                </a:moveTo>
                <a:lnTo>
                  <a:pt x="50" y="50"/>
                </a:lnTo>
                <a:lnTo>
                  <a:pt x="0" y="50"/>
                </a:lnTo>
                <a:lnTo>
                  <a:pt x="25" y="0"/>
                </a:lnTo>
                <a:close/>
              </a:path>
            </a:pathLst>
          </a:custGeom>
          <a:solidFill>
            <a:srgbClr val="9BBB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dirty="0">
              <a:solidFill>
                <a:prstClr val="black"/>
              </a:solidFill>
              <a:latin typeface="Calibri"/>
            </a:endParaRPr>
          </a:p>
        </p:txBody>
      </p:sp>
      <p:sp>
        <p:nvSpPr>
          <p:cNvPr id="74" name="Freeform 71" descr="Chart element (triangle point outline) for Dallas-Fort Worth data line">
            <a:extLst>
              <a:ext uri="{FF2B5EF4-FFF2-40B4-BE49-F238E27FC236}">
                <a16:creationId xmlns:a16="http://schemas.microsoft.com/office/drawing/2014/main" id="{E52A8783-93EF-47AB-A236-73D6DBF8E72E}"/>
              </a:ext>
            </a:extLst>
          </p:cNvPr>
          <p:cNvSpPr>
            <a:spLocks/>
          </p:cNvSpPr>
          <p:nvPr/>
        </p:nvSpPr>
        <p:spPr bwMode="auto">
          <a:xfrm>
            <a:off x="1273178" y="1090614"/>
            <a:ext cx="79375" cy="79375"/>
          </a:xfrm>
          <a:custGeom>
            <a:avLst/>
            <a:gdLst>
              <a:gd name="T0" fmla="*/ 25 w 50"/>
              <a:gd name="T1" fmla="*/ 0 h 50"/>
              <a:gd name="T2" fmla="*/ 50 w 50"/>
              <a:gd name="T3" fmla="*/ 50 h 50"/>
              <a:gd name="T4" fmla="*/ 0 w 50"/>
              <a:gd name="T5" fmla="*/ 50 h 50"/>
              <a:gd name="T6" fmla="*/ 25 w 50"/>
              <a:gd name="T7" fmla="*/ 0 h 50"/>
            </a:gdLst>
            <a:ahLst/>
            <a:cxnLst>
              <a:cxn ang="0">
                <a:pos x="T0" y="T1"/>
              </a:cxn>
              <a:cxn ang="0">
                <a:pos x="T2" y="T3"/>
              </a:cxn>
              <a:cxn ang="0">
                <a:pos x="T4" y="T5"/>
              </a:cxn>
              <a:cxn ang="0">
                <a:pos x="T6" y="T7"/>
              </a:cxn>
            </a:cxnLst>
            <a:rect l="0" t="0" r="r" b="b"/>
            <a:pathLst>
              <a:path w="50" h="50">
                <a:moveTo>
                  <a:pt x="25" y="0"/>
                </a:moveTo>
                <a:lnTo>
                  <a:pt x="50" y="50"/>
                </a:lnTo>
                <a:lnTo>
                  <a:pt x="0" y="50"/>
                </a:lnTo>
                <a:lnTo>
                  <a:pt x="25" y="0"/>
                </a:lnTo>
                <a:close/>
              </a:path>
            </a:pathLst>
          </a:custGeom>
          <a:noFill/>
          <a:ln w="9525" cap="flat">
            <a:solidFill>
              <a:srgbClr val="9BBB5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377"/>
            <a:endParaRPr lang="en-US" dirty="0">
              <a:solidFill>
                <a:prstClr val="black"/>
              </a:solidFill>
              <a:latin typeface="Calibri"/>
            </a:endParaRPr>
          </a:p>
        </p:txBody>
      </p:sp>
      <p:sp>
        <p:nvSpPr>
          <p:cNvPr id="75" name="Freeform 72" descr="Chart element (triangle point) for Dallas-Fort Worth data line">
            <a:extLst>
              <a:ext uri="{FF2B5EF4-FFF2-40B4-BE49-F238E27FC236}">
                <a16:creationId xmlns:a16="http://schemas.microsoft.com/office/drawing/2014/main" id="{081E6B82-E5A6-4A6D-B5F3-D9658D011400}"/>
              </a:ext>
            </a:extLst>
          </p:cNvPr>
          <p:cNvSpPr>
            <a:spLocks/>
          </p:cNvSpPr>
          <p:nvPr/>
        </p:nvSpPr>
        <p:spPr bwMode="auto">
          <a:xfrm>
            <a:off x="1876427" y="1139826"/>
            <a:ext cx="79375" cy="79375"/>
          </a:xfrm>
          <a:custGeom>
            <a:avLst/>
            <a:gdLst>
              <a:gd name="T0" fmla="*/ 25 w 50"/>
              <a:gd name="T1" fmla="*/ 0 h 50"/>
              <a:gd name="T2" fmla="*/ 50 w 50"/>
              <a:gd name="T3" fmla="*/ 50 h 50"/>
              <a:gd name="T4" fmla="*/ 0 w 50"/>
              <a:gd name="T5" fmla="*/ 50 h 50"/>
              <a:gd name="T6" fmla="*/ 25 w 50"/>
              <a:gd name="T7" fmla="*/ 0 h 50"/>
            </a:gdLst>
            <a:ahLst/>
            <a:cxnLst>
              <a:cxn ang="0">
                <a:pos x="T0" y="T1"/>
              </a:cxn>
              <a:cxn ang="0">
                <a:pos x="T2" y="T3"/>
              </a:cxn>
              <a:cxn ang="0">
                <a:pos x="T4" y="T5"/>
              </a:cxn>
              <a:cxn ang="0">
                <a:pos x="T6" y="T7"/>
              </a:cxn>
            </a:cxnLst>
            <a:rect l="0" t="0" r="r" b="b"/>
            <a:pathLst>
              <a:path w="50" h="50">
                <a:moveTo>
                  <a:pt x="25" y="0"/>
                </a:moveTo>
                <a:lnTo>
                  <a:pt x="50" y="50"/>
                </a:lnTo>
                <a:lnTo>
                  <a:pt x="0" y="50"/>
                </a:lnTo>
                <a:lnTo>
                  <a:pt x="25" y="0"/>
                </a:lnTo>
                <a:close/>
              </a:path>
            </a:pathLst>
          </a:custGeom>
          <a:solidFill>
            <a:srgbClr val="9BBB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dirty="0">
              <a:solidFill>
                <a:prstClr val="black"/>
              </a:solidFill>
              <a:latin typeface="Calibri"/>
            </a:endParaRPr>
          </a:p>
        </p:txBody>
      </p:sp>
      <p:sp>
        <p:nvSpPr>
          <p:cNvPr id="76" name="Freeform 73" descr="Chart element (triangle point) for Dallas-Fort Worth data line">
            <a:extLst>
              <a:ext uri="{FF2B5EF4-FFF2-40B4-BE49-F238E27FC236}">
                <a16:creationId xmlns:a16="http://schemas.microsoft.com/office/drawing/2014/main" id="{06D03B4C-3F86-4576-AC49-AD610C0AD859}"/>
              </a:ext>
            </a:extLst>
          </p:cNvPr>
          <p:cNvSpPr>
            <a:spLocks/>
          </p:cNvSpPr>
          <p:nvPr/>
        </p:nvSpPr>
        <p:spPr bwMode="auto">
          <a:xfrm>
            <a:off x="1876427" y="1139826"/>
            <a:ext cx="79375" cy="79375"/>
          </a:xfrm>
          <a:custGeom>
            <a:avLst/>
            <a:gdLst>
              <a:gd name="T0" fmla="*/ 25 w 50"/>
              <a:gd name="T1" fmla="*/ 0 h 50"/>
              <a:gd name="T2" fmla="*/ 50 w 50"/>
              <a:gd name="T3" fmla="*/ 50 h 50"/>
              <a:gd name="T4" fmla="*/ 0 w 50"/>
              <a:gd name="T5" fmla="*/ 50 h 50"/>
              <a:gd name="T6" fmla="*/ 25 w 50"/>
              <a:gd name="T7" fmla="*/ 0 h 50"/>
            </a:gdLst>
            <a:ahLst/>
            <a:cxnLst>
              <a:cxn ang="0">
                <a:pos x="T0" y="T1"/>
              </a:cxn>
              <a:cxn ang="0">
                <a:pos x="T2" y="T3"/>
              </a:cxn>
              <a:cxn ang="0">
                <a:pos x="T4" y="T5"/>
              </a:cxn>
              <a:cxn ang="0">
                <a:pos x="T6" y="T7"/>
              </a:cxn>
            </a:cxnLst>
            <a:rect l="0" t="0" r="r" b="b"/>
            <a:pathLst>
              <a:path w="50" h="50">
                <a:moveTo>
                  <a:pt x="25" y="0"/>
                </a:moveTo>
                <a:lnTo>
                  <a:pt x="50" y="50"/>
                </a:lnTo>
                <a:lnTo>
                  <a:pt x="0" y="50"/>
                </a:lnTo>
                <a:lnTo>
                  <a:pt x="25" y="0"/>
                </a:lnTo>
                <a:close/>
              </a:path>
            </a:pathLst>
          </a:custGeom>
          <a:noFill/>
          <a:ln w="9525" cap="flat">
            <a:solidFill>
              <a:srgbClr val="9BBB5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377"/>
            <a:endParaRPr lang="en-US" dirty="0">
              <a:solidFill>
                <a:prstClr val="black"/>
              </a:solidFill>
              <a:latin typeface="Calibri"/>
            </a:endParaRPr>
          </a:p>
        </p:txBody>
      </p:sp>
      <p:sp>
        <p:nvSpPr>
          <p:cNvPr id="77" name="Freeform 74" descr="Chart element (triangle point) for Dallas-Fort Worth data line">
            <a:extLst>
              <a:ext uri="{FF2B5EF4-FFF2-40B4-BE49-F238E27FC236}">
                <a16:creationId xmlns:a16="http://schemas.microsoft.com/office/drawing/2014/main" id="{A9ED36AE-B639-4010-B645-FACEE13CA44B}"/>
              </a:ext>
            </a:extLst>
          </p:cNvPr>
          <p:cNvSpPr>
            <a:spLocks/>
          </p:cNvSpPr>
          <p:nvPr/>
        </p:nvSpPr>
        <p:spPr bwMode="auto">
          <a:xfrm>
            <a:off x="2489202" y="1238251"/>
            <a:ext cx="79375" cy="79375"/>
          </a:xfrm>
          <a:custGeom>
            <a:avLst/>
            <a:gdLst>
              <a:gd name="T0" fmla="*/ 25 w 50"/>
              <a:gd name="T1" fmla="*/ 0 h 50"/>
              <a:gd name="T2" fmla="*/ 50 w 50"/>
              <a:gd name="T3" fmla="*/ 50 h 50"/>
              <a:gd name="T4" fmla="*/ 0 w 50"/>
              <a:gd name="T5" fmla="*/ 50 h 50"/>
              <a:gd name="T6" fmla="*/ 25 w 50"/>
              <a:gd name="T7" fmla="*/ 0 h 50"/>
            </a:gdLst>
            <a:ahLst/>
            <a:cxnLst>
              <a:cxn ang="0">
                <a:pos x="T0" y="T1"/>
              </a:cxn>
              <a:cxn ang="0">
                <a:pos x="T2" y="T3"/>
              </a:cxn>
              <a:cxn ang="0">
                <a:pos x="T4" y="T5"/>
              </a:cxn>
              <a:cxn ang="0">
                <a:pos x="T6" y="T7"/>
              </a:cxn>
            </a:cxnLst>
            <a:rect l="0" t="0" r="r" b="b"/>
            <a:pathLst>
              <a:path w="50" h="50">
                <a:moveTo>
                  <a:pt x="25" y="0"/>
                </a:moveTo>
                <a:lnTo>
                  <a:pt x="50" y="50"/>
                </a:lnTo>
                <a:lnTo>
                  <a:pt x="0" y="50"/>
                </a:lnTo>
                <a:lnTo>
                  <a:pt x="25" y="0"/>
                </a:lnTo>
                <a:close/>
              </a:path>
            </a:pathLst>
          </a:custGeom>
          <a:solidFill>
            <a:srgbClr val="9BBB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dirty="0">
              <a:solidFill>
                <a:prstClr val="black"/>
              </a:solidFill>
              <a:latin typeface="Calibri"/>
            </a:endParaRPr>
          </a:p>
        </p:txBody>
      </p:sp>
      <p:sp>
        <p:nvSpPr>
          <p:cNvPr id="78" name="Freeform 75" descr="Chart element (triangle point) for Dallas-Fort Worth data line">
            <a:extLst>
              <a:ext uri="{FF2B5EF4-FFF2-40B4-BE49-F238E27FC236}">
                <a16:creationId xmlns:a16="http://schemas.microsoft.com/office/drawing/2014/main" id="{7BF75AB1-9EAD-4E7F-ADDE-0F0907B0A0E8}"/>
              </a:ext>
            </a:extLst>
          </p:cNvPr>
          <p:cNvSpPr>
            <a:spLocks/>
          </p:cNvSpPr>
          <p:nvPr/>
        </p:nvSpPr>
        <p:spPr bwMode="auto">
          <a:xfrm>
            <a:off x="2489202" y="1238251"/>
            <a:ext cx="79375" cy="79375"/>
          </a:xfrm>
          <a:custGeom>
            <a:avLst/>
            <a:gdLst>
              <a:gd name="T0" fmla="*/ 25 w 50"/>
              <a:gd name="T1" fmla="*/ 0 h 50"/>
              <a:gd name="T2" fmla="*/ 50 w 50"/>
              <a:gd name="T3" fmla="*/ 50 h 50"/>
              <a:gd name="T4" fmla="*/ 0 w 50"/>
              <a:gd name="T5" fmla="*/ 50 h 50"/>
              <a:gd name="T6" fmla="*/ 25 w 50"/>
              <a:gd name="T7" fmla="*/ 0 h 50"/>
            </a:gdLst>
            <a:ahLst/>
            <a:cxnLst>
              <a:cxn ang="0">
                <a:pos x="T0" y="T1"/>
              </a:cxn>
              <a:cxn ang="0">
                <a:pos x="T2" y="T3"/>
              </a:cxn>
              <a:cxn ang="0">
                <a:pos x="T4" y="T5"/>
              </a:cxn>
              <a:cxn ang="0">
                <a:pos x="T6" y="T7"/>
              </a:cxn>
            </a:cxnLst>
            <a:rect l="0" t="0" r="r" b="b"/>
            <a:pathLst>
              <a:path w="50" h="50">
                <a:moveTo>
                  <a:pt x="25" y="0"/>
                </a:moveTo>
                <a:lnTo>
                  <a:pt x="50" y="50"/>
                </a:lnTo>
                <a:lnTo>
                  <a:pt x="0" y="50"/>
                </a:lnTo>
                <a:lnTo>
                  <a:pt x="25" y="0"/>
                </a:lnTo>
                <a:close/>
              </a:path>
            </a:pathLst>
          </a:custGeom>
          <a:noFill/>
          <a:ln w="9525" cap="flat">
            <a:solidFill>
              <a:srgbClr val="9BBB5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377"/>
            <a:endParaRPr lang="en-US" dirty="0">
              <a:solidFill>
                <a:prstClr val="black"/>
              </a:solidFill>
              <a:latin typeface="Calibri"/>
            </a:endParaRPr>
          </a:p>
        </p:txBody>
      </p:sp>
      <p:sp>
        <p:nvSpPr>
          <p:cNvPr id="79" name="Freeform 76" descr="Chart element (triangle point) for Dallas-Fort Worth data line">
            <a:extLst>
              <a:ext uri="{FF2B5EF4-FFF2-40B4-BE49-F238E27FC236}">
                <a16:creationId xmlns:a16="http://schemas.microsoft.com/office/drawing/2014/main" id="{511CA036-78B8-4CFD-A11D-D7E3BD570F76}"/>
              </a:ext>
            </a:extLst>
          </p:cNvPr>
          <p:cNvSpPr>
            <a:spLocks/>
          </p:cNvSpPr>
          <p:nvPr/>
        </p:nvSpPr>
        <p:spPr bwMode="auto">
          <a:xfrm>
            <a:off x="3092453" y="1189039"/>
            <a:ext cx="79375" cy="79375"/>
          </a:xfrm>
          <a:custGeom>
            <a:avLst/>
            <a:gdLst>
              <a:gd name="T0" fmla="*/ 25 w 50"/>
              <a:gd name="T1" fmla="*/ 0 h 50"/>
              <a:gd name="T2" fmla="*/ 50 w 50"/>
              <a:gd name="T3" fmla="*/ 50 h 50"/>
              <a:gd name="T4" fmla="*/ 0 w 50"/>
              <a:gd name="T5" fmla="*/ 50 h 50"/>
              <a:gd name="T6" fmla="*/ 25 w 50"/>
              <a:gd name="T7" fmla="*/ 0 h 50"/>
            </a:gdLst>
            <a:ahLst/>
            <a:cxnLst>
              <a:cxn ang="0">
                <a:pos x="T0" y="T1"/>
              </a:cxn>
              <a:cxn ang="0">
                <a:pos x="T2" y="T3"/>
              </a:cxn>
              <a:cxn ang="0">
                <a:pos x="T4" y="T5"/>
              </a:cxn>
              <a:cxn ang="0">
                <a:pos x="T6" y="T7"/>
              </a:cxn>
            </a:cxnLst>
            <a:rect l="0" t="0" r="r" b="b"/>
            <a:pathLst>
              <a:path w="50" h="50">
                <a:moveTo>
                  <a:pt x="25" y="0"/>
                </a:moveTo>
                <a:lnTo>
                  <a:pt x="50" y="50"/>
                </a:lnTo>
                <a:lnTo>
                  <a:pt x="0" y="50"/>
                </a:lnTo>
                <a:lnTo>
                  <a:pt x="25" y="0"/>
                </a:lnTo>
                <a:close/>
              </a:path>
            </a:pathLst>
          </a:custGeom>
          <a:solidFill>
            <a:srgbClr val="9BBB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dirty="0">
              <a:solidFill>
                <a:prstClr val="black"/>
              </a:solidFill>
              <a:latin typeface="Calibri"/>
            </a:endParaRPr>
          </a:p>
        </p:txBody>
      </p:sp>
      <p:sp>
        <p:nvSpPr>
          <p:cNvPr id="80" name="Freeform 77" descr="Chart element (triangle point) for Dallas-Fort Worth data line">
            <a:extLst>
              <a:ext uri="{FF2B5EF4-FFF2-40B4-BE49-F238E27FC236}">
                <a16:creationId xmlns:a16="http://schemas.microsoft.com/office/drawing/2014/main" id="{29F6BC8A-D590-403D-9EB3-DADBEB2E523B}"/>
              </a:ext>
            </a:extLst>
          </p:cNvPr>
          <p:cNvSpPr>
            <a:spLocks/>
          </p:cNvSpPr>
          <p:nvPr/>
        </p:nvSpPr>
        <p:spPr bwMode="auto">
          <a:xfrm>
            <a:off x="3092453" y="1189039"/>
            <a:ext cx="79375" cy="79375"/>
          </a:xfrm>
          <a:custGeom>
            <a:avLst/>
            <a:gdLst>
              <a:gd name="T0" fmla="*/ 25 w 50"/>
              <a:gd name="T1" fmla="*/ 0 h 50"/>
              <a:gd name="T2" fmla="*/ 50 w 50"/>
              <a:gd name="T3" fmla="*/ 50 h 50"/>
              <a:gd name="T4" fmla="*/ 0 w 50"/>
              <a:gd name="T5" fmla="*/ 50 h 50"/>
              <a:gd name="T6" fmla="*/ 25 w 50"/>
              <a:gd name="T7" fmla="*/ 0 h 50"/>
            </a:gdLst>
            <a:ahLst/>
            <a:cxnLst>
              <a:cxn ang="0">
                <a:pos x="T0" y="T1"/>
              </a:cxn>
              <a:cxn ang="0">
                <a:pos x="T2" y="T3"/>
              </a:cxn>
              <a:cxn ang="0">
                <a:pos x="T4" y="T5"/>
              </a:cxn>
              <a:cxn ang="0">
                <a:pos x="T6" y="T7"/>
              </a:cxn>
            </a:cxnLst>
            <a:rect l="0" t="0" r="r" b="b"/>
            <a:pathLst>
              <a:path w="50" h="50">
                <a:moveTo>
                  <a:pt x="25" y="0"/>
                </a:moveTo>
                <a:lnTo>
                  <a:pt x="50" y="50"/>
                </a:lnTo>
                <a:lnTo>
                  <a:pt x="0" y="50"/>
                </a:lnTo>
                <a:lnTo>
                  <a:pt x="25" y="0"/>
                </a:lnTo>
                <a:close/>
              </a:path>
            </a:pathLst>
          </a:custGeom>
          <a:noFill/>
          <a:ln w="9525" cap="flat">
            <a:solidFill>
              <a:srgbClr val="9BBB5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377"/>
            <a:endParaRPr lang="en-US" dirty="0">
              <a:solidFill>
                <a:prstClr val="black"/>
              </a:solidFill>
              <a:latin typeface="Calibri"/>
            </a:endParaRPr>
          </a:p>
        </p:txBody>
      </p:sp>
      <p:sp>
        <p:nvSpPr>
          <p:cNvPr id="81" name="Freeform 78" descr="Chart element (triangle point) for Dallas-Fort Worth data line">
            <a:extLst>
              <a:ext uri="{FF2B5EF4-FFF2-40B4-BE49-F238E27FC236}">
                <a16:creationId xmlns:a16="http://schemas.microsoft.com/office/drawing/2014/main" id="{80070FE0-E333-4B92-8CEE-D5D6D58EF2BA}"/>
              </a:ext>
            </a:extLst>
          </p:cNvPr>
          <p:cNvSpPr>
            <a:spLocks/>
          </p:cNvSpPr>
          <p:nvPr/>
        </p:nvSpPr>
        <p:spPr bwMode="auto">
          <a:xfrm>
            <a:off x="3695702" y="1298577"/>
            <a:ext cx="79375" cy="79375"/>
          </a:xfrm>
          <a:custGeom>
            <a:avLst/>
            <a:gdLst>
              <a:gd name="T0" fmla="*/ 25 w 50"/>
              <a:gd name="T1" fmla="*/ 0 h 50"/>
              <a:gd name="T2" fmla="*/ 50 w 50"/>
              <a:gd name="T3" fmla="*/ 50 h 50"/>
              <a:gd name="T4" fmla="*/ 0 w 50"/>
              <a:gd name="T5" fmla="*/ 50 h 50"/>
              <a:gd name="T6" fmla="*/ 25 w 50"/>
              <a:gd name="T7" fmla="*/ 0 h 50"/>
            </a:gdLst>
            <a:ahLst/>
            <a:cxnLst>
              <a:cxn ang="0">
                <a:pos x="T0" y="T1"/>
              </a:cxn>
              <a:cxn ang="0">
                <a:pos x="T2" y="T3"/>
              </a:cxn>
              <a:cxn ang="0">
                <a:pos x="T4" y="T5"/>
              </a:cxn>
              <a:cxn ang="0">
                <a:pos x="T6" y="T7"/>
              </a:cxn>
            </a:cxnLst>
            <a:rect l="0" t="0" r="r" b="b"/>
            <a:pathLst>
              <a:path w="50" h="50">
                <a:moveTo>
                  <a:pt x="25" y="0"/>
                </a:moveTo>
                <a:lnTo>
                  <a:pt x="50" y="50"/>
                </a:lnTo>
                <a:lnTo>
                  <a:pt x="0" y="50"/>
                </a:lnTo>
                <a:lnTo>
                  <a:pt x="25" y="0"/>
                </a:lnTo>
                <a:close/>
              </a:path>
            </a:pathLst>
          </a:custGeom>
          <a:solidFill>
            <a:srgbClr val="9BBB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dirty="0">
              <a:solidFill>
                <a:prstClr val="black"/>
              </a:solidFill>
              <a:latin typeface="Calibri"/>
            </a:endParaRPr>
          </a:p>
        </p:txBody>
      </p:sp>
      <p:sp>
        <p:nvSpPr>
          <p:cNvPr id="82" name="Freeform 79" descr="Chart element (triangle point) for Dallas-Fort Worth data line">
            <a:extLst>
              <a:ext uri="{FF2B5EF4-FFF2-40B4-BE49-F238E27FC236}">
                <a16:creationId xmlns:a16="http://schemas.microsoft.com/office/drawing/2014/main" id="{5A4F4CBF-D3DA-4102-9C8F-9EABBAD5C94B}"/>
              </a:ext>
            </a:extLst>
          </p:cNvPr>
          <p:cNvSpPr>
            <a:spLocks/>
          </p:cNvSpPr>
          <p:nvPr/>
        </p:nvSpPr>
        <p:spPr bwMode="auto">
          <a:xfrm>
            <a:off x="3695702" y="1298577"/>
            <a:ext cx="79375" cy="79375"/>
          </a:xfrm>
          <a:custGeom>
            <a:avLst/>
            <a:gdLst>
              <a:gd name="T0" fmla="*/ 25 w 50"/>
              <a:gd name="T1" fmla="*/ 0 h 50"/>
              <a:gd name="T2" fmla="*/ 50 w 50"/>
              <a:gd name="T3" fmla="*/ 50 h 50"/>
              <a:gd name="T4" fmla="*/ 0 w 50"/>
              <a:gd name="T5" fmla="*/ 50 h 50"/>
              <a:gd name="T6" fmla="*/ 25 w 50"/>
              <a:gd name="T7" fmla="*/ 0 h 50"/>
            </a:gdLst>
            <a:ahLst/>
            <a:cxnLst>
              <a:cxn ang="0">
                <a:pos x="T0" y="T1"/>
              </a:cxn>
              <a:cxn ang="0">
                <a:pos x="T2" y="T3"/>
              </a:cxn>
              <a:cxn ang="0">
                <a:pos x="T4" y="T5"/>
              </a:cxn>
              <a:cxn ang="0">
                <a:pos x="T6" y="T7"/>
              </a:cxn>
            </a:cxnLst>
            <a:rect l="0" t="0" r="r" b="b"/>
            <a:pathLst>
              <a:path w="50" h="50">
                <a:moveTo>
                  <a:pt x="25" y="0"/>
                </a:moveTo>
                <a:lnTo>
                  <a:pt x="50" y="50"/>
                </a:lnTo>
                <a:lnTo>
                  <a:pt x="0" y="50"/>
                </a:lnTo>
                <a:lnTo>
                  <a:pt x="25" y="0"/>
                </a:lnTo>
                <a:close/>
              </a:path>
            </a:pathLst>
          </a:custGeom>
          <a:noFill/>
          <a:ln w="9525" cap="flat">
            <a:solidFill>
              <a:srgbClr val="9BBB5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377"/>
            <a:endParaRPr lang="en-US" dirty="0">
              <a:solidFill>
                <a:prstClr val="black"/>
              </a:solidFill>
              <a:latin typeface="Calibri"/>
            </a:endParaRPr>
          </a:p>
        </p:txBody>
      </p:sp>
      <p:sp>
        <p:nvSpPr>
          <p:cNvPr id="83" name="Freeform 80" descr="Chart element (triangle point) for Dallas-Fort Worth data line">
            <a:extLst>
              <a:ext uri="{FF2B5EF4-FFF2-40B4-BE49-F238E27FC236}">
                <a16:creationId xmlns:a16="http://schemas.microsoft.com/office/drawing/2014/main" id="{EA00B941-7066-46AB-88DE-DBABB0BC2D46}"/>
              </a:ext>
            </a:extLst>
          </p:cNvPr>
          <p:cNvSpPr>
            <a:spLocks/>
          </p:cNvSpPr>
          <p:nvPr/>
        </p:nvSpPr>
        <p:spPr bwMode="auto">
          <a:xfrm>
            <a:off x="4298953" y="1397002"/>
            <a:ext cx="79375" cy="79375"/>
          </a:xfrm>
          <a:custGeom>
            <a:avLst/>
            <a:gdLst>
              <a:gd name="T0" fmla="*/ 25 w 50"/>
              <a:gd name="T1" fmla="*/ 0 h 50"/>
              <a:gd name="T2" fmla="*/ 50 w 50"/>
              <a:gd name="T3" fmla="*/ 50 h 50"/>
              <a:gd name="T4" fmla="*/ 0 w 50"/>
              <a:gd name="T5" fmla="*/ 50 h 50"/>
              <a:gd name="T6" fmla="*/ 25 w 50"/>
              <a:gd name="T7" fmla="*/ 0 h 50"/>
            </a:gdLst>
            <a:ahLst/>
            <a:cxnLst>
              <a:cxn ang="0">
                <a:pos x="T0" y="T1"/>
              </a:cxn>
              <a:cxn ang="0">
                <a:pos x="T2" y="T3"/>
              </a:cxn>
              <a:cxn ang="0">
                <a:pos x="T4" y="T5"/>
              </a:cxn>
              <a:cxn ang="0">
                <a:pos x="T6" y="T7"/>
              </a:cxn>
            </a:cxnLst>
            <a:rect l="0" t="0" r="r" b="b"/>
            <a:pathLst>
              <a:path w="50" h="50">
                <a:moveTo>
                  <a:pt x="25" y="0"/>
                </a:moveTo>
                <a:lnTo>
                  <a:pt x="50" y="50"/>
                </a:lnTo>
                <a:lnTo>
                  <a:pt x="0" y="50"/>
                </a:lnTo>
                <a:lnTo>
                  <a:pt x="25" y="0"/>
                </a:lnTo>
                <a:close/>
              </a:path>
            </a:pathLst>
          </a:custGeom>
          <a:solidFill>
            <a:srgbClr val="9BBB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dirty="0">
              <a:solidFill>
                <a:prstClr val="black"/>
              </a:solidFill>
              <a:latin typeface="Calibri"/>
            </a:endParaRPr>
          </a:p>
        </p:txBody>
      </p:sp>
      <p:sp>
        <p:nvSpPr>
          <p:cNvPr id="84" name="Freeform 81" descr="Chart element (triangle point) for Dallas-Fort Worth data line">
            <a:extLst>
              <a:ext uri="{FF2B5EF4-FFF2-40B4-BE49-F238E27FC236}">
                <a16:creationId xmlns:a16="http://schemas.microsoft.com/office/drawing/2014/main" id="{80BE1B3B-4958-450C-8C01-AC2DC6C12844}"/>
              </a:ext>
            </a:extLst>
          </p:cNvPr>
          <p:cNvSpPr>
            <a:spLocks/>
          </p:cNvSpPr>
          <p:nvPr/>
        </p:nvSpPr>
        <p:spPr bwMode="auto">
          <a:xfrm>
            <a:off x="4298953" y="1397002"/>
            <a:ext cx="79375" cy="79375"/>
          </a:xfrm>
          <a:custGeom>
            <a:avLst/>
            <a:gdLst>
              <a:gd name="T0" fmla="*/ 25 w 50"/>
              <a:gd name="T1" fmla="*/ 0 h 50"/>
              <a:gd name="T2" fmla="*/ 50 w 50"/>
              <a:gd name="T3" fmla="*/ 50 h 50"/>
              <a:gd name="T4" fmla="*/ 0 w 50"/>
              <a:gd name="T5" fmla="*/ 50 h 50"/>
              <a:gd name="T6" fmla="*/ 25 w 50"/>
              <a:gd name="T7" fmla="*/ 0 h 50"/>
            </a:gdLst>
            <a:ahLst/>
            <a:cxnLst>
              <a:cxn ang="0">
                <a:pos x="T0" y="T1"/>
              </a:cxn>
              <a:cxn ang="0">
                <a:pos x="T2" y="T3"/>
              </a:cxn>
              <a:cxn ang="0">
                <a:pos x="T4" y="T5"/>
              </a:cxn>
              <a:cxn ang="0">
                <a:pos x="T6" y="T7"/>
              </a:cxn>
            </a:cxnLst>
            <a:rect l="0" t="0" r="r" b="b"/>
            <a:pathLst>
              <a:path w="50" h="50">
                <a:moveTo>
                  <a:pt x="25" y="0"/>
                </a:moveTo>
                <a:lnTo>
                  <a:pt x="50" y="50"/>
                </a:lnTo>
                <a:lnTo>
                  <a:pt x="0" y="50"/>
                </a:lnTo>
                <a:lnTo>
                  <a:pt x="25" y="0"/>
                </a:lnTo>
                <a:close/>
              </a:path>
            </a:pathLst>
          </a:custGeom>
          <a:noFill/>
          <a:ln w="9525" cap="flat">
            <a:solidFill>
              <a:srgbClr val="9BBB5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377"/>
            <a:endParaRPr lang="en-US" dirty="0">
              <a:solidFill>
                <a:prstClr val="black"/>
              </a:solidFill>
              <a:latin typeface="Calibri"/>
            </a:endParaRPr>
          </a:p>
        </p:txBody>
      </p:sp>
      <p:sp>
        <p:nvSpPr>
          <p:cNvPr id="85" name="Freeform 82" descr="Chart element (triangle point) for Dallas-Fort Worth data line">
            <a:extLst>
              <a:ext uri="{FF2B5EF4-FFF2-40B4-BE49-F238E27FC236}">
                <a16:creationId xmlns:a16="http://schemas.microsoft.com/office/drawing/2014/main" id="{C4C3BF7B-8CAD-4ACA-9683-72E41E751810}"/>
              </a:ext>
            </a:extLst>
          </p:cNvPr>
          <p:cNvSpPr>
            <a:spLocks/>
          </p:cNvSpPr>
          <p:nvPr/>
        </p:nvSpPr>
        <p:spPr bwMode="auto">
          <a:xfrm>
            <a:off x="4902202" y="1347790"/>
            <a:ext cx="77788" cy="79375"/>
          </a:xfrm>
          <a:custGeom>
            <a:avLst/>
            <a:gdLst>
              <a:gd name="T0" fmla="*/ 25 w 49"/>
              <a:gd name="T1" fmla="*/ 0 h 50"/>
              <a:gd name="T2" fmla="*/ 49 w 49"/>
              <a:gd name="T3" fmla="*/ 50 h 50"/>
              <a:gd name="T4" fmla="*/ 0 w 49"/>
              <a:gd name="T5" fmla="*/ 50 h 50"/>
              <a:gd name="T6" fmla="*/ 25 w 49"/>
              <a:gd name="T7" fmla="*/ 0 h 50"/>
            </a:gdLst>
            <a:ahLst/>
            <a:cxnLst>
              <a:cxn ang="0">
                <a:pos x="T0" y="T1"/>
              </a:cxn>
              <a:cxn ang="0">
                <a:pos x="T2" y="T3"/>
              </a:cxn>
              <a:cxn ang="0">
                <a:pos x="T4" y="T5"/>
              </a:cxn>
              <a:cxn ang="0">
                <a:pos x="T6" y="T7"/>
              </a:cxn>
            </a:cxnLst>
            <a:rect l="0" t="0" r="r" b="b"/>
            <a:pathLst>
              <a:path w="49" h="50">
                <a:moveTo>
                  <a:pt x="25" y="0"/>
                </a:moveTo>
                <a:lnTo>
                  <a:pt x="49" y="50"/>
                </a:lnTo>
                <a:lnTo>
                  <a:pt x="0" y="50"/>
                </a:lnTo>
                <a:lnTo>
                  <a:pt x="25" y="0"/>
                </a:lnTo>
                <a:close/>
              </a:path>
            </a:pathLst>
          </a:custGeom>
          <a:solidFill>
            <a:srgbClr val="9BBB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dirty="0">
              <a:solidFill>
                <a:prstClr val="black"/>
              </a:solidFill>
              <a:latin typeface="Calibri"/>
            </a:endParaRPr>
          </a:p>
        </p:txBody>
      </p:sp>
      <p:sp>
        <p:nvSpPr>
          <p:cNvPr id="86" name="Freeform 83" descr="Chart element (triangle point) for Dallas-Fort Worth data line">
            <a:extLst>
              <a:ext uri="{FF2B5EF4-FFF2-40B4-BE49-F238E27FC236}">
                <a16:creationId xmlns:a16="http://schemas.microsoft.com/office/drawing/2014/main" id="{67E37BB6-248A-4BB9-8C17-E2E1595382B8}"/>
              </a:ext>
            </a:extLst>
          </p:cNvPr>
          <p:cNvSpPr>
            <a:spLocks/>
          </p:cNvSpPr>
          <p:nvPr/>
        </p:nvSpPr>
        <p:spPr bwMode="auto">
          <a:xfrm>
            <a:off x="4902202" y="1347790"/>
            <a:ext cx="77788" cy="79375"/>
          </a:xfrm>
          <a:custGeom>
            <a:avLst/>
            <a:gdLst>
              <a:gd name="T0" fmla="*/ 25 w 49"/>
              <a:gd name="T1" fmla="*/ 0 h 50"/>
              <a:gd name="T2" fmla="*/ 49 w 49"/>
              <a:gd name="T3" fmla="*/ 50 h 50"/>
              <a:gd name="T4" fmla="*/ 0 w 49"/>
              <a:gd name="T5" fmla="*/ 50 h 50"/>
              <a:gd name="T6" fmla="*/ 25 w 49"/>
              <a:gd name="T7" fmla="*/ 0 h 50"/>
            </a:gdLst>
            <a:ahLst/>
            <a:cxnLst>
              <a:cxn ang="0">
                <a:pos x="T0" y="T1"/>
              </a:cxn>
              <a:cxn ang="0">
                <a:pos x="T2" y="T3"/>
              </a:cxn>
              <a:cxn ang="0">
                <a:pos x="T4" y="T5"/>
              </a:cxn>
              <a:cxn ang="0">
                <a:pos x="T6" y="T7"/>
              </a:cxn>
            </a:cxnLst>
            <a:rect l="0" t="0" r="r" b="b"/>
            <a:pathLst>
              <a:path w="49" h="50">
                <a:moveTo>
                  <a:pt x="25" y="0"/>
                </a:moveTo>
                <a:lnTo>
                  <a:pt x="49" y="50"/>
                </a:lnTo>
                <a:lnTo>
                  <a:pt x="0" y="50"/>
                </a:lnTo>
                <a:lnTo>
                  <a:pt x="25" y="0"/>
                </a:lnTo>
                <a:close/>
              </a:path>
            </a:pathLst>
          </a:custGeom>
          <a:noFill/>
          <a:ln w="9525" cap="flat">
            <a:solidFill>
              <a:srgbClr val="9BBB5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377"/>
            <a:endParaRPr lang="en-US" dirty="0">
              <a:solidFill>
                <a:prstClr val="black"/>
              </a:solidFill>
              <a:latin typeface="Calibri"/>
            </a:endParaRPr>
          </a:p>
        </p:txBody>
      </p:sp>
      <p:sp>
        <p:nvSpPr>
          <p:cNvPr id="87" name="Freeform 84" descr="Chart element (triangle point) for Dallas-Fort Worth data line">
            <a:extLst>
              <a:ext uri="{FF2B5EF4-FFF2-40B4-BE49-F238E27FC236}">
                <a16:creationId xmlns:a16="http://schemas.microsoft.com/office/drawing/2014/main" id="{6C6F9BB2-6B39-4484-B2AC-9EFD1E1A91C6}"/>
              </a:ext>
            </a:extLst>
          </p:cNvPr>
          <p:cNvSpPr>
            <a:spLocks/>
          </p:cNvSpPr>
          <p:nvPr/>
        </p:nvSpPr>
        <p:spPr bwMode="auto">
          <a:xfrm>
            <a:off x="5505451" y="1397002"/>
            <a:ext cx="77788" cy="79375"/>
          </a:xfrm>
          <a:custGeom>
            <a:avLst/>
            <a:gdLst>
              <a:gd name="T0" fmla="*/ 24 w 49"/>
              <a:gd name="T1" fmla="*/ 0 h 50"/>
              <a:gd name="T2" fmla="*/ 49 w 49"/>
              <a:gd name="T3" fmla="*/ 50 h 50"/>
              <a:gd name="T4" fmla="*/ 0 w 49"/>
              <a:gd name="T5" fmla="*/ 50 h 50"/>
              <a:gd name="T6" fmla="*/ 24 w 49"/>
              <a:gd name="T7" fmla="*/ 0 h 50"/>
            </a:gdLst>
            <a:ahLst/>
            <a:cxnLst>
              <a:cxn ang="0">
                <a:pos x="T0" y="T1"/>
              </a:cxn>
              <a:cxn ang="0">
                <a:pos x="T2" y="T3"/>
              </a:cxn>
              <a:cxn ang="0">
                <a:pos x="T4" y="T5"/>
              </a:cxn>
              <a:cxn ang="0">
                <a:pos x="T6" y="T7"/>
              </a:cxn>
            </a:cxnLst>
            <a:rect l="0" t="0" r="r" b="b"/>
            <a:pathLst>
              <a:path w="49" h="50">
                <a:moveTo>
                  <a:pt x="24" y="0"/>
                </a:moveTo>
                <a:lnTo>
                  <a:pt x="49" y="50"/>
                </a:lnTo>
                <a:lnTo>
                  <a:pt x="0" y="50"/>
                </a:lnTo>
                <a:lnTo>
                  <a:pt x="24" y="0"/>
                </a:lnTo>
                <a:close/>
              </a:path>
            </a:pathLst>
          </a:custGeom>
          <a:solidFill>
            <a:srgbClr val="9BBB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dirty="0">
              <a:solidFill>
                <a:prstClr val="black"/>
              </a:solidFill>
              <a:latin typeface="Calibri"/>
            </a:endParaRPr>
          </a:p>
        </p:txBody>
      </p:sp>
      <p:sp>
        <p:nvSpPr>
          <p:cNvPr id="88" name="Freeform 85" descr="Chart element (triangle point) for Dallas-Fort Worth data line">
            <a:extLst>
              <a:ext uri="{FF2B5EF4-FFF2-40B4-BE49-F238E27FC236}">
                <a16:creationId xmlns:a16="http://schemas.microsoft.com/office/drawing/2014/main" id="{97A3F727-C7D1-477E-BB4B-D93D76EBAC25}"/>
              </a:ext>
            </a:extLst>
          </p:cNvPr>
          <p:cNvSpPr>
            <a:spLocks/>
          </p:cNvSpPr>
          <p:nvPr/>
        </p:nvSpPr>
        <p:spPr bwMode="auto">
          <a:xfrm>
            <a:off x="5505451" y="1397002"/>
            <a:ext cx="77788" cy="79375"/>
          </a:xfrm>
          <a:custGeom>
            <a:avLst/>
            <a:gdLst>
              <a:gd name="T0" fmla="*/ 24 w 49"/>
              <a:gd name="T1" fmla="*/ 0 h 50"/>
              <a:gd name="T2" fmla="*/ 49 w 49"/>
              <a:gd name="T3" fmla="*/ 50 h 50"/>
              <a:gd name="T4" fmla="*/ 0 w 49"/>
              <a:gd name="T5" fmla="*/ 50 h 50"/>
              <a:gd name="T6" fmla="*/ 24 w 49"/>
              <a:gd name="T7" fmla="*/ 0 h 50"/>
            </a:gdLst>
            <a:ahLst/>
            <a:cxnLst>
              <a:cxn ang="0">
                <a:pos x="T0" y="T1"/>
              </a:cxn>
              <a:cxn ang="0">
                <a:pos x="T2" y="T3"/>
              </a:cxn>
              <a:cxn ang="0">
                <a:pos x="T4" y="T5"/>
              </a:cxn>
              <a:cxn ang="0">
                <a:pos x="T6" y="T7"/>
              </a:cxn>
            </a:cxnLst>
            <a:rect l="0" t="0" r="r" b="b"/>
            <a:pathLst>
              <a:path w="49" h="50">
                <a:moveTo>
                  <a:pt x="24" y="0"/>
                </a:moveTo>
                <a:lnTo>
                  <a:pt x="49" y="50"/>
                </a:lnTo>
                <a:lnTo>
                  <a:pt x="0" y="50"/>
                </a:lnTo>
                <a:lnTo>
                  <a:pt x="24" y="0"/>
                </a:lnTo>
                <a:close/>
              </a:path>
            </a:pathLst>
          </a:custGeom>
          <a:noFill/>
          <a:ln w="9525" cap="flat">
            <a:solidFill>
              <a:srgbClr val="9BBB5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377"/>
            <a:endParaRPr lang="en-US" dirty="0">
              <a:solidFill>
                <a:prstClr val="black"/>
              </a:solidFill>
              <a:latin typeface="Calibri"/>
            </a:endParaRPr>
          </a:p>
        </p:txBody>
      </p:sp>
      <p:sp>
        <p:nvSpPr>
          <p:cNvPr id="89" name="Freeform 86" descr="Chart element (triangle point) for Dallas-Fort Worth data line">
            <a:extLst>
              <a:ext uri="{FF2B5EF4-FFF2-40B4-BE49-F238E27FC236}">
                <a16:creationId xmlns:a16="http://schemas.microsoft.com/office/drawing/2014/main" id="{0344BCED-648F-40AA-9C0D-AC493C134627}"/>
              </a:ext>
            </a:extLst>
          </p:cNvPr>
          <p:cNvSpPr>
            <a:spLocks/>
          </p:cNvSpPr>
          <p:nvPr/>
        </p:nvSpPr>
        <p:spPr bwMode="auto">
          <a:xfrm>
            <a:off x="6107114" y="1604965"/>
            <a:ext cx="79375" cy="79375"/>
          </a:xfrm>
          <a:custGeom>
            <a:avLst/>
            <a:gdLst>
              <a:gd name="T0" fmla="*/ 25 w 50"/>
              <a:gd name="T1" fmla="*/ 0 h 50"/>
              <a:gd name="T2" fmla="*/ 50 w 50"/>
              <a:gd name="T3" fmla="*/ 50 h 50"/>
              <a:gd name="T4" fmla="*/ 0 w 50"/>
              <a:gd name="T5" fmla="*/ 50 h 50"/>
              <a:gd name="T6" fmla="*/ 25 w 50"/>
              <a:gd name="T7" fmla="*/ 0 h 50"/>
            </a:gdLst>
            <a:ahLst/>
            <a:cxnLst>
              <a:cxn ang="0">
                <a:pos x="T0" y="T1"/>
              </a:cxn>
              <a:cxn ang="0">
                <a:pos x="T2" y="T3"/>
              </a:cxn>
              <a:cxn ang="0">
                <a:pos x="T4" y="T5"/>
              </a:cxn>
              <a:cxn ang="0">
                <a:pos x="T6" y="T7"/>
              </a:cxn>
            </a:cxnLst>
            <a:rect l="0" t="0" r="r" b="b"/>
            <a:pathLst>
              <a:path w="50" h="50">
                <a:moveTo>
                  <a:pt x="25" y="0"/>
                </a:moveTo>
                <a:lnTo>
                  <a:pt x="50" y="50"/>
                </a:lnTo>
                <a:lnTo>
                  <a:pt x="0" y="50"/>
                </a:lnTo>
                <a:lnTo>
                  <a:pt x="25" y="0"/>
                </a:lnTo>
                <a:close/>
              </a:path>
            </a:pathLst>
          </a:custGeom>
          <a:solidFill>
            <a:srgbClr val="9BBB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dirty="0">
              <a:solidFill>
                <a:prstClr val="black"/>
              </a:solidFill>
              <a:latin typeface="Calibri"/>
            </a:endParaRPr>
          </a:p>
        </p:txBody>
      </p:sp>
      <p:sp>
        <p:nvSpPr>
          <p:cNvPr id="90" name="Freeform 87" descr="Chart element (triangle point) for Dallas-Fort Worth data line">
            <a:extLst>
              <a:ext uri="{FF2B5EF4-FFF2-40B4-BE49-F238E27FC236}">
                <a16:creationId xmlns:a16="http://schemas.microsoft.com/office/drawing/2014/main" id="{164F2812-BD71-4EC2-B049-636190220C4A}"/>
              </a:ext>
            </a:extLst>
          </p:cNvPr>
          <p:cNvSpPr>
            <a:spLocks/>
          </p:cNvSpPr>
          <p:nvPr/>
        </p:nvSpPr>
        <p:spPr bwMode="auto">
          <a:xfrm>
            <a:off x="6107114" y="1604965"/>
            <a:ext cx="79375" cy="79375"/>
          </a:xfrm>
          <a:custGeom>
            <a:avLst/>
            <a:gdLst>
              <a:gd name="T0" fmla="*/ 25 w 50"/>
              <a:gd name="T1" fmla="*/ 0 h 50"/>
              <a:gd name="T2" fmla="*/ 50 w 50"/>
              <a:gd name="T3" fmla="*/ 50 h 50"/>
              <a:gd name="T4" fmla="*/ 0 w 50"/>
              <a:gd name="T5" fmla="*/ 50 h 50"/>
              <a:gd name="T6" fmla="*/ 25 w 50"/>
              <a:gd name="T7" fmla="*/ 0 h 50"/>
            </a:gdLst>
            <a:ahLst/>
            <a:cxnLst>
              <a:cxn ang="0">
                <a:pos x="T0" y="T1"/>
              </a:cxn>
              <a:cxn ang="0">
                <a:pos x="T2" y="T3"/>
              </a:cxn>
              <a:cxn ang="0">
                <a:pos x="T4" y="T5"/>
              </a:cxn>
              <a:cxn ang="0">
                <a:pos x="T6" y="T7"/>
              </a:cxn>
            </a:cxnLst>
            <a:rect l="0" t="0" r="r" b="b"/>
            <a:pathLst>
              <a:path w="50" h="50">
                <a:moveTo>
                  <a:pt x="25" y="0"/>
                </a:moveTo>
                <a:lnTo>
                  <a:pt x="50" y="50"/>
                </a:lnTo>
                <a:lnTo>
                  <a:pt x="0" y="50"/>
                </a:lnTo>
                <a:lnTo>
                  <a:pt x="25" y="0"/>
                </a:lnTo>
                <a:close/>
              </a:path>
            </a:pathLst>
          </a:custGeom>
          <a:noFill/>
          <a:ln w="9525" cap="flat">
            <a:solidFill>
              <a:srgbClr val="9BBB5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377"/>
            <a:endParaRPr lang="en-US" dirty="0">
              <a:solidFill>
                <a:prstClr val="black"/>
              </a:solidFill>
              <a:latin typeface="Calibri"/>
            </a:endParaRPr>
          </a:p>
        </p:txBody>
      </p:sp>
      <p:sp>
        <p:nvSpPr>
          <p:cNvPr id="91" name="Freeform 88" descr="Chart element (triangle point) for Dallas-Fort Worth data line">
            <a:extLst>
              <a:ext uri="{FF2B5EF4-FFF2-40B4-BE49-F238E27FC236}">
                <a16:creationId xmlns:a16="http://schemas.microsoft.com/office/drawing/2014/main" id="{792ACD50-5172-422A-9955-9A13243F7673}"/>
              </a:ext>
            </a:extLst>
          </p:cNvPr>
          <p:cNvSpPr>
            <a:spLocks/>
          </p:cNvSpPr>
          <p:nvPr/>
        </p:nvSpPr>
        <p:spPr bwMode="auto">
          <a:xfrm>
            <a:off x="6710365" y="1911351"/>
            <a:ext cx="79375" cy="79375"/>
          </a:xfrm>
          <a:custGeom>
            <a:avLst/>
            <a:gdLst>
              <a:gd name="T0" fmla="*/ 25 w 50"/>
              <a:gd name="T1" fmla="*/ 0 h 50"/>
              <a:gd name="T2" fmla="*/ 50 w 50"/>
              <a:gd name="T3" fmla="*/ 50 h 50"/>
              <a:gd name="T4" fmla="*/ 0 w 50"/>
              <a:gd name="T5" fmla="*/ 50 h 50"/>
              <a:gd name="T6" fmla="*/ 25 w 50"/>
              <a:gd name="T7" fmla="*/ 0 h 50"/>
            </a:gdLst>
            <a:ahLst/>
            <a:cxnLst>
              <a:cxn ang="0">
                <a:pos x="T0" y="T1"/>
              </a:cxn>
              <a:cxn ang="0">
                <a:pos x="T2" y="T3"/>
              </a:cxn>
              <a:cxn ang="0">
                <a:pos x="T4" y="T5"/>
              </a:cxn>
              <a:cxn ang="0">
                <a:pos x="T6" y="T7"/>
              </a:cxn>
            </a:cxnLst>
            <a:rect l="0" t="0" r="r" b="b"/>
            <a:pathLst>
              <a:path w="50" h="50">
                <a:moveTo>
                  <a:pt x="25" y="0"/>
                </a:moveTo>
                <a:lnTo>
                  <a:pt x="50" y="50"/>
                </a:lnTo>
                <a:lnTo>
                  <a:pt x="0" y="50"/>
                </a:lnTo>
                <a:lnTo>
                  <a:pt x="25" y="0"/>
                </a:lnTo>
                <a:close/>
              </a:path>
            </a:pathLst>
          </a:custGeom>
          <a:solidFill>
            <a:srgbClr val="9BBB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dirty="0">
              <a:solidFill>
                <a:prstClr val="black"/>
              </a:solidFill>
              <a:latin typeface="Calibri"/>
            </a:endParaRPr>
          </a:p>
        </p:txBody>
      </p:sp>
      <p:sp>
        <p:nvSpPr>
          <p:cNvPr id="92" name="Freeform 89" descr="Chart element (triangle point) for Dallas-Fort Worth data line">
            <a:extLst>
              <a:ext uri="{FF2B5EF4-FFF2-40B4-BE49-F238E27FC236}">
                <a16:creationId xmlns:a16="http://schemas.microsoft.com/office/drawing/2014/main" id="{E87DF5B1-D644-43EA-A4B7-D062D915024E}"/>
              </a:ext>
            </a:extLst>
          </p:cNvPr>
          <p:cNvSpPr>
            <a:spLocks/>
          </p:cNvSpPr>
          <p:nvPr/>
        </p:nvSpPr>
        <p:spPr bwMode="auto">
          <a:xfrm>
            <a:off x="6710365" y="1911351"/>
            <a:ext cx="79375" cy="79375"/>
          </a:xfrm>
          <a:custGeom>
            <a:avLst/>
            <a:gdLst>
              <a:gd name="T0" fmla="*/ 25 w 50"/>
              <a:gd name="T1" fmla="*/ 0 h 50"/>
              <a:gd name="T2" fmla="*/ 50 w 50"/>
              <a:gd name="T3" fmla="*/ 50 h 50"/>
              <a:gd name="T4" fmla="*/ 0 w 50"/>
              <a:gd name="T5" fmla="*/ 50 h 50"/>
              <a:gd name="T6" fmla="*/ 25 w 50"/>
              <a:gd name="T7" fmla="*/ 0 h 50"/>
            </a:gdLst>
            <a:ahLst/>
            <a:cxnLst>
              <a:cxn ang="0">
                <a:pos x="T0" y="T1"/>
              </a:cxn>
              <a:cxn ang="0">
                <a:pos x="T2" y="T3"/>
              </a:cxn>
              <a:cxn ang="0">
                <a:pos x="T4" y="T5"/>
              </a:cxn>
              <a:cxn ang="0">
                <a:pos x="T6" y="T7"/>
              </a:cxn>
            </a:cxnLst>
            <a:rect l="0" t="0" r="r" b="b"/>
            <a:pathLst>
              <a:path w="50" h="50">
                <a:moveTo>
                  <a:pt x="25" y="0"/>
                </a:moveTo>
                <a:lnTo>
                  <a:pt x="50" y="50"/>
                </a:lnTo>
                <a:lnTo>
                  <a:pt x="0" y="50"/>
                </a:lnTo>
                <a:lnTo>
                  <a:pt x="25" y="0"/>
                </a:lnTo>
                <a:close/>
              </a:path>
            </a:pathLst>
          </a:custGeom>
          <a:noFill/>
          <a:ln w="9525" cap="flat">
            <a:solidFill>
              <a:srgbClr val="9BBB5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377"/>
            <a:endParaRPr lang="en-US" dirty="0">
              <a:solidFill>
                <a:prstClr val="black"/>
              </a:solidFill>
              <a:latin typeface="Calibri"/>
            </a:endParaRPr>
          </a:p>
        </p:txBody>
      </p:sp>
      <p:sp>
        <p:nvSpPr>
          <p:cNvPr id="93" name="Freeform 90" descr="Chart element (triangle point) for Dallas-Fort Worth data line">
            <a:extLst>
              <a:ext uri="{FF2B5EF4-FFF2-40B4-BE49-F238E27FC236}">
                <a16:creationId xmlns:a16="http://schemas.microsoft.com/office/drawing/2014/main" id="{B229464A-805C-4481-AF20-B9745E5BBBB9}"/>
              </a:ext>
            </a:extLst>
          </p:cNvPr>
          <p:cNvSpPr>
            <a:spLocks/>
          </p:cNvSpPr>
          <p:nvPr/>
        </p:nvSpPr>
        <p:spPr bwMode="auto">
          <a:xfrm>
            <a:off x="7313614" y="1911351"/>
            <a:ext cx="79375" cy="79375"/>
          </a:xfrm>
          <a:custGeom>
            <a:avLst/>
            <a:gdLst>
              <a:gd name="T0" fmla="*/ 25 w 50"/>
              <a:gd name="T1" fmla="*/ 0 h 50"/>
              <a:gd name="T2" fmla="*/ 50 w 50"/>
              <a:gd name="T3" fmla="*/ 50 h 50"/>
              <a:gd name="T4" fmla="*/ 0 w 50"/>
              <a:gd name="T5" fmla="*/ 50 h 50"/>
              <a:gd name="T6" fmla="*/ 25 w 50"/>
              <a:gd name="T7" fmla="*/ 0 h 50"/>
            </a:gdLst>
            <a:ahLst/>
            <a:cxnLst>
              <a:cxn ang="0">
                <a:pos x="T0" y="T1"/>
              </a:cxn>
              <a:cxn ang="0">
                <a:pos x="T2" y="T3"/>
              </a:cxn>
              <a:cxn ang="0">
                <a:pos x="T4" y="T5"/>
              </a:cxn>
              <a:cxn ang="0">
                <a:pos x="T6" y="T7"/>
              </a:cxn>
            </a:cxnLst>
            <a:rect l="0" t="0" r="r" b="b"/>
            <a:pathLst>
              <a:path w="50" h="50">
                <a:moveTo>
                  <a:pt x="25" y="0"/>
                </a:moveTo>
                <a:lnTo>
                  <a:pt x="50" y="50"/>
                </a:lnTo>
                <a:lnTo>
                  <a:pt x="0" y="50"/>
                </a:lnTo>
                <a:lnTo>
                  <a:pt x="25" y="0"/>
                </a:lnTo>
                <a:close/>
              </a:path>
            </a:pathLst>
          </a:custGeom>
          <a:solidFill>
            <a:srgbClr val="9BBB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dirty="0">
              <a:solidFill>
                <a:prstClr val="black"/>
              </a:solidFill>
              <a:latin typeface="Calibri"/>
            </a:endParaRPr>
          </a:p>
        </p:txBody>
      </p:sp>
      <p:sp>
        <p:nvSpPr>
          <p:cNvPr id="94" name="Freeform 91" descr="Chart element (triangle point) for Dallas-Fort Worth data line">
            <a:extLst>
              <a:ext uri="{FF2B5EF4-FFF2-40B4-BE49-F238E27FC236}">
                <a16:creationId xmlns:a16="http://schemas.microsoft.com/office/drawing/2014/main" id="{481ED90F-E046-448E-B531-2B0C7A3D2206}"/>
              </a:ext>
            </a:extLst>
          </p:cNvPr>
          <p:cNvSpPr>
            <a:spLocks/>
          </p:cNvSpPr>
          <p:nvPr/>
        </p:nvSpPr>
        <p:spPr bwMode="auto">
          <a:xfrm>
            <a:off x="7313614" y="1911351"/>
            <a:ext cx="79375" cy="79375"/>
          </a:xfrm>
          <a:custGeom>
            <a:avLst/>
            <a:gdLst>
              <a:gd name="T0" fmla="*/ 25 w 50"/>
              <a:gd name="T1" fmla="*/ 0 h 50"/>
              <a:gd name="T2" fmla="*/ 50 w 50"/>
              <a:gd name="T3" fmla="*/ 50 h 50"/>
              <a:gd name="T4" fmla="*/ 0 w 50"/>
              <a:gd name="T5" fmla="*/ 50 h 50"/>
              <a:gd name="T6" fmla="*/ 25 w 50"/>
              <a:gd name="T7" fmla="*/ 0 h 50"/>
            </a:gdLst>
            <a:ahLst/>
            <a:cxnLst>
              <a:cxn ang="0">
                <a:pos x="T0" y="T1"/>
              </a:cxn>
              <a:cxn ang="0">
                <a:pos x="T2" y="T3"/>
              </a:cxn>
              <a:cxn ang="0">
                <a:pos x="T4" y="T5"/>
              </a:cxn>
              <a:cxn ang="0">
                <a:pos x="T6" y="T7"/>
              </a:cxn>
            </a:cxnLst>
            <a:rect l="0" t="0" r="r" b="b"/>
            <a:pathLst>
              <a:path w="50" h="50">
                <a:moveTo>
                  <a:pt x="25" y="0"/>
                </a:moveTo>
                <a:lnTo>
                  <a:pt x="50" y="50"/>
                </a:lnTo>
                <a:lnTo>
                  <a:pt x="0" y="50"/>
                </a:lnTo>
                <a:lnTo>
                  <a:pt x="25" y="0"/>
                </a:lnTo>
                <a:close/>
              </a:path>
            </a:pathLst>
          </a:custGeom>
          <a:noFill/>
          <a:ln w="9525" cap="flat">
            <a:solidFill>
              <a:srgbClr val="9BBB5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377"/>
            <a:endParaRPr lang="en-US" dirty="0">
              <a:solidFill>
                <a:prstClr val="black"/>
              </a:solidFill>
              <a:latin typeface="Calibri"/>
            </a:endParaRPr>
          </a:p>
        </p:txBody>
      </p:sp>
      <p:sp>
        <p:nvSpPr>
          <p:cNvPr id="95" name="Freeform 92" descr="Chart element (triangle point) for Dallas-Fort Worth data line">
            <a:extLst>
              <a:ext uri="{FF2B5EF4-FFF2-40B4-BE49-F238E27FC236}">
                <a16:creationId xmlns:a16="http://schemas.microsoft.com/office/drawing/2014/main" id="{9063945E-45F3-4321-80B6-27C321A51B31}"/>
              </a:ext>
            </a:extLst>
          </p:cNvPr>
          <p:cNvSpPr>
            <a:spLocks/>
          </p:cNvSpPr>
          <p:nvPr/>
        </p:nvSpPr>
        <p:spPr bwMode="auto">
          <a:xfrm>
            <a:off x="7916865" y="1703390"/>
            <a:ext cx="79375" cy="79375"/>
          </a:xfrm>
          <a:custGeom>
            <a:avLst/>
            <a:gdLst>
              <a:gd name="T0" fmla="*/ 25 w 50"/>
              <a:gd name="T1" fmla="*/ 0 h 50"/>
              <a:gd name="T2" fmla="*/ 50 w 50"/>
              <a:gd name="T3" fmla="*/ 50 h 50"/>
              <a:gd name="T4" fmla="*/ 0 w 50"/>
              <a:gd name="T5" fmla="*/ 50 h 50"/>
              <a:gd name="T6" fmla="*/ 25 w 50"/>
              <a:gd name="T7" fmla="*/ 0 h 50"/>
            </a:gdLst>
            <a:ahLst/>
            <a:cxnLst>
              <a:cxn ang="0">
                <a:pos x="T0" y="T1"/>
              </a:cxn>
              <a:cxn ang="0">
                <a:pos x="T2" y="T3"/>
              </a:cxn>
              <a:cxn ang="0">
                <a:pos x="T4" y="T5"/>
              </a:cxn>
              <a:cxn ang="0">
                <a:pos x="T6" y="T7"/>
              </a:cxn>
            </a:cxnLst>
            <a:rect l="0" t="0" r="r" b="b"/>
            <a:pathLst>
              <a:path w="50" h="50">
                <a:moveTo>
                  <a:pt x="25" y="0"/>
                </a:moveTo>
                <a:lnTo>
                  <a:pt x="50" y="50"/>
                </a:lnTo>
                <a:lnTo>
                  <a:pt x="0" y="50"/>
                </a:lnTo>
                <a:lnTo>
                  <a:pt x="25" y="0"/>
                </a:lnTo>
                <a:close/>
              </a:path>
            </a:pathLst>
          </a:custGeom>
          <a:solidFill>
            <a:srgbClr val="9BBB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dirty="0">
              <a:solidFill>
                <a:prstClr val="black"/>
              </a:solidFill>
              <a:latin typeface="Calibri"/>
            </a:endParaRPr>
          </a:p>
        </p:txBody>
      </p:sp>
      <p:sp>
        <p:nvSpPr>
          <p:cNvPr id="96" name="Freeform 93" descr="Chart element (triangle point) for Dallas-Fort Worth data line">
            <a:extLst>
              <a:ext uri="{FF2B5EF4-FFF2-40B4-BE49-F238E27FC236}">
                <a16:creationId xmlns:a16="http://schemas.microsoft.com/office/drawing/2014/main" id="{8AAA38F4-A1AB-4272-85D2-45A6F561ED30}"/>
              </a:ext>
            </a:extLst>
          </p:cNvPr>
          <p:cNvSpPr>
            <a:spLocks/>
          </p:cNvSpPr>
          <p:nvPr/>
        </p:nvSpPr>
        <p:spPr bwMode="auto">
          <a:xfrm>
            <a:off x="7916865" y="1703390"/>
            <a:ext cx="79375" cy="79375"/>
          </a:xfrm>
          <a:custGeom>
            <a:avLst/>
            <a:gdLst>
              <a:gd name="T0" fmla="*/ 25 w 50"/>
              <a:gd name="T1" fmla="*/ 0 h 50"/>
              <a:gd name="T2" fmla="*/ 50 w 50"/>
              <a:gd name="T3" fmla="*/ 50 h 50"/>
              <a:gd name="T4" fmla="*/ 0 w 50"/>
              <a:gd name="T5" fmla="*/ 50 h 50"/>
              <a:gd name="T6" fmla="*/ 25 w 50"/>
              <a:gd name="T7" fmla="*/ 0 h 50"/>
            </a:gdLst>
            <a:ahLst/>
            <a:cxnLst>
              <a:cxn ang="0">
                <a:pos x="T0" y="T1"/>
              </a:cxn>
              <a:cxn ang="0">
                <a:pos x="T2" y="T3"/>
              </a:cxn>
              <a:cxn ang="0">
                <a:pos x="T4" y="T5"/>
              </a:cxn>
              <a:cxn ang="0">
                <a:pos x="T6" y="T7"/>
              </a:cxn>
            </a:cxnLst>
            <a:rect l="0" t="0" r="r" b="b"/>
            <a:pathLst>
              <a:path w="50" h="50">
                <a:moveTo>
                  <a:pt x="25" y="0"/>
                </a:moveTo>
                <a:lnTo>
                  <a:pt x="50" y="50"/>
                </a:lnTo>
                <a:lnTo>
                  <a:pt x="0" y="50"/>
                </a:lnTo>
                <a:lnTo>
                  <a:pt x="25" y="0"/>
                </a:lnTo>
                <a:close/>
              </a:path>
            </a:pathLst>
          </a:custGeom>
          <a:noFill/>
          <a:ln w="9525" cap="flat">
            <a:solidFill>
              <a:srgbClr val="9BBB5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377"/>
            <a:endParaRPr lang="en-US" dirty="0">
              <a:solidFill>
                <a:prstClr val="black"/>
              </a:solidFill>
              <a:latin typeface="Calibri"/>
            </a:endParaRPr>
          </a:p>
        </p:txBody>
      </p:sp>
      <p:sp>
        <p:nvSpPr>
          <p:cNvPr id="97" name="Freeform 94" descr="Chart element (triangle point) for Dallas-Fort Worth data line">
            <a:extLst>
              <a:ext uri="{FF2B5EF4-FFF2-40B4-BE49-F238E27FC236}">
                <a16:creationId xmlns:a16="http://schemas.microsoft.com/office/drawing/2014/main" id="{F9A675E2-8203-482F-8CB7-D82D351ED6F7}"/>
              </a:ext>
            </a:extLst>
          </p:cNvPr>
          <p:cNvSpPr>
            <a:spLocks/>
          </p:cNvSpPr>
          <p:nvPr/>
        </p:nvSpPr>
        <p:spPr bwMode="auto">
          <a:xfrm>
            <a:off x="8529639" y="1862139"/>
            <a:ext cx="79375" cy="77788"/>
          </a:xfrm>
          <a:custGeom>
            <a:avLst/>
            <a:gdLst>
              <a:gd name="T0" fmla="*/ 25 w 50"/>
              <a:gd name="T1" fmla="*/ 0 h 49"/>
              <a:gd name="T2" fmla="*/ 50 w 50"/>
              <a:gd name="T3" fmla="*/ 49 h 49"/>
              <a:gd name="T4" fmla="*/ 0 w 50"/>
              <a:gd name="T5" fmla="*/ 49 h 49"/>
              <a:gd name="T6" fmla="*/ 25 w 50"/>
              <a:gd name="T7" fmla="*/ 0 h 49"/>
            </a:gdLst>
            <a:ahLst/>
            <a:cxnLst>
              <a:cxn ang="0">
                <a:pos x="T0" y="T1"/>
              </a:cxn>
              <a:cxn ang="0">
                <a:pos x="T2" y="T3"/>
              </a:cxn>
              <a:cxn ang="0">
                <a:pos x="T4" y="T5"/>
              </a:cxn>
              <a:cxn ang="0">
                <a:pos x="T6" y="T7"/>
              </a:cxn>
            </a:cxnLst>
            <a:rect l="0" t="0" r="r" b="b"/>
            <a:pathLst>
              <a:path w="50" h="49">
                <a:moveTo>
                  <a:pt x="25" y="0"/>
                </a:moveTo>
                <a:lnTo>
                  <a:pt x="50" y="49"/>
                </a:lnTo>
                <a:lnTo>
                  <a:pt x="0" y="49"/>
                </a:lnTo>
                <a:lnTo>
                  <a:pt x="25" y="0"/>
                </a:lnTo>
                <a:close/>
              </a:path>
            </a:pathLst>
          </a:custGeom>
          <a:solidFill>
            <a:srgbClr val="9BBB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dirty="0">
              <a:solidFill>
                <a:prstClr val="black"/>
              </a:solidFill>
              <a:latin typeface="Calibri"/>
            </a:endParaRPr>
          </a:p>
        </p:txBody>
      </p:sp>
      <p:sp>
        <p:nvSpPr>
          <p:cNvPr id="98" name="Freeform 95" descr="Chart element (triangle point) for Dallas-Fort Worth data line">
            <a:extLst>
              <a:ext uri="{FF2B5EF4-FFF2-40B4-BE49-F238E27FC236}">
                <a16:creationId xmlns:a16="http://schemas.microsoft.com/office/drawing/2014/main" id="{441AA743-67D0-4845-843B-3C49B2E65AB9}"/>
              </a:ext>
            </a:extLst>
          </p:cNvPr>
          <p:cNvSpPr>
            <a:spLocks/>
          </p:cNvSpPr>
          <p:nvPr/>
        </p:nvSpPr>
        <p:spPr bwMode="auto">
          <a:xfrm>
            <a:off x="8529639" y="1862139"/>
            <a:ext cx="79375" cy="77788"/>
          </a:xfrm>
          <a:custGeom>
            <a:avLst/>
            <a:gdLst>
              <a:gd name="T0" fmla="*/ 25 w 50"/>
              <a:gd name="T1" fmla="*/ 0 h 49"/>
              <a:gd name="T2" fmla="*/ 50 w 50"/>
              <a:gd name="T3" fmla="*/ 49 h 49"/>
              <a:gd name="T4" fmla="*/ 0 w 50"/>
              <a:gd name="T5" fmla="*/ 49 h 49"/>
              <a:gd name="T6" fmla="*/ 25 w 50"/>
              <a:gd name="T7" fmla="*/ 0 h 49"/>
            </a:gdLst>
            <a:ahLst/>
            <a:cxnLst>
              <a:cxn ang="0">
                <a:pos x="T0" y="T1"/>
              </a:cxn>
              <a:cxn ang="0">
                <a:pos x="T2" y="T3"/>
              </a:cxn>
              <a:cxn ang="0">
                <a:pos x="T4" y="T5"/>
              </a:cxn>
              <a:cxn ang="0">
                <a:pos x="T6" y="T7"/>
              </a:cxn>
            </a:cxnLst>
            <a:rect l="0" t="0" r="r" b="b"/>
            <a:pathLst>
              <a:path w="50" h="49">
                <a:moveTo>
                  <a:pt x="25" y="0"/>
                </a:moveTo>
                <a:lnTo>
                  <a:pt x="50" y="49"/>
                </a:lnTo>
                <a:lnTo>
                  <a:pt x="0" y="49"/>
                </a:lnTo>
                <a:lnTo>
                  <a:pt x="25" y="0"/>
                </a:lnTo>
                <a:close/>
              </a:path>
            </a:pathLst>
          </a:custGeom>
          <a:noFill/>
          <a:ln w="9525" cap="flat">
            <a:solidFill>
              <a:srgbClr val="9BBB5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377"/>
            <a:endParaRPr lang="en-US" dirty="0">
              <a:solidFill>
                <a:prstClr val="black"/>
              </a:solidFill>
              <a:latin typeface="Calibri"/>
            </a:endParaRPr>
          </a:p>
        </p:txBody>
      </p:sp>
      <p:sp>
        <p:nvSpPr>
          <p:cNvPr id="99" name="Freeform 96" descr="Chart element (triangle point) for Dallas-Fort Worth data line">
            <a:extLst>
              <a:ext uri="{FF2B5EF4-FFF2-40B4-BE49-F238E27FC236}">
                <a16:creationId xmlns:a16="http://schemas.microsoft.com/office/drawing/2014/main" id="{2973D250-92BE-40CF-9C43-19D63404E05A}"/>
              </a:ext>
            </a:extLst>
          </p:cNvPr>
          <p:cNvSpPr>
            <a:spLocks/>
          </p:cNvSpPr>
          <p:nvPr/>
        </p:nvSpPr>
        <p:spPr bwMode="auto">
          <a:xfrm>
            <a:off x="9132890" y="1811339"/>
            <a:ext cx="79375" cy="79375"/>
          </a:xfrm>
          <a:custGeom>
            <a:avLst/>
            <a:gdLst>
              <a:gd name="T0" fmla="*/ 25 w 50"/>
              <a:gd name="T1" fmla="*/ 0 h 50"/>
              <a:gd name="T2" fmla="*/ 50 w 50"/>
              <a:gd name="T3" fmla="*/ 50 h 50"/>
              <a:gd name="T4" fmla="*/ 0 w 50"/>
              <a:gd name="T5" fmla="*/ 50 h 50"/>
              <a:gd name="T6" fmla="*/ 25 w 50"/>
              <a:gd name="T7" fmla="*/ 0 h 50"/>
            </a:gdLst>
            <a:ahLst/>
            <a:cxnLst>
              <a:cxn ang="0">
                <a:pos x="T0" y="T1"/>
              </a:cxn>
              <a:cxn ang="0">
                <a:pos x="T2" y="T3"/>
              </a:cxn>
              <a:cxn ang="0">
                <a:pos x="T4" y="T5"/>
              </a:cxn>
              <a:cxn ang="0">
                <a:pos x="T6" y="T7"/>
              </a:cxn>
            </a:cxnLst>
            <a:rect l="0" t="0" r="r" b="b"/>
            <a:pathLst>
              <a:path w="50" h="50">
                <a:moveTo>
                  <a:pt x="25" y="0"/>
                </a:moveTo>
                <a:lnTo>
                  <a:pt x="50" y="50"/>
                </a:lnTo>
                <a:lnTo>
                  <a:pt x="0" y="50"/>
                </a:lnTo>
                <a:lnTo>
                  <a:pt x="25" y="0"/>
                </a:lnTo>
                <a:close/>
              </a:path>
            </a:pathLst>
          </a:custGeom>
          <a:solidFill>
            <a:srgbClr val="9BBB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dirty="0">
              <a:solidFill>
                <a:prstClr val="black"/>
              </a:solidFill>
              <a:latin typeface="Calibri"/>
            </a:endParaRPr>
          </a:p>
        </p:txBody>
      </p:sp>
      <p:sp>
        <p:nvSpPr>
          <p:cNvPr id="100" name="Freeform 97" descr="Chart element (triangle point) for Dallas-Fort Worth data line">
            <a:extLst>
              <a:ext uri="{FF2B5EF4-FFF2-40B4-BE49-F238E27FC236}">
                <a16:creationId xmlns:a16="http://schemas.microsoft.com/office/drawing/2014/main" id="{F127E122-AA48-4670-9557-2A4CCB92638F}"/>
              </a:ext>
            </a:extLst>
          </p:cNvPr>
          <p:cNvSpPr>
            <a:spLocks/>
          </p:cNvSpPr>
          <p:nvPr/>
        </p:nvSpPr>
        <p:spPr bwMode="auto">
          <a:xfrm>
            <a:off x="9132890" y="1811339"/>
            <a:ext cx="79375" cy="79375"/>
          </a:xfrm>
          <a:custGeom>
            <a:avLst/>
            <a:gdLst>
              <a:gd name="T0" fmla="*/ 25 w 50"/>
              <a:gd name="T1" fmla="*/ 0 h 50"/>
              <a:gd name="T2" fmla="*/ 50 w 50"/>
              <a:gd name="T3" fmla="*/ 50 h 50"/>
              <a:gd name="T4" fmla="*/ 0 w 50"/>
              <a:gd name="T5" fmla="*/ 50 h 50"/>
              <a:gd name="T6" fmla="*/ 25 w 50"/>
              <a:gd name="T7" fmla="*/ 0 h 50"/>
            </a:gdLst>
            <a:ahLst/>
            <a:cxnLst>
              <a:cxn ang="0">
                <a:pos x="T0" y="T1"/>
              </a:cxn>
              <a:cxn ang="0">
                <a:pos x="T2" y="T3"/>
              </a:cxn>
              <a:cxn ang="0">
                <a:pos x="T4" y="T5"/>
              </a:cxn>
              <a:cxn ang="0">
                <a:pos x="T6" y="T7"/>
              </a:cxn>
            </a:cxnLst>
            <a:rect l="0" t="0" r="r" b="b"/>
            <a:pathLst>
              <a:path w="50" h="50">
                <a:moveTo>
                  <a:pt x="25" y="0"/>
                </a:moveTo>
                <a:lnTo>
                  <a:pt x="50" y="50"/>
                </a:lnTo>
                <a:lnTo>
                  <a:pt x="0" y="50"/>
                </a:lnTo>
                <a:lnTo>
                  <a:pt x="25" y="0"/>
                </a:lnTo>
                <a:close/>
              </a:path>
            </a:pathLst>
          </a:custGeom>
          <a:noFill/>
          <a:ln w="9525" cap="flat">
            <a:solidFill>
              <a:srgbClr val="9BBB5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377"/>
            <a:endParaRPr lang="en-US" dirty="0">
              <a:solidFill>
                <a:prstClr val="black"/>
              </a:solidFill>
              <a:latin typeface="Calibri"/>
            </a:endParaRPr>
          </a:p>
        </p:txBody>
      </p:sp>
      <p:sp>
        <p:nvSpPr>
          <p:cNvPr id="101" name="Freeform 98" descr="Chart element (triangle point) for Dallas-Fort Worth data line">
            <a:extLst>
              <a:ext uri="{FF2B5EF4-FFF2-40B4-BE49-F238E27FC236}">
                <a16:creationId xmlns:a16="http://schemas.microsoft.com/office/drawing/2014/main" id="{F63E63E0-20CF-482A-9AA2-27874AA02921}"/>
              </a:ext>
            </a:extLst>
          </p:cNvPr>
          <p:cNvSpPr>
            <a:spLocks/>
          </p:cNvSpPr>
          <p:nvPr/>
        </p:nvSpPr>
        <p:spPr bwMode="auto">
          <a:xfrm>
            <a:off x="9736139" y="2068514"/>
            <a:ext cx="79375" cy="79375"/>
          </a:xfrm>
          <a:custGeom>
            <a:avLst/>
            <a:gdLst>
              <a:gd name="T0" fmla="*/ 25 w 50"/>
              <a:gd name="T1" fmla="*/ 0 h 50"/>
              <a:gd name="T2" fmla="*/ 50 w 50"/>
              <a:gd name="T3" fmla="*/ 50 h 50"/>
              <a:gd name="T4" fmla="*/ 0 w 50"/>
              <a:gd name="T5" fmla="*/ 50 h 50"/>
              <a:gd name="T6" fmla="*/ 25 w 50"/>
              <a:gd name="T7" fmla="*/ 0 h 50"/>
            </a:gdLst>
            <a:ahLst/>
            <a:cxnLst>
              <a:cxn ang="0">
                <a:pos x="T0" y="T1"/>
              </a:cxn>
              <a:cxn ang="0">
                <a:pos x="T2" y="T3"/>
              </a:cxn>
              <a:cxn ang="0">
                <a:pos x="T4" y="T5"/>
              </a:cxn>
              <a:cxn ang="0">
                <a:pos x="T6" y="T7"/>
              </a:cxn>
            </a:cxnLst>
            <a:rect l="0" t="0" r="r" b="b"/>
            <a:pathLst>
              <a:path w="50" h="50">
                <a:moveTo>
                  <a:pt x="25" y="0"/>
                </a:moveTo>
                <a:lnTo>
                  <a:pt x="50" y="50"/>
                </a:lnTo>
                <a:lnTo>
                  <a:pt x="0" y="50"/>
                </a:lnTo>
                <a:lnTo>
                  <a:pt x="25" y="0"/>
                </a:lnTo>
                <a:close/>
              </a:path>
            </a:pathLst>
          </a:custGeom>
          <a:solidFill>
            <a:srgbClr val="9BBB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dirty="0">
              <a:solidFill>
                <a:prstClr val="black"/>
              </a:solidFill>
              <a:latin typeface="Calibri"/>
            </a:endParaRPr>
          </a:p>
        </p:txBody>
      </p:sp>
      <p:sp>
        <p:nvSpPr>
          <p:cNvPr id="102" name="Freeform 99" descr="Chart element (triangle point) for Dallas-Fort Worth data line">
            <a:extLst>
              <a:ext uri="{FF2B5EF4-FFF2-40B4-BE49-F238E27FC236}">
                <a16:creationId xmlns:a16="http://schemas.microsoft.com/office/drawing/2014/main" id="{B202477D-7A12-48D3-BC97-B2C107042C45}"/>
              </a:ext>
            </a:extLst>
          </p:cNvPr>
          <p:cNvSpPr>
            <a:spLocks/>
          </p:cNvSpPr>
          <p:nvPr/>
        </p:nvSpPr>
        <p:spPr bwMode="auto">
          <a:xfrm>
            <a:off x="9736139" y="2068514"/>
            <a:ext cx="79375" cy="79375"/>
          </a:xfrm>
          <a:custGeom>
            <a:avLst/>
            <a:gdLst>
              <a:gd name="T0" fmla="*/ 25 w 50"/>
              <a:gd name="T1" fmla="*/ 0 h 50"/>
              <a:gd name="T2" fmla="*/ 50 w 50"/>
              <a:gd name="T3" fmla="*/ 50 h 50"/>
              <a:gd name="T4" fmla="*/ 0 w 50"/>
              <a:gd name="T5" fmla="*/ 50 h 50"/>
              <a:gd name="T6" fmla="*/ 25 w 50"/>
              <a:gd name="T7" fmla="*/ 0 h 50"/>
            </a:gdLst>
            <a:ahLst/>
            <a:cxnLst>
              <a:cxn ang="0">
                <a:pos x="T0" y="T1"/>
              </a:cxn>
              <a:cxn ang="0">
                <a:pos x="T2" y="T3"/>
              </a:cxn>
              <a:cxn ang="0">
                <a:pos x="T4" y="T5"/>
              </a:cxn>
              <a:cxn ang="0">
                <a:pos x="T6" y="T7"/>
              </a:cxn>
            </a:cxnLst>
            <a:rect l="0" t="0" r="r" b="b"/>
            <a:pathLst>
              <a:path w="50" h="50">
                <a:moveTo>
                  <a:pt x="25" y="0"/>
                </a:moveTo>
                <a:lnTo>
                  <a:pt x="50" y="50"/>
                </a:lnTo>
                <a:lnTo>
                  <a:pt x="0" y="50"/>
                </a:lnTo>
                <a:lnTo>
                  <a:pt x="25" y="0"/>
                </a:lnTo>
                <a:close/>
              </a:path>
            </a:pathLst>
          </a:custGeom>
          <a:noFill/>
          <a:ln w="9525" cap="flat">
            <a:solidFill>
              <a:srgbClr val="9BBB5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377"/>
            <a:endParaRPr lang="en-US" dirty="0">
              <a:solidFill>
                <a:prstClr val="black"/>
              </a:solidFill>
              <a:latin typeface="Calibri"/>
            </a:endParaRPr>
          </a:p>
        </p:txBody>
      </p:sp>
      <p:sp>
        <p:nvSpPr>
          <p:cNvPr id="104" name="Freeform 101" descr="Chart element (triangle point) for Dallas-Fort Worth data line">
            <a:extLst>
              <a:ext uri="{FF2B5EF4-FFF2-40B4-BE49-F238E27FC236}">
                <a16:creationId xmlns:a16="http://schemas.microsoft.com/office/drawing/2014/main" id="{2AB2EAE3-AFCA-4E68-9C5E-BF1199D0308A}"/>
              </a:ext>
            </a:extLst>
          </p:cNvPr>
          <p:cNvSpPr>
            <a:spLocks/>
          </p:cNvSpPr>
          <p:nvPr/>
        </p:nvSpPr>
        <p:spPr bwMode="auto">
          <a:xfrm>
            <a:off x="1273178" y="1811339"/>
            <a:ext cx="79375" cy="79375"/>
          </a:xfrm>
          <a:custGeom>
            <a:avLst/>
            <a:gdLst>
              <a:gd name="T0" fmla="*/ 25 w 50"/>
              <a:gd name="T1" fmla="*/ 0 h 50"/>
              <a:gd name="T2" fmla="*/ 50 w 50"/>
              <a:gd name="T3" fmla="*/ 25 h 50"/>
              <a:gd name="T4" fmla="*/ 25 w 50"/>
              <a:gd name="T5" fmla="*/ 50 h 50"/>
              <a:gd name="T6" fmla="*/ 0 w 50"/>
              <a:gd name="T7" fmla="*/ 25 h 50"/>
              <a:gd name="T8" fmla="*/ 25 w 50"/>
              <a:gd name="T9" fmla="*/ 0 h 50"/>
            </a:gdLst>
            <a:ahLst/>
            <a:cxnLst>
              <a:cxn ang="0">
                <a:pos x="T0" y="T1"/>
              </a:cxn>
              <a:cxn ang="0">
                <a:pos x="T2" y="T3"/>
              </a:cxn>
              <a:cxn ang="0">
                <a:pos x="T4" y="T5"/>
              </a:cxn>
              <a:cxn ang="0">
                <a:pos x="T6" y="T7"/>
              </a:cxn>
              <a:cxn ang="0">
                <a:pos x="T8" y="T9"/>
              </a:cxn>
            </a:cxnLst>
            <a:rect l="0" t="0" r="r" b="b"/>
            <a:pathLst>
              <a:path w="50" h="50">
                <a:moveTo>
                  <a:pt x="25" y="0"/>
                </a:moveTo>
                <a:lnTo>
                  <a:pt x="50" y="25"/>
                </a:lnTo>
                <a:lnTo>
                  <a:pt x="25" y="50"/>
                </a:lnTo>
                <a:lnTo>
                  <a:pt x="0" y="25"/>
                </a:lnTo>
                <a:lnTo>
                  <a:pt x="25" y="0"/>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dirty="0">
              <a:solidFill>
                <a:prstClr val="black"/>
              </a:solidFill>
              <a:latin typeface="Calibri"/>
            </a:endParaRPr>
          </a:p>
        </p:txBody>
      </p:sp>
      <p:sp>
        <p:nvSpPr>
          <p:cNvPr id="105" name="Freeform 102" descr="Chart element (diamond point) for Beamont-Port Arthur data line">
            <a:extLst>
              <a:ext uri="{FF2B5EF4-FFF2-40B4-BE49-F238E27FC236}">
                <a16:creationId xmlns:a16="http://schemas.microsoft.com/office/drawing/2014/main" id="{7751ACEE-3F63-47FE-826D-199A6732B2C7}"/>
              </a:ext>
            </a:extLst>
          </p:cNvPr>
          <p:cNvSpPr>
            <a:spLocks/>
          </p:cNvSpPr>
          <p:nvPr/>
        </p:nvSpPr>
        <p:spPr bwMode="auto">
          <a:xfrm>
            <a:off x="1273178" y="1811339"/>
            <a:ext cx="79375" cy="79375"/>
          </a:xfrm>
          <a:custGeom>
            <a:avLst/>
            <a:gdLst>
              <a:gd name="T0" fmla="*/ 25 w 50"/>
              <a:gd name="T1" fmla="*/ 0 h 50"/>
              <a:gd name="T2" fmla="*/ 50 w 50"/>
              <a:gd name="T3" fmla="*/ 25 h 50"/>
              <a:gd name="T4" fmla="*/ 25 w 50"/>
              <a:gd name="T5" fmla="*/ 50 h 50"/>
              <a:gd name="T6" fmla="*/ 0 w 50"/>
              <a:gd name="T7" fmla="*/ 25 h 50"/>
              <a:gd name="T8" fmla="*/ 25 w 50"/>
              <a:gd name="T9" fmla="*/ 0 h 50"/>
            </a:gdLst>
            <a:ahLst/>
            <a:cxnLst>
              <a:cxn ang="0">
                <a:pos x="T0" y="T1"/>
              </a:cxn>
              <a:cxn ang="0">
                <a:pos x="T2" y="T3"/>
              </a:cxn>
              <a:cxn ang="0">
                <a:pos x="T4" y="T5"/>
              </a:cxn>
              <a:cxn ang="0">
                <a:pos x="T6" y="T7"/>
              </a:cxn>
              <a:cxn ang="0">
                <a:pos x="T8" y="T9"/>
              </a:cxn>
            </a:cxnLst>
            <a:rect l="0" t="0" r="r" b="b"/>
            <a:pathLst>
              <a:path w="50" h="50">
                <a:moveTo>
                  <a:pt x="25" y="0"/>
                </a:moveTo>
                <a:lnTo>
                  <a:pt x="50" y="25"/>
                </a:lnTo>
                <a:lnTo>
                  <a:pt x="25" y="50"/>
                </a:lnTo>
                <a:lnTo>
                  <a:pt x="0" y="25"/>
                </a:lnTo>
                <a:lnTo>
                  <a:pt x="25" y="0"/>
                </a:lnTo>
                <a:close/>
              </a:path>
            </a:pathLst>
          </a:custGeom>
          <a:noFill/>
          <a:ln w="9525" cap="flat">
            <a:solidFill>
              <a:srgbClr val="4F81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377"/>
            <a:endParaRPr lang="en-US" dirty="0">
              <a:solidFill>
                <a:prstClr val="black"/>
              </a:solidFill>
              <a:latin typeface="Calibri"/>
            </a:endParaRPr>
          </a:p>
        </p:txBody>
      </p:sp>
      <p:sp>
        <p:nvSpPr>
          <p:cNvPr id="106" name="Freeform 103" descr="Chart element (diamond point) for Beamont-Port Arthur data line">
            <a:extLst>
              <a:ext uri="{FF2B5EF4-FFF2-40B4-BE49-F238E27FC236}">
                <a16:creationId xmlns:a16="http://schemas.microsoft.com/office/drawing/2014/main" id="{BB354699-837A-45AD-A4C1-155DD705AA3F}"/>
              </a:ext>
            </a:extLst>
          </p:cNvPr>
          <p:cNvSpPr>
            <a:spLocks/>
          </p:cNvSpPr>
          <p:nvPr/>
        </p:nvSpPr>
        <p:spPr bwMode="auto">
          <a:xfrm>
            <a:off x="1876427" y="1911351"/>
            <a:ext cx="79375" cy="79375"/>
          </a:xfrm>
          <a:custGeom>
            <a:avLst/>
            <a:gdLst>
              <a:gd name="T0" fmla="*/ 25 w 50"/>
              <a:gd name="T1" fmla="*/ 0 h 50"/>
              <a:gd name="T2" fmla="*/ 50 w 50"/>
              <a:gd name="T3" fmla="*/ 25 h 50"/>
              <a:gd name="T4" fmla="*/ 25 w 50"/>
              <a:gd name="T5" fmla="*/ 50 h 50"/>
              <a:gd name="T6" fmla="*/ 0 w 50"/>
              <a:gd name="T7" fmla="*/ 25 h 50"/>
              <a:gd name="T8" fmla="*/ 25 w 50"/>
              <a:gd name="T9" fmla="*/ 0 h 50"/>
            </a:gdLst>
            <a:ahLst/>
            <a:cxnLst>
              <a:cxn ang="0">
                <a:pos x="T0" y="T1"/>
              </a:cxn>
              <a:cxn ang="0">
                <a:pos x="T2" y="T3"/>
              </a:cxn>
              <a:cxn ang="0">
                <a:pos x="T4" y="T5"/>
              </a:cxn>
              <a:cxn ang="0">
                <a:pos x="T6" y="T7"/>
              </a:cxn>
              <a:cxn ang="0">
                <a:pos x="T8" y="T9"/>
              </a:cxn>
            </a:cxnLst>
            <a:rect l="0" t="0" r="r" b="b"/>
            <a:pathLst>
              <a:path w="50" h="50">
                <a:moveTo>
                  <a:pt x="25" y="0"/>
                </a:moveTo>
                <a:lnTo>
                  <a:pt x="50" y="25"/>
                </a:lnTo>
                <a:lnTo>
                  <a:pt x="25" y="50"/>
                </a:lnTo>
                <a:lnTo>
                  <a:pt x="0" y="25"/>
                </a:lnTo>
                <a:lnTo>
                  <a:pt x="25" y="0"/>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dirty="0">
              <a:solidFill>
                <a:prstClr val="black"/>
              </a:solidFill>
              <a:latin typeface="Calibri"/>
            </a:endParaRPr>
          </a:p>
        </p:txBody>
      </p:sp>
      <p:sp>
        <p:nvSpPr>
          <p:cNvPr id="107" name="Freeform 104" descr="Chart element (diamond point) for Beamont-Port Arthur data line">
            <a:extLst>
              <a:ext uri="{FF2B5EF4-FFF2-40B4-BE49-F238E27FC236}">
                <a16:creationId xmlns:a16="http://schemas.microsoft.com/office/drawing/2014/main" id="{D4E97C84-2954-4912-BA8F-947BCA02129D}"/>
              </a:ext>
            </a:extLst>
          </p:cNvPr>
          <p:cNvSpPr>
            <a:spLocks/>
          </p:cNvSpPr>
          <p:nvPr/>
        </p:nvSpPr>
        <p:spPr bwMode="auto">
          <a:xfrm>
            <a:off x="1876427" y="1911351"/>
            <a:ext cx="79375" cy="79375"/>
          </a:xfrm>
          <a:custGeom>
            <a:avLst/>
            <a:gdLst>
              <a:gd name="T0" fmla="*/ 25 w 50"/>
              <a:gd name="T1" fmla="*/ 0 h 50"/>
              <a:gd name="T2" fmla="*/ 50 w 50"/>
              <a:gd name="T3" fmla="*/ 25 h 50"/>
              <a:gd name="T4" fmla="*/ 25 w 50"/>
              <a:gd name="T5" fmla="*/ 50 h 50"/>
              <a:gd name="T6" fmla="*/ 0 w 50"/>
              <a:gd name="T7" fmla="*/ 25 h 50"/>
              <a:gd name="T8" fmla="*/ 25 w 50"/>
              <a:gd name="T9" fmla="*/ 0 h 50"/>
            </a:gdLst>
            <a:ahLst/>
            <a:cxnLst>
              <a:cxn ang="0">
                <a:pos x="T0" y="T1"/>
              </a:cxn>
              <a:cxn ang="0">
                <a:pos x="T2" y="T3"/>
              </a:cxn>
              <a:cxn ang="0">
                <a:pos x="T4" y="T5"/>
              </a:cxn>
              <a:cxn ang="0">
                <a:pos x="T6" y="T7"/>
              </a:cxn>
              <a:cxn ang="0">
                <a:pos x="T8" y="T9"/>
              </a:cxn>
            </a:cxnLst>
            <a:rect l="0" t="0" r="r" b="b"/>
            <a:pathLst>
              <a:path w="50" h="50">
                <a:moveTo>
                  <a:pt x="25" y="0"/>
                </a:moveTo>
                <a:lnTo>
                  <a:pt x="50" y="25"/>
                </a:lnTo>
                <a:lnTo>
                  <a:pt x="25" y="50"/>
                </a:lnTo>
                <a:lnTo>
                  <a:pt x="0" y="25"/>
                </a:lnTo>
                <a:lnTo>
                  <a:pt x="25" y="0"/>
                </a:lnTo>
                <a:close/>
              </a:path>
            </a:pathLst>
          </a:custGeom>
          <a:noFill/>
          <a:ln w="9525" cap="flat">
            <a:solidFill>
              <a:srgbClr val="4F81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377"/>
            <a:endParaRPr lang="en-US" dirty="0">
              <a:solidFill>
                <a:prstClr val="black"/>
              </a:solidFill>
              <a:latin typeface="Calibri"/>
            </a:endParaRPr>
          </a:p>
        </p:txBody>
      </p:sp>
      <p:sp>
        <p:nvSpPr>
          <p:cNvPr id="108" name="Freeform 105" descr="Chart element (diamond point) for Beamont-Port Arthur data line">
            <a:extLst>
              <a:ext uri="{FF2B5EF4-FFF2-40B4-BE49-F238E27FC236}">
                <a16:creationId xmlns:a16="http://schemas.microsoft.com/office/drawing/2014/main" id="{E13E8360-4A6A-4DF0-984E-27697115D684}"/>
              </a:ext>
            </a:extLst>
          </p:cNvPr>
          <p:cNvSpPr>
            <a:spLocks/>
          </p:cNvSpPr>
          <p:nvPr/>
        </p:nvSpPr>
        <p:spPr bwMode="auto">
          <a:xfrm>
            <a:off x="2489202" y="1654177"/>
            <a:ext cx="79375" cy="79375"/>
          </a:xfrm>
          <a:custGeom>
            <a:avLst/>
            <a:gdLst>
              <a:gd name="T0" fmla="*/ 25 w 50"/>
              <a:gd name="T1" fmla="*/ 0 h 50"/>
              <a:gd name="T2" fmla="*/ 50 w 50"/>
              <a:gd name="T3" fmla="*/ 25 h 50"/>
              <a:gd name="T4" fmla="*/ 25 w 50"/>
              <a:gd name="T5" fmla="*/ 50 h 50"/>
              <a:gd name="T6" fmla="*/ 0 w 50"/>
              <a:gd name="T7" fmla="*/ 25 h 50"/>
              <a:gd name="T8" fmla="*/ 25 w 50"/>
              <a:gd name="T9" fmla="*/ 0 h 50"/>
            </a:gdLst>
            <a:ahLst/>
            <a:cxnLst>
              <a:cxn ang="0">
                <a:pos x="T0" y="T1"/>
              </a:cxn>
              <a:cxn ang="0">
                <a:pos x="T2" y="T3"/>
              </a:cxn>
              <a:cxn ang="0">
                <a:pos x="T4" y="T5"/>
              </a:cxn>
              <a:cxn ang="0">
                <a:pos x="T6" y="T7"/>
              </a:cxn>
              <a:cxn ang="0">
                <a:pos x="T8" y="T9"/>
              </a:cxn>
            </a:cxnLst>
            <a:rect l="0" t="0" r="r" b="b"/>
            <a:pathLst>
              <a:path w="50" h="50">
                <a:moveTo>
                  <a:pt x="25" y="0"/>
                </a:moveTo>
                <a:lnTo>
                  <a:pt x="50" y="25"/>
                </a:lnTo>
                <a:lnTo>
                  <a:pt x="25" y="50"/>
                </a:lnTo>
                <a:lnTo>
                  <a:pt x="0" y="25"/>
                </a:lnTo>
                <a:lnTo>
                  <a:pt x="25" y="0"/>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dirty="0">
              <a:solidFill>
                <a:prstClr val="black"/>
              </a:solidFill>
              <a:latin typeface="Calibri"/>
            </a:endParaRPr>
          </a:p>
        </p:txBody>
      </p:sp>
      <p:sp>
        <p:nvSpPr>
          <p:cNvPr id="109" name="Freeform 106" descr="Chart element (diamond point) for Beamont-Port Arthur data line">
            <a:extLst>
              <a:ext uri="{FF2B5EF4-FFF2-40B4-BE49-F238E27FC236}">
                <a16:creationId xmlns:a16="http://schemas.microsoft.com/office/drawing/2014/main" id="{830D13D2-C004-4DBE-A5EC-DC131FF61AAD}"/>
              </a:ext>
            </a:extLst>
          </p:cNvPr>
          <p:cNvSpPr>
            <a:spLocks/>
          </p:cNvSpPr>
          <p:nvPr/>
        </p:nvSpPr>
        <p:spPr bwMode="auto">
          <a:xfrm>
            <a:off x="2489202" y="1654177"/>
            <a:ext cx="79375" cy="79375"/>
          </a:xfrm>
          <a:custGeom>
            <a:avLst/>
            <a:gdLst>
              <a:gd name="T0" fmla="*/ 25 w 50"/>
              <a:gd name="T1" fmla="*/ 0 h 50"/>
              <a:gd name="T2" fmla="*/ 50 w 50"/>
              <a:gd name="T3" fmla="*/ 25 h 50"/>
              <a:gd name="T4" fmla="*/ 25 w 50"/>
              <a:gd name="T5" fmla="*/ 50 h 50"/>
              <a:gd name="T6" fmla="*/ 0 w 50"/>
              <a:gd name="T7" fmla="*/ 25 h 50"/>
              <a:gd name="T8" fmla="*/ 25 w 50"/>
              <a:gd name="T9" fmla="*/ 0 h 50"/>
            </a:gdLst>
            <a:ahLst/>
            <a:cxnLst>
              <a:cxn ang="0">
                <a:pos x="T0" y="T1"/>
              </a:cxn>
              <a:cxn ang="0">
                <a:pos x="T2" y="T3"/>
              </a:cxn>
              <a:cxn ang="0">
                <a:pos x="T4" y="T5"/>
              </a:cxn>
              <a:cxn ang="0">
                <a:pos x="T6" y="T7"/>
              </a:cxn>
              <a:cxn ang="0">
                <a:pos x="T8" y="T9"/>
              </a:cxn>
            </a:cxnLst>
            <a:rect l="0" t="0" r="r" b="b"/>
            <a:pathLst>
              <a:path w="50" h="50">
                <a:moveTo>
                  <a:pt x="25" y="0"/>
                </a:moveTo>
                <a:lnTo>
                  <a:pt x="50" y="25"/>
                </a:lnTo>
                <a:lnTo>
                  <a:pt x="25" y="50"/>
                </a:lnTo>
                <a:lnTo>
                  <a:pt x="0" y="25"/>
                </a:lnTo>
                <a:lnTo>
                  <a:pt x="25" y="0"/>
                </a:lnTo>
                <a:close/>
              </a:path>
            </a:pathLst>
          </a:custGeom>
          <a:noFill/>
          <a:ln w="9525" cap="flat">
            <a:solidFill>
              <a:srgbClr val="4F81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377"/>
            <a:endParaRPr lang="en-US" dirty="0">
              <a:solidFill>
                <a:prstClr val="black"/>
              </a:solidFill>
              <a:latin typeface="Calibri"/>
            </a:endParaRPr>
          </a:p>
        </p:txBody>
      </p:sp>
      <p:sp>
        <p:nvSpPr>
          <p:cNvPr id="110" name="Freeform 107" descr="Chart element (diamond point) for Beamont-Port Arthur data line">
            <a:extLst>
              <a:ext uri="{FF2B5EF4-FFF2-40B4-BE49-F238E27FC236}">
                <a16:creationId xmlns:a16="http://schemas.microsoft.com/office/drawing/2014/main" id="{04C1F2F8-BB17-40A6-A19B-93103E376E10}"/>
              </a:ext>
            </a:extLst>
          </p:cNvPr>
          <p:cNvSpPr>
            <a:spLocks/>
          </p:cNvSpPr>
          <p:nvPr/>
        </p:nvSpPr>
        <p:spPr bwMode="auto">
          <a:xfrm>
            <a:off x="3092453" y="1604965"/>
            <a:ext cx="79375" cy="79375"/>
          </a:xfrm>
          <a:custGeom>
            <a:avLst/>
            <a:gdLst>
              <a:gd name="T0" fmla="*/ 25 w 50"/>
              <a:gd name="T1" fmla="*/ 0 h 50"/>
              <a:gd name="T2" fmla="*/ 50 w 50"/>
              <a:gd name="T3" fmla="*/ 25 h 50"/>
              <a:gd name="T4" fmla="*/ 25 w 50"/>
              <a:gd name="T5" fmla="*/ 50 h 50"/>
              <a:gd name="T6" fmla="*/ 0 w 50"/>
              <a:gd name="T7" fmla="*/ 25 h 50"/>
              <a:gd name="T8" fmla="*/ 25 w 50"/>
              <a:gd name="T9" fmla="*/ 0 h 50"/>
            </a:gdLst>
            <a:ahLst/>
            <a:cxnLst>
              <a:cxn ang="0">
                <a:pos x="T0" y="T1"/>
              </a:cxn>
              <a:cxn ang="0">
                <a:pos x="T2" y="T3"/>
              </a:cxn>
              <a:cxn ang="0">
                <a:pos x="T4" y="T5"/>
              </a:cxn>
              <a:cxn ang="0">
                <a:pos x="T6" y="T7"/>
              </a:cxn>
              <a:cxn ang="0">
                <a:pos x="T8" y="T9"/>
              </a:cxn>
            </a:cxnLst>
            <a:rect l="0" t="0" r="r" b="b"/>
            <a:pathLst>
              <a:path w="50" h="50">
                <a:moveTo>
                  <a:pt x="25" y="0"/>
                </a:moveTo>
                <a:lnTo>
                  <a:pt x="50" y="25"/>
                </a:lnTo>
                <a:lnTo>
                  <a:pt x="25" y="50"/>
                </a:lnTo>
                <a:lnTo>
                  <a:pt x="0" y="25"/>
                </a:lnTo>
                <a:lnTo>
                  <a:pt x="25" y="0"/>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dirty="0">
              <a:solidFill>
                <a:prstClr val="black"/>
              </a:solidFill>
              <a:latin typeface="Calibri"/>
            </a:endParaRPr>
          </a:p>
        </p:txBody>
      </p:sp>
      <p:sp>
        <p:nvSpPr>
          <p:cNvPr id="111" name="Freeform 108" descr="Chart element (diamond point) for Beamont-Port Arthur data line">
            <a:extLst>
              <a:ext uri="{FF2B5EF4-FFF2-40B4-BE49-F238E27FC236}">
                <a16:creationId xmlns:a16="http://schemas.microsoft.com/office/drawing/2014/main" id="{09EAF557-EB83-44BC-94F3-4C9B8AA4E728}"/>
              </a:ext>
            </a:extLst>
          </p:cNvPr>
          <p:cNvSpPr>
            <a:spLocks/>
          </p:cNvSpPr>
          <p:nvPr/>
        </p:nvSpPr>
        <p:spPr bwMode="auto">
          <a:xfrm>
            <a:off x="3092453" y="1604965"/>
            <a:ext cx="79375" cy="79375"/>
          </a:xfrm>
          <a:custGeom>
            <a:avLst/>
            <a:gdLst>
              <a:gd name="T0" fmla="*/ 25 w 50"/>
              <a:gd name="T1" fmla="*/ 0 h 50"/>
              <a:gd name="T2" fmla="*/ 50 w 50"/>
              <a:gd name="T3" fmla="*/ 25 h 50"/>
              <a:gd name="T4" fmla="*/ 25 w 50"/>
              <a:gd name="T5" fmla="*/ 50 h 50"/>
              <a:gd name="T6" fmla="*/ 0 w 50"/>
              <a:gd name="T7" fmla="*/ 25 h 50"/>
              <a:gd name="T8" fmla="*/ 25 w 50"/>
              <a:gd name="T9" fmla="*/ 0 h 50"/>
            </a:gdLst>
            <a:ahLst/>
            <a:cxnLst>
              <a:cxn ang="0">
                <a:pos x="T0" y="T1"/>
              </a:cxn>
              <a:cxn ang="0">
                <a:pos x="T2" y="T3"/>
              </a:cxn>
              <a:cxn ang="0">
                <a:pos x="T4" y="T5"/>
              </a:cxn>
              <a:cxn ang="0">
                <a:pos x="T6" y="T7"/>
              </a:cxn>
              <a:cxn ang="0">
                <a:pos x="T8" y="T9"/>
              </a:cxn>
            </a:cxnLst>
            <a:rect l="0" t="0" r="r" b="b"/>
            <a:pathLst>
              <a:path w="50" h="50">
                <a:moveTo>
                  <a:pt x="25" y="0"/>
                </a:moveTo>
                <a:lnTo>
                  <a:pt x="50" y="25"/>
                </a:lnTo>
                <a:lnTo>
                  <a:pt x="25" y="50"/>
                </a:lnTo>
                <a:lnTo>
                  <a:pt x="0" y="25"/>
                </a:lnTo>
                <a:lnTo>
                  <a:pt x="25" y="0"/>
                </a:lnTo>
                <a:close/>
              </a:path>
            </a:pathLst>
          </a:custGeom>
          <a:noFill/>
          <a:ln w="9525" cap="flat">
            <a:solidFill>
              <a:srgbClr val="4F81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377"/>
            <a:endParaRPr lang="en-US" dirty="0">
              <a:solidFill>
                <a:prstClr val="black"/>
              </a:solidFill>
              <a:latin typeface="Calibri"/>
            </a:endParaRPr>
          </a:p>
        </p:txBody>
      </p:sp>
      <p:sp>
        <p:nvSpPr>
          <p:cNvPr id="112" name="Freeform 109" descr="Chart element (diamond point) for Beamont-Port Arthur data line">
            <a:extLst>
              <a:ext uri="{FF2B5EF4-FFF2-40B4-BE49-F238E27FC236}">
                <a16:creationId xmlns:a16="http://schemas.microsoft.com/office/drawing/2014/main" id="{6D10FAF3-37E2-4DD7-B0F5-D16DD991CF4A}"/>
              </a:ext>
            </a:extLst>
          </p:cNvPr>
          <p:cNvSpPr>
            <a:spLocks/>
          </p:cNvSpPr>
          <p:nvPr/>
        </p:nvSpPr>
        <p:spPr bwMode="auto">
          <a:xfrm>
            <a:off x="3695702" y="1555751"/>
            <a:ext cx="79375" cy="77788"/>
          </a:xfrm>
          <a:custGeom>
            <a:avLst/>
            <a:gdLst>
              <a:gd name="T0" fmla="*/ 25 w 50"/>
              <a:gd name="T1" fmla="*/ 0 h 49"/>
              <a:gd name="T2" fmla="*/ 50 w 50"/>
              <a:gd name="T3" fmla="*/ 25 h 49"/>
              <a:gd name="T4" fmla="*/ 25 w 50"/>
              <a:gd name="T5" fmla="*/ 49 h 49"/>
              <a:gd name="T6" fmla="*/ 0 w 50"/>
              <a:gd name="T7" fmla="*/ 25 h 49"/>
              <a:gd name="T8" fmla="*/ 25 w 50"/>
              <a:gd name="T9" fmla="*/ 0 h 49"/>
            </a:gdLst>
            <a:ahLst/>
            <a:cxnLst>
              <a:cxn ang="0">
                <a:pos x="T0" y="T1"/>
              </a:cxn>
              <a:cxn ang="0">
                <a:pos x="T2" y="T3"/>
              </a:cxn>
              <a:cxn ang="0">
                <a:pos x="T4" y="T5"/>
              </a:cxn>
              <a:cxn ang="0">
                <a:pos x="T6" y="T7"/>
              </a:cxn>
              <a:cxn ang="0">
                <a:pos x="T8" y="T9"/>
              </a:cxn>
            </a:cxnLst>
            <a:rect l="0" t="0" r="r" b="b"/>
            <a:pathLst>
              <a:path w="50" h="49">
                <a:moveTo>
                  <a:pt x="25" y="0"/>
                </a:moveTo>
                <a:lnTo>
                  <a:pt x="50" y="25"/>
                </a:lnTo>
                <a:lnTo>
                  <a:pt x="25" y="49"/>
                </a:lnTo>
                <a:lnTo>
                  <a:pt x="0" y="25"/>
                </a:lnTo>
                <a:lnTo>
                  <a:pt x="25" y="0"/>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dirty="0">
              <a:solidFill>
                <a:prstClr val="black"/>
              </a:solidFill>
              <a:latin typeface="Calibri"/>
            </a:endParaRPr>
          </a:p>
        </p:txBody>
      </p:sp>
      <p:sp>
        <p:nvSpPr>
          <p:cNvPr id="113" name="Freeform 110" descr="Chart element (diamond point) for Beamont-Port Arthur data line">
            <a:extLst>
              <a:ext uri="{FF2B5EF4-FFF2-40B4-BE49-F238E27FC236}">
                <a16:creationId xmlns:a16="http://schemas.microsoft.com/office/drawing/2014/main" id="{5128CE43-BD13-45A7-955B-F54ABC4008A3}"/>
              </a:ext>
            </a:extLst>
          </p:cNvPr>
          <p:cNvSpPr>
            <a:spLocks/>
          </p:cNvSpPr>
          <p:nvPr/>
        </p:nvSpPr>
        <p:spPr bwMode="auto">
          <a:xfrm>
            <a:off x="3695702" y="1555751"/>
            <a:ext cx="79375" cy="77788"/>
          </a:xfrm>
          <a:custGeom>
            <a:avLst/>
            <a:gdLst>
              <a:gd name="T0" fmla="*/ 25 w 50"/>
              <a:gd name="T1" fmla="*/ 0 h 49"/>
              <a:gd name="T2" fmla="*/ 50 w 50"/>
              <a:gd name="T3" fmla="*/ 25 h 49"/>
              <a:gd name="T4" fmla="*/ 25 w 50"/>
              <a:gd name="T5" fmla="*/ 49 h 49"/>
              <a:gd name="T6" fmla="*/ 0 w 50"/>
              <a:gd name="T7" fmla="*/ 25 h 49"/>
              <a:gd name="T8" fmla="*/ 25 w 50"/>
              <a:gd name="T9" fmla="*/ 0 h 49"/>
            </a:gdLst>
            <a:ahLst/>
            <a:cxnLst>
              <a:cxn ang="0">
                <a:pos x="T0" y="T1"/>
              </a:cxn>
              <a:cxn ang="0">
                <a:pos x="T2" y="T3"/>
              </a:cxn>
              <a:cxn ang="0">
                <a:pos x="T4" y="T5"/>
              </a:cxn>
              <a:cxn ang="0">
                <a:pos x="T6" y="T7"/>
              </a:cxn>
              <a:cxn ang="0">
                <a:pos x="T8" y="T9"/>
              </a:cxn>
            </a:cxnLst>
            <a:rect l="0" t="0" r="r" b="b"/>
            <a:pathLst>
              <a:path w="50" h="49">
                <a:moveTo>
                  <a:pt x="25" y="0"/>
                </a:moveTo>
                <a:lnTo>
                  <a:pt x="50" y="25"/>
                </a:lnTo>
                <a:lnTo>
                  <a:pt x="25" y="49"/>
                </a:lnTo>
                <a:lnTo>
                  <a:pt x="0" y="25"/>
                </a:lnTo>
                <a:lnTo>
                  <a:pt x="25" y="0"/>
                </a:lnTo>
                <a:close/>
              </a:path>
            </a:pathLst>
          </a:custGeom>
          <a:noFill/>
          <a:ln w="9525" cap="flat">
            <a:solidFill>
              <a:srgbClr val="4F81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377"/>
            <a:endParaRPr lang="en-US" dirty="0">
              <a:solidFill>
                <a:prstClr val="black"/>
              </a:solidFill>
              <a:latin typeface="Calibri"/>
            </a:endParaRPr>
          </a:p>
        </p:txBody>
      </p:sp>
      <p:sp>
        <p:nvSpPr>
          <p:cNvPr id="114" name="Freeform 111" descr="Chart element (diamond point) for Beamont-Port Arthur data line">
            <a:extLst>
              <a:ext uri="{FF2B5EF4-FFF2-40B4-BE49-F238E27FC236}">
                <a16:creationId xmlns:a16="http://schemas.microsoft.com/office/drawing/2014/main" id="{FC3323F9-84DF-4AF7-88B7-9B736C6CDDD1}"/>
              </a:ext>
            </a:extLst>
          </p:cNvPr>
          <p:cNvSpPr>
            <a:spLocks/>
          </p:cNvSpPr>
          <p:nvPr/>
        </p:nvSpPr>
        <p:spPr bwMode="auto">
          <a:xfrm>
            <a:off x="4298953" y="1762126"/>
            <a:ext cx="79375" cy="79375"/>
          </a:xfrm>
          <a:custGeom>
            <a:avLst/>
            <a:gdLst>
              <a:gd name="T0" fmla="*/ 25 w 50"/>
              <a:gd name="T1" fmla="*/ 0 h 50"/>
              <a:gd name="T2" fmla="*/ 50 w 50"/>
              <a:gd name="T3" fmla="*/ 25 h 50"/>
              <a:gd name="T4" fmla="*/ 25 w 50"/>
              <a:gd name="T5" fmla="*/ 50 h 50"/>
              <a:gd name="T6" fmla="*/ 0 w 50"/>
              <a:gd name="T7" fmla="*/ 25 h 50"/>
              <a:gd name="T8" fmla="*/ 25 w 50"/>
              <a:gd name="T9" fmla="*/ 0 h 50"/>
            </a:gdLst>
            <a:ahLst/>
            <a:cxnLst>
              <a:cxn ang="0">
                <a:pos x="T0" y="T1"/>
              </a:cxn>
              <a:cxn ang="0">
                <a:pos x="T2" y="T3"/>
              </a:cxn>
              <a:cxn ang="0">
                <a:pos x="T4" y="T5"/>
              </a:cxn>
              <a:cxn ang="0">
                <a:pos x="T6" y="T7"/>
              </a:cxn>
              <a:cxn ang="0">
                <a:pos x="T8" y="T9"/>
              </a:cxn>
            </a:cxnLst>
            <a:rect l="0" t="0" r="r" b="b"/>
            <a:pathLst>
              <a:path w="50" h="50">
                <a:moveTo>
                  <a:pt x="25" y="0"/>
                </a:moveTo>
                <a:lnTo>
                  <a:pt x="50" y="25"/>
                </a:lnTo>
                <a:lnTo>
                  <a:pt x="25" y="50"/>
                </a:lnTo>
                <a:lnTo>
                  <a:pt x="0" y="25"/>
                </a:lnTo>
                <a:lnTo>
                  <a:pt x="25" y="0"/>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dirty="0">
              <a:solidFill>
                <a:prstClr val="black"/>
              </a:solidFill>
              <a:latin typeface="Calibri"/>
            </a:endParaRPr>
          </a:p>
        </p:txBody>
      </p:sp>
      <p:sp>
        <p:nvSpPr>
          <p:cNvPr id="115" name="Freeform 112" descr="Chart element (diamond point) for Beamont-Port Arthur data line">
            <a:extLst>
              <a:ext uri="{FF2B5EF4-FFF2-40B4-BE49-F238E27FC236}">
                <a16:creationId xmlns:a16="http://schemas.microsoft.com/office/drawing/2014/main" id="{60092E98-D805-486F-A9BE-F63AF373EBDD}"/>
              </a:ext>
            </a:extLst>
          </p:cNvPr>
          <p:cNvSpPr>
            <a:spLocks/>
          </p:cNvSpPr>
          <p:nvPr/>
        </p:nvSpPr>
        <p:spPr bwMode="auto">
          <a:xfrm>
            <a:off x="4298953" y="1762126"/>
            <a:ext cx="79375" cy="79375"/>
          </a:xfrm>
          <a:custGeom>
            <a:avLst/>
            <a:gdLst>
              <a:gd name="T0" fmla="*/ 25 w 50"/>
              <a:gd name="T1" fmla="*/ 0 h 50"/>
              <a:gd name="T2" fmla="*/ 50 w 50"/>
              <a:gd name="T3" fmla="*/ 25 h 50"/>
              <a:gd name="T4" fmla="*/ 25 w 50"/>
              <a:gd name="T5" fmla="*/ 50 h 50"/>
              <a:gd name="T6" fmla="*/ 0 w 50"/>
              <a:gd name="T7" fmla="*/ 25 h 50"/>
              <a:gd name="T8" fmla="*/ 25 w 50"/>
              <a:gd name="T9" fmla="*/ 0 h 50"/>
            </a:gdLst>
            <a:ahLst/>
            <a:cxnLst>
              <a:cxn ang="0">
                <a:pos x="T0" y="T1"/>
              </a:cxn>
              <a:cxn ang="0">
                <a:pos x="T2" y="T3"/>
              </a:cxn>
              <a:cxn ang="0">
                <a:pos x="T4" y="T5"/>
              </a:cxn>
              <a:cxn ang="0">
                <a:pos x="T6" y="T7"/>
              </a:cxn>
              <a:cxn ang="0">
                <a:pos x="T8" y="T9"/>
              </a:cxn>
            </a:cxnLst>
            <a:rect l="0" t="0" r="r" b="b"/>
            <a:pathLst>
              <a:path w="50" h="50">
                <a:moveTo>
                  <a:pt x="25" y="0"/>
                </a:moveTo>
                <a:lnTo>
                  <a:pt x="50" y="25"/>
                </a:lnTo>
                <a:lnTo>
                  <a:pt x="25" y="50"/>
                </a:lnTo>
                <a:lnTo>
                  <a:pt x="0" y="25"/>
                </a:lnTo>
                <a:lnTo>
                  <a:pt x="25" y="0"/>
                </a:lnTo>
                <a:close/>
              </a:path>
            </a:pathLst>
          </a:custGeom>
          <a:noFill/>
          <a:ln w="9525" cap="flat">
            <a:solidFill>
              <a:srgbClr val="4F81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377"/>
            <a:endParaRPr lang="en-US" dirty="0">
              <a:solidFill>
                <a:prstClr val="black"/>
              </a:solidFill>
              <a:latin typeface="Calibri"/>
            </a:endParaRPr>
          </a:p>
        </p:txBody>
      </p:sp>
      <p:sp>
        <p:nvSpPr>
          <p:cNvPr id="116" name="Freeform 113" descr="Chart element (diamond point) for Beamont-Port Arthur data line">
            <a:extLst>
              <a:ext uri="{FF2B5EF4-FFF2-40B4-BE49-F238E27FC236}">
                <a16:creationId xmlns:a16="http://schemas.microsoft.com/office/drawing/2014/main" id="{32B77BB1-709D-4845-8CE4-B6AFC7F1E540}"/>
              </a:ext>
            </a:extLst>
          </p:cNvPr>
          <p:cNvSpPr>
            <a:spLocks/>
          </p:cNvSpPr>
          <p:nvPr/>
        </p:nvSpPr>
        <p:spPr bwMode="auto">
          <a:xfrm>
            <a:off x="4902202" y="1911351"/>
            <a:ext cx="77788" cy="79375"/>
          </a:xfrm>
          <a:custGeom>
            <a:avLst/>
            <a:gdLst>
              <a:gd name="T0" fmla="*/ 25 w 49"/>
              <a:gd name="T1" fmla="*/ 0 h 50"/>
              <a:gd name="T2" fmla="*/ 49 w 49"/>
              <a:gd name="T3" fmla="*/ 25 h 50"/>
              <a:gd name="T4" fmla="*/ 25 w 49"/>
              <a:gd name="T5" fmla="*/ 50 h 50"/>
              <a:gd name="T6" fmla="*/ 0 w 49"/>
              <a:gd name="T7" fmla="*/ 25 h 50"/>
              <a:gd name="T8" fmla="*/ 25 w 49"/>
              <a:gd name="T9" fmla="*/ 0 h 50"/>
            </a:gdLst>
            <a:ahLst/>
            <a:cxnLst>
              <a:cxn ang="0">
                <a:pos x="T0" y="T1"/>
              </a:cxn>
              <a:cxn ang="0">
                <a:pos x="T2" y="T3"/>
              </a:cxn>
              <a:cxn ang="0">
                <a:pos x="T4" y="T5"/>
              </a:cxn>
              <a:cxn ang="0">
                <a:pos x="T6" y="T7"/>
              </a:cxn>
              <a:cxn ang="0">
                <a:pos x="T8" y="T9"/>
              </a:cxn>
            </a:cxnLst>
            <a:rect l="0" t="0" r="r" b="b"/>
            <a:pathLst>
              <a:path w="49" h="50">
                <a:moveTo>
                  <a:pt x="25" y="0"/>
                </a:moveTo>
                <a:lnTo>
                  <a:pt x="49" y="25"/>
                </a:lnTo>
                <a:lnTo>
                  <a:pt x="25" y="50"/>
                </a:lnTo>
                <a:lnTo>
                  <a:pt x="0" y="25"/>
                </a:lnTo>
                <a:lnTo>
                  <a:pt x="25" y="0"/>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dirty="0">
              <a:solidFill>
                <a:prstClr val="black"/>
              </a:solidFill>
              <a:latin typeface="Calibri"/>
            </a:endParaRPr>
          </a:p>
        </p:txBody>
      </p:sp>
      <p:sp>
        <p:nvSpPr>
          <p:cNvPr id="117" name="Freeform 114" descr="Chart element (diamond point) for Beamont-Port Arthur data line">
            <a:extLst>
              <a:ext uri="{FF2B5EF4-FFF2-40B4-BE49-F238E27FC236}">
                <a16:creationId xmlns:a16="http://schemas.microsoft.com/office/drawing/2014/main" id="{D331C13E-C6F6-4AD4-BC03-6C9788E6E149}"/>
              </a:ext>
            </a:extLst>
          </p:cNvPr>
          <p:cNvSpPr>
            <a:spLocks/>
          </p:cNvSpPr>
          <p:nvPr/>
        </p:nvSpPr>
        <p:spPr bwMode="auto">
          <a:xfrm>
            <a:off x="4902202" y="1911351"/>
            <a:ext cx="77788" cy="79375"/>
          </a:xfrm>
          <a:custGeom>
            <a:avLst/>
            <a:gdLst>
              <a:gd name="T0" fmla="*/ 25 w 49"/>
              <a:gd name="T1" fmla="*/ 0 h 50"/>
              <a:gd name="T2" fmla="*/ 49 w 49"/>
              <a:gd name="T3" fmla="*/ 25 h 50"/>
              <a:gd name="T4" fmla="*/ 25 w 49"/>
              <a:gd name="T5" fmla="*/ 50 h 50"/>
              <a:gd name="T6" fmla="*/ 0 w 49"/>
              <a:gd name="T7" fmla="*/ 25 h 50"/>
              <a:gd name="T8" fmla="*/ 25 w 49"/>
              <a:gd name="T9" fmla="*/ 0 h 50"/>
            </a:gdLst>
            <a:ahLst/>
            <a:cxnLst>
              <a:cxn ang="0">
                <a:pos x="T0" y="T1"/>
              </a:cxn>
              <a:cxn ang="0">
                <a:pos x="T2" y="T3"/>
              </a:cxn>
              <a:cxn ang="0">
                <a:pos x="T4" y="T5"/>
              </a:cxn>
              <a:cxn ang="0">
                <a:pos x="T6" y="T7"/>
              </a:cxn>
              <a:cxn ang="0">
                <a:pos x="T8" y="T9"/>
              </a:cxn>
            </a:cxnLst>
            <a:rect l="0" t="0" r="r" b="b"/>
            <a:pathLst>
              <a:path w="49" h="50">
                <a:moveTo>
                  <a:pt x="25" y="0"/>
                </a:moveTo>
                <a:lnTo>
                  <a:pt x="49" y="25"/>
                </a:lnTo>
                <a:lnTo>
                  <a:pt x="25" y="50"/>
                </a:lnTo>
                <a:lnTo>
                  <a:pt x="0" y="25"/>
                </a:lnTo>
                <a:lnTo>
                  <a:pt x="25" y="0"/>
                </a:lnTo>
                <a:close/>
              </a:path>
            </a:pathLst>
          </a:custGeom>
          <a:noFill/>
          <a:ln w="9525" cap="flat">
            <a:solidFill>
              <a:srgbClr val="4F81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377"/>
            <a:endParaRPr lang="en-US" dirty="0">
              <a:solidFill>
                <a:prstClr val="black"/>
              </a:solidFill>
              <a:latin typeface="Calibri"/>
            </a:endParaRPr>
          </a:p>
        </p:txBody>
      </p:sp>
      <p:sp>
        <p:nvSpPr>
          <p:cNvPr id="118" name="Freeform 115" descr="Chart element (diamond point) for Beamont-Port Arthur data line">
            <a:extLst>
              <a:ext uri="{FF2B5EF4-FFF2-40B4-BE49-F238E27FC236}">
                <a16:creationId xmlns:a16="http://schemas.microsoft.com/office/drawing/2014/main" id="{254197BF-BA6B-401E-B890-4DD9A54772BF}"/>
              </a:ext>
            </a:extLst>
          </p:cNvPr>
          <p:cNvSpPr>
            <a:spLocks/>
          </p:cNvSpPr>
          <p:nvPr/>
        </p:nvSpPr>
        <p:spPr bwMode="auto">
          <a:xfrm>
            <a:off x="5505451" y="2019302"/>
            <a:ext cx="77788" cy="79375"/>
          </a:xfrm>
          <a:custGeom>
            <a:avLst/>
            <a:gdLst>
              <a:gd name="T0" fmla="*/ 24 w 49"/>
              <a:gd name="T1" fmla="*/ 0 h 50"/>
              <a:gd name="T2" fmla="*/ 49 w 49"/>
              <a:gd name="T3" fmla="*/ 25 h 50"/>
              <a:gd name="T4" fmla="*/ 24 w 49"/>
              <a:gd name="T5" fmla="*/ 50 h 50"/>
              <a:gd name="T6" fmla="*/ 0 w 49"/>
              <a:gd name="T7" fmla="*/ 25 h 50"/>
              <a:gd name="T8" fmla="*/ 24 w 49"/>
              <a:gd name="T9" fmla="*/ 0 h 50"/>
            </a:gdLst>
            <a:ahLst/>
            <a:cxnLst>
              <a:cxn ang="0">
                <a:pos x="T0" y="T1"/>
              </a:cxn>
              <a:cxn ang="0">
                <a:pos x="T2" y="T3"/>
              </a:cxn>
              <a:cxn ang="0">
                <a:pos x="T4" y="T5"/>
              </a:cxn>
              <a:cxn ang="0">
                <a:pos x="T6" y="T7"/>
              </a:cxn>
              <a:cxn ang="0">
                <a:pos x="T8" y="T9"/>
              </a:cxn>
            </a:cxnLst>
            <a:rect l="0" t="0" r="r" b="b"/>
            <a:pathLst>
              <a:path w="49" h="50">
                <a:moveTo>
                  <a:pt x="24" y="0"/>
                </a:moveTo>
                <a:lnTo>
                  <a:pt x="49" y="25"/>
                </a:lnTo>
                <a:lnTo>
                  <a:pt x="24" y="50"/>
                </a:lnTo>
                <a:lnTo>
                  <a:pt x="0" y="25"/>
                </a:lnTo>
                <a:lnTo>
                  <a:pt x="24" y="0"/>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dirty="0">
              <a:solidFill>
                <a:prstClr val="black"/>
              </a:solidFill>
              <a:latin typeface="Calibri"/>
            </a:endParaRPr>
          </a:p>
        </p:txBody>
      </p:sp>
      <p:sp>
        <p:nvSpPr>
          <p:cNvPr id="119" name="Freeform 116" descr="Chart element (diamond point) for Beamont-Port Arthur data line">
            <a:extLst>
              <a:ext uri="{FF2B5EF4-FFF2-40B4-BE49-F238E27FC236}">
                <a16:creationId xmlns:a16="http://schemas.microsoft.com/office/drawing/2014/main" id="{20A12742-9F7D-4CF3-826D-BAF0F2A340BC}"/>
              </a:ext>
            </a:extLst>
          </p:cNvPr>
          <p:cNvSpPr>
            <a:spLocks/>
          </p:cNvSpPr>
          <p:nvPr/>
        </p:nvSpPr>
        <p:spPr bwMode="auto">
          <a:xfrm>
            <a:off x="5505451" y="2019302"/>
            <a:ext cx="77788" cy="79375"/>
          </a:xfrm>
          <a:custGeom>
            <a:avLst/>
            <a:gdLst>
              <a:gd name="T0" fmla="*/ 24 w 49"/>
              <a:gd name="T1" fmla="*/ 0 h 50"/>
              <a:gd name="T2" fmla="*/ 49 w 49"/>
              <a:gd name="T3" fmla="*/ 25 h 50"/>
              <a:gd name="T4" fmla="*/ 24 w 49"/>
              <a:gd name="T5" fmla="*/ 50 h 50"/>
              <a:gd name="T6" fmla="*/ 0 w 49"/>
              <a:gd name="T7" fmla="*/ 25 h 50"/>
              <a:gd name="T8" fmla="*/ 24 w 49"/>
              <a:gd name="T9" fmla="*/ 0 h 50"/>
            </a:gdLst>
            <a:ahLst/>
            <a:cxnLst>
              <a:cxn ang="0">
                <a:pos x="T0" y="T1"/>
              </a:cxn>
              <a:cxn ang="0">
                <a:pos x="T2" y="T3"/>
              </a:cxn>
              <a:cxn ang="0">
                <a:pos x="T4" y="T5"/>
              </a:cxn>
              <a:cxn ang="0">
                <a:pos x="T6" y="T7"/>
              </a:cxn>
              <a:cxn ang="0">
                <a:pos x="T8" y="T9"/>
              </a:cxn>
            </a:cxnLst>
            <a:rect l="0" t="0" r="r" b="b"/>
            <a:pathLst>
              <a:path w="49" h="50">
                <a:moveTo>
                  <a:pt x="24" y="0"/>
                </a:moveTo>
                <a:lnTo>
                  <a:pt x="49" y="25"/>
                </a:lnTo>
                <a:lnTo>
                  <a:pt x="24" y="50"/>
                </a:lnTo>
                <a:lnTo>
                  <a:pt x="0" y="25"/>
                </a:lnTo>
                <a:lnTo>
                  <a:pt x="24" y="0"/>
                </a:lnTo>
                <a:close/>
              </a:path>
            </a:pathLst>
          </a:custGeom>
          <a:noFill/>
          <a:ln w="9525" cap="flat">
            <a:solidFill>
              <a:srgbClr val="4F81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377"/>
            <a:endParaRPr lang="en-US" dirty="0">
              <a:solidFill>
                <a:prstClr val="black"/>
              </a:solidFill>
              <a:latin typeface="Calibri"/>
            </a:endParaRPr>
          </a:p>
        </p:txBody>
      </p:sp>
      <p:sp>
        <p:nvSpPr>
          <p:cNvPr id="120" name="Freeform 117" descr="Chart element (diamond point) for Beamont-Port Arthur data line">
            <a:extLst>
              <a:ext uri="{FF2B5EF4-FFF2-40B4-BE49-F238E27FC236}">
                <a16:creationId xmlns:a16="http://schemas.microsoft.com/office/drawing/2014/main" id="{E58264AE-975F-4666-8B41-C2020537F5F5}"/>
              </a:ext>
            </a:extLst>
          </p:cNvPr>
          <p:cNvSpPr>
            <a:spLocks/>
          </p:cNvSpPr>
          <p:nvPr/>
        </p:nvSpPr>
        <p:spPr bwMode="auto">
          <a:xfrm>
            <a:off x="6107114" y="2068514"/>
            <a:ext cx="79375" cy="79375"/>
          </a:xfrm>
          <a:custGeom>
            <a:avLst/>
            <a:gdLst>
              <a:gd name="T0" fmla="*/ 25 w 50"/>
              <a:gd name="T1" fmla="*/ 0 h 50"/>
              <a:gd name="T2" fmla="*/ 50 w 50"/>
              <a:gd name="T3" fmla="*/ 25 h 50"/>
              <a:gd name="T4" fmla="*/ 25 w 50"/>
              <a:gd name="T5" fmla="*/ 50 h 50"/>
              <a:gd name="T6" fmla="*/ 0 w 50"/>
              <a:gd name="T7" fmla="*/ 25 h 50"/>
              <a:gd name="T8" fmla="*/ 25 w 50"/>
              <a:gd name="T9" fmla="*/ 0 h 50"/>
            </a:gdLst>
            <a:ahLst/>
            <a:cxnLst>
              <a:cxn ang="0">
                <a:pos x="T0" y="T1"/>
              </a:cxn>
              <a:cxn ang="0">
                <a:pos x="T2" y="T3"/>
              </a:cxn>
              <a:cxn ang="0">
                <a:pos x="T4" y="T5"/>
              </a:cxn>
              <a:cxn ang="0">
                <a:pos x="T6" y="T7"/>
              </a:cxn>
              <a:cxn ang="0">
                <a:pos x="T8" y="T9"/>
              </a:cxn>
            </a:cxnLst>
            <a:rect l="0" t="0" r="r" b="b"/>
            <a:pathLst>
              <a:path w="50" h="50">
                <a:moveTo>
                  <a:pt x="25" y="0"/>
                </a:moveTo>
                <a:lnTo>
                  <a:pt x="50" y="25"/>
                </a:lnTo>
                <a:lnTo>
                  <a:pt x="25" y="50"/>
                </a:lnTo>
                <a:lnTo>
                  <a:pt x="0" y="25"/>
                </a:lnTo>
                <a:lnTo>
                  <a:pt x="25" y="0"/>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dirty="0">
              <a:solidFill>
                <a:prstClr val="black"/>
              </a:solidFill>
              <a:latin typeface="Calibri"/>
            </a:endParaRPr>
          </a:p>
        </p:txBody>
      </p:sp>
      <p:sp>
        <p:nvSpPr>
          <p:cNvPr id="121" name="Freeform 118" descr="Chart element (diamond point) for Beamont-Port Arthur data line">
            <a:extLst>
              <a:ext uri="{FF2B5EF4-FFF2-40B4-BE49-F238E27FC236}">
                <a16:creationId xmlns:a16="http://schemas.microsoft.com/office/drawing/2014/main" id="{94F8E715-0148-4E68-A783-2C9848CA8EAB}"/>
              </a:ext>
            </a:extLst>
          </p:cNvPr>
          <p:cNvSpPr>
            <a:spLocks/>
          </p:cNvSpPr>
          <p:nvPr/>
        </p:nvSpPr>
        <p:spPr bwMode="auto">
          <a:xfrm>
            <a:off x="6107114" y="2068514"/>
            <a:ext cx="79375" cy="79375"/>
          </a:xfrm>
          <a:custGeom>
            <a:avLst/>
            <a:gdLst>
              <a:gd name="T0" fmla="*/ 25 w 50"/>
              <a:gd name="T1" fmla="*/ 0 h 50"/>
              <a:gd name="T2" fmla="*/ 50 w 50"/>
              <a:gd name="T3" fmla="*/ 25 h 50"/>
              <a:gd name="T4" fmla="*/ 25 w 50"/>
              <a:gd name="T5" fmla="*/ 50 h 50"/>
              <a:gd name="T6" fmla="*/ 0 w 50"/>
              <a:gd name="T7" fmla="*/ 25 h 50"/>
              <a:gd name="T8" fmla="*/ 25 w 50"/>
              <a:gd name="T9" fmla="*/ 0 h 50"/>
            </a:gdLst>
            <a:ahLst/>
            <a:cxnLst>
              <a:cxn ang="0">
                <a:pos x="T0" y="T1"/>
              </a:cxn>
              <a:cxn ang="0">
                <a:pos x="T2" y="T3"/>
              </a:cxn>
              <a:cxn ang="0">
                <a:pos x="T4" y="T5"/>
              </a:cxn>
              <a:cxn ang="0">
                <a:pos x="T6" y="T7"/>
              </a:cxn>
              <a:cxn ang="0">
                <a:pos x="T8" y="T9"/>
              </a:cxn>
            </a:cxnLst>
            <a:rect l="0" t="0" r="r" b="b"/>
            <a:pathLst>
              <a:path w="50" h="50">
                <a:moveTo>
                  <a:pt x="25" y="0"/>
                </a:moveTo>
                <a:lnTo>
                  <a:pt x="50" y="25"/>
                </a:lnTo>
                <a:lnTo>
                  <a:pt x="25" y="50"/>
                </a:lnTo>
                <a:lnTo>
                  <a:pt x="0" y="25"/>
                </a:lnTo>
                <a:lnTo>
                  <a:pt x="25" y="0"/>
                </a:lnTo>
                <a:close/>
              </a:path>
            </a:pathLst>
          </a:custGeom>
          <a:noFill/>
          <a:ln w="9525" cap="flat">
            <a:solidFill>
              <a:srgbClr val="4F81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377"/>
            <a:endParaRPr lang="en-US" dirty="0">
              <a:solidFill>
                <a:prstClr val="black"/>
              </a:solidFill>
              <a:latin typeface="Calibri"/>
            </a:endParaRPr>
          </a:p>
        </p:txBody>
      </p:sp>
      <p:sp>
        <p:nvSpPr>
          <p:cNvPr id="122" name="Freeform 119" descr="Chart element (diamond point) for Beamont-Port Arthur data line">
            <a:extLst>
              <a:ext uri="{FF2B5EF4-FFF2-40B4-BE49-F238E27FC236}">
                <a16:creationId xmlns:a16="http://schemas.microsoft.com/office/drawing/2014/main" id="{F059ACDA-BF56-4180-972D-015FC74AAE0D}"/>
              </a:ext>
            </a:extLst>
          </p:cNvPr>
          <p:cNvSpPr>
            <a:spLocks/>
          </p:cNvSpPr>
          <p:nvPr/>
        </p:nvSpPr>
        <p:spPr bwMode="auto">
          <a:xfrm>
            <a:off x="6710365" y="2276477"/>
            <a:ext cx="79375" cy="79375"/>
          </a:xfrm>
          <a:custGeom>
            <a:avLst/>
            <a:gdLst>
              <a:gd name="T0" fmla="*/ 25 w 50"/>
              <a:gd name="T1" fmla="*/ 0 h 50"/>
              <a:gd name="T2" fmla="*/ 50 w 50"/>
              <a:gd name="T3" fmla="*/ 25 h 50"/>
              <a:gd name="T4" fmla="*/ 25 w 50"/>
              <a:gd name="T5" fmla="*/ 50 h 50"/>
              <a:gd name="T6" fmla="*/ 0 w 50"/>
              <a:gd name="T7" fmla="*/ 25 h 50"/>
              <a:gd name="T8" fmla="*/ 25 w 50"/>
              <a:gd name="T9" fmla="*/ 0 h 50"/>
            </a:gdLst>
            <a:ahLst/>
            <a:cxnLst>
              <a:cxn ang="0">
                <a:pos x="T0" y="T1"/>
              </a:cxn>
              <a:cxn ang="0">
                <a:pos x="T2" y="T3"/>
              </a:cxn>
              <a:cxn ang="0">
                <a:pos x="T4" y="T5"/>
              </a:cxn>
              <a:cxn ang="0">
                <a:pos x="T6" y="T7"/>
              </a:cxn>
              <a:cxn ang="0">
                <a:pos x="T8" y="T9"/>
              </a:cxn>
            </a:cxnLst>
            <a:rect l="0" t="0" r="r" b="b"/>
            <a:pathLst>
              <a:path w="50" h="50">
                <a:moveTo>
                  <a:pt x="25" y="0"/>
                </a:moveTo>
                <a:lnTo>
                  <a:pt x="50" y="25"/>
                </a:lnTo>
                <a:lnTo>
                  <a:pt x="25" y="50"/>
                </a:lnTo>
                <a:lnTo>
                  <a:pt x="0" y="25"/>
                </a:lnTo>
                <a:lnTo>
                  <a:pt x="25" y="0"/>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dirty="0">
              <a:solidFill>
                <a:prstClr val="black"/>
              </a:solidFill>
              <a:latin typeface="Calibri"/>
            </a:endParaRPr>
          </a:p>
        </p:txBody>
      </p:sp>
      <p:sp>
        <p:nvSpPr>
          <p:cNvPr id="123" name="Freeform 120" descr="Chart element (diamond point) for Beamont-Port Arthur data line">
            <a:extLst>
              <a:ext uri="{FF2B5EF4-FFF2-40B4-BE49-F238E27FC236}">
                <a16:creationId xmlns:a16="http://schemas.microsoft.com/office/drawing/2014/main" id="{CBF84294-FA27-475E-AD0A-46A53FD69FC3}"/>
              </a:ext>
            </a:extLst>
          </p:cNvPr>
          <p:cNvSpPr>
            <a:spLocks/>
          </p:cNvSpPr>
          <p:nvPr/>
        </p:nvSpPr>
        <p:spPr bwMode="auto">
          <a:xfrm>
            <a:off x="6710365" y="2276477"/>
            <a:ext cx="79375" cy="79375"/>
          </a:xfrm>
          <a:custGeom>
            <a:avLst/>
            <a:gdLst>
              <a:gd name="T0" fmla="*/ 25 w 50"/>
              <a:gd name="T1" fmla="*/ 0 h 50"/>
              <a:gd name="T2" fmla="*/ 50 w 50"/>
              <a:gd name="T3" fmla="*/ 25 h 50"/>
              <a:gd name="T4" fmla="*/ 25 w 50"/>
              <a:gd name="T5" fmla="*/ 50 h 50"/>
              <a:gd name="T6" fmla="*/ 0 w 50"/>
              <a:gd name="T7" fmla="*/ 25 h 50"/>
              <a:gd name="T8" fmla="*/ 25 w 50"/>
              <a:gd name="T9" fmla="*/ 0 h 50"/>
            </a:gdLst>
            <a:ahLst/>
            <a:cxnLst>
              <a:cxn ang="0">
                <a:pos x="T0" y="T1"/>
              </a:cxn>
              <a:cxn ang="0">
                <a:pos x="T2" y="T3"/>
              </a:cxn>
              <a:cxn ang="0">
                <a:pos x="T4" y="T5"/>
              </a:cxn>
              <a:cxn ang="0">
                <a:pos x="T6" y="T7"/>
              </a:cxn>
              <a:cxn ang="0">
                <a:pos x="T8" y="T9"/>
              </a:cxn>
            </a:cxnLst>
            <a:rect l="0" t="0" r="r" b="b"/>
            <a:pathLst>
              <a:path w="50" h="50">
                <a:moveTo>
                  <a:pt x="25" y="0"/>
                </a:moveTo>
                <a:lnTo>
                  <a:pt x="50" y="25"/>
                </a:lnTo>
                <a:lnTo>
                  <a:pt x="25" y="50"/>
                </a:lnTo>
                <a:lnTo>
                  <a:pt x="0" y="25"/>
                </a:lnTo>
                <a:lnTo>
                  <a:pt x="25" y="0"/>
                </a:lnTo>
                <a:close/>
              </a:path>
            </a:pathLst>
          </a:custGeom>
          <a:noFill/>
          <a:ln w="9525" cap="flat">
            <a:solidFill>
              <a:srgbClr val="4F81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377"/>
            <a:endParaRPr lang="en-US" dirty="0">
              <a:solidFill>
                <a:prstClr val="black"/>
              </a:solidFill>
              <a:latin typeface="Calibri"/>
            </a:endParaRPr>
          </a:p>
        </p:txBody>
      </p:sp>
      <p:sp>
        <p:nvSpPr>
          <p:cNvPr id="124" name="Freeform 121" descr="Chart element (diamond point) for Beamont-Port Arthur data line">
            <a:extLst>
              <a:ext uri="{FF2B5EF4-FFF2-40B4-BE49-F238E27FC236}">
                <a16:creationId xmlns:a16="http://schemas.microsoft.com/office/drawing/2014/main" id="{773F9F7C-6251-4584-A7D4-449817771319}"/>
              </a:ext>
            </a:extLst>
          </p:cNvPr>
          <p:cNvSpPr>
            <a:spLocks/>
          </p:cNvSpPr>
          <p:nvPr/>
        </p:nvSpPr>
        <p:spPr bwMode="auto">
          <a:xfrm>
            <a:off x="7313614" y="2484439"/>
            <a:ext cx="79375" cy="79375"/>
          </a:xfrm>
          <a:custGeom>
            <a:avLst/>
            <a:gdLst>
              <a:gd name="T0" fmla="*/ 25 w 50"/>
              <a:gd name="T1" fmla="*/ 0 h 50"/>
              <a:gd name="T2" fmla="*/ 50 w 50"/>
              <a:gd name="T3" fmla="*/ 25 h 50"/>
              <a:gd name="T4" fmla="*/ 25 w 50"/>
              <a:gd name="T5" fmla="*/ 50 h 50"/>
              <a:gd name="T6" fmla="*/ 0 w 50"/>
              <a:gd name="T7" fmla="*/ 25 h 50"/>
              <a:gd name="T8" fmla="*/ 25 w 50"/>
              <a:gd name="T9" fmla="*/ 0 h 50"/>
            </a:gdLst>
            <a:ahLst/>
            <a:cxnLst>
              <a:cxn ang="0">
                <a:pos x="T0" y="T1"/>
              </a:cxn>
              <a:cxn ang="0">
                <a:pos x="T2" y="T3"/>
              </a:cxn>
              <a:cxn ang="0">
                <a:pos x="T4" y="T5"/>
              </a:cxn>
              <a:cxn ang="0">
                <a:pos x="T6" y="T7"/>
              </a:cxn>
              <a:cxn ang="0">
                <a:pos x="T8" y="T9"/>
              </a:cxn>
            </a:cxnLst>
            <a:rect l="0" t="0" r="r" b="b"/>
            <a:pathLst>
              <a:path w="50" h="50">
                <a:moveTo>
                  <a:pt x="25" y="0"/>
                </a:moveTo>
                <a:lnTo>
                  <a:pt x="50" y="25"/>
                </a:lnTo>
                <a:lnTo>
                  <a:pt x="25" y="50"/>
                </a:lnTo>
                <a:lnTo>
                  <a:pt x="0" y="25"/>
                </a:lnTo>
                <a:lnTo>
                  <a:pt x="25" y="0"/>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dirty="0">
              <a:solidFill>
                <a:prstClr val="black"/>
              </a:solidFill>
              <a:latin typeface="Calibri"/>
            </a:endParaRPr>
          </a:p>
        </p:txBody>
      </p:sp>
      <p:sp>
        <p:nvSpPr>
          <p:cNvPr id="125" name="Freeform 122" descr="Chart element (diamond point) for Beamont-Port Arthur data line">
            <a:extLst>
              <a:ext uri="{FF2B5EF4-FFF2-40B4-BE49-F238E27FC236}">
                <a16:creationId xmlns:a16="http://schemas.microsoft.com/office/drawing/2014/main" id="{2F8C1FFF-2FAE-460E-9733-2B317883C11E}"/>
              </a:ext>
            </a:extLst>
          </p:cNvPr>
          <p:cNvSpPr>
            <a:spLocks/>
          </p:cNvSpPr>
          <p:nvPr/>
        </p:nvSpPr>
        <p:spPr bwMode="auto">
          <a:xfrm>
            <a:off x="7313614" y="2484439"/>
            <a:ext cx="79375" cy="79375"/>
          </a:xfrm>
          <a:custGeom>
            <a:avLst/>
            <a:gdLst>
              <a:gd name="T0" fmla="*/ 25 w 50"/>
              <a:gd name="T1" fmla="*/ 0 h 50"/>
              <a:gd name="T2" fmla="*/ 50 w 50"/>
              <a:gd name="T3" fmla="*/ 25 h 50"/>
              <a:gd name="T4" fmla="*/ 25 w 50"/>
              <a:gd name="T5" fmla="*/ 50 h 50"/>
              <a:gd name="T6" fmla="*/ 0 w 50"/>
              <a:gd name="T7" fmla="*/ 25 h 50"/>
              <a:gd name="T8" fmla="*/ 25 w 50"/>
              <a:gd name="T9" fmla="*/ 0 h 50"/>
            </a:gdLst>
            <a:ahLst/>
            <a:cxnLst>
              <a:cxn ang="0">
                <a:pos x="T0" y="T1"/>
              </a:cxn>
              <a:cxn ang="0">
                <a:pos x="T2" y="T3"/>
              </a:cxn>
              <a:cxn ang="0">
                <a:pos x="T4" y="T5"/>
              </a:cxn>
              <a:cxn ang="0">
                <a:pos x="T6" y="T7"/>
              </a:cxn>
              <a:cxn ang="0">
                <a:pos x="T8" y="T9"/>
              </a:cxn>
            </a:cxnLst>
            <a:rect l="0" t="0" r="r" b="b"/>
            <a:pathLst>
              <a:path w="50" h="50">
                <a:moveTo>
                  <a:pt x="25" y="0"/>
                </a:moveTo>
                <a:lnTo>
                  <a:pt x="50" y="25"/>
                </a:lnTo>
                <a:lnTo>
                  <a:pt x="25" y="50"/>
                </a:lnTo>
                <a:lnTo>
                  <a:pt x="0" y="25"/>
                </a:lnTo>
                <a:lnTo>
                  <a:pt x="25" y="0"/>
                </a:lnTo>
                <a:close/>
              </a:path>
            </a:pathLst>
          </a:custGeom>
          <a:noFill/>
          <a:ln w="9525" cap="flat">
            <a:solidFill>
              <a:srgbClr val="4F81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377"/>
            <a:endParaRPr lang="en-US" dirty="0">
              <a:solidFill>
                <a:prstClr val="black"/>
              </a:solidFill>
              <a:latin typeface="Calibri"/>
            </a:endParaRPr>
          </a:p>
        </p:txBody>
      </p:sp>
      <p:sp>
        <p:nvSpPr>
          <p:cNvPr id="126" name="Freeform 123" descr="Chart element (diamond point) for Beamont-Port Arthur data line">
            <a:extLst>
              <a:ext uri="{FF2B5EF4-FFF2-40B4-BE49-F238E27FC236}">
                <a16:creationId xmlns:a16="http://schemas.microsoft.com/office/drawing/2014/main" id="{1965B584-7FEF-409F-B5DE-4BD1124A5F34}"/>
              </a:ext>
            </a:extLst>
          </p:cNvPr>
          <p:cNvSpPr>
            <a:spLocks/>
          </p:cNvSpPr>
          <p:nvPr/>
        </p:nvSpPr>
        <p:spPr bwMode="auto">
          <a:xfrm>
            <a:off x="7916865" y="2168526"/>
            <a:ext cx="79375" cy="77788"/>
          </a:xfrm>
          <a:custGeom>
            <a:avLst/>
            <a:gdLst>
              <a:gd name="T0" fmla="*/ 25 w 50"/>
              <a:gd name="T1" fmla="*/ 0 h 49"/>
              <a:gd name="T2" fmla="*/ 50 w 50"/>
              <a:gd name="T3" fmla="*/ 24 h 49"/>
              <a:gd name="T4" fmla="*/ 25 w 50"/>
              <a:gd name="T5" fmla="*/ 49 h 49"/>
              <a:gd name="T6" fmla="*/ 0 w 50"/>
              <a:gd name="T7" fmla="*/ 24 h 49"/>
              <a:gd name="T8" fmla="*/ 25 w 50"/>
              <a:gd name="T9" fmla="*/ 0 h 49"/>
            </a:gdLst>
            <a:ahLst/>
            <a:cxnLst>
              <a:cxn ang="0">
                <a:pos x="T0" y="T1"/>
              </a:cxn>
              <a:cxn ang="0">
                <a:pos x="T2" y="T3"/>
              </a:cxn>
              <a:cxn ang="0">
                <a:pos x="T4" y="T5"/>
              </a:cxn>
              <a:cxn ang="0">
                <a:pos x="T6" y="T7"/>
              </a:cxn>
              <a:cxn ang="0">
                <a:pos x="T8" y="T9"/>
              </a:cxn>
            </a:cxnLst>
            <a:rect l="0" t="0" r="r" b="b"/>
            <a:pathLst>
              <a:path w="50" h="49">
                <a:moveTo>
                  <a:pt x="25" y="0"/>
                </a:moveTo>
                <a:lnTo>
                  <a:pt x="50" y="24"/>
                </a:lnTo>
                <a:lnTo>
                  <a:pt x="25" y="49"/>
                </a:lnTo>
                <a:lnTo>
                  <a:pt x="0" y="24"/>
                </a:lnTo>
                <a:lnTo>
                  <a:pt x="25" y="0"/>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dirty="0">
              <a:solidFill>
                <a:prstClr val="black"/>
              </a:solidFill>
              <a:latin typeface="Calibri"/>
            </a:endParaRPr>
          </a:p>
        </p:txBody>
      </p:sp>
      <p:sp>
        <p:nvSpPr>
          <p:cNvPr id="127" name="Freeform 124" descr="Chart element (diamond point) for Beamont-Port Arthur data line">
            <a:extLst>
              <a:ext uri="{FF2B5EF4-FFF2-40B4-BE49-F238E27FC236}">
                <a16:creationId xmlns:a16="http://schemas.microsoft.com/office/drawing/2014/main" id="{408AB204-82E3-4B85-9AB1-E1011828B1B2}"/>
              </a:ext>
            </a:extLst>
          </p:cNvPr>
          <p:cNvSpPr>
            <a:spLocks/>
          </p:cNvSpPr>
          <p:nvPr/>
        </p:nvSpPr>
        <p:spPr bwMode="auto">
          <a:xfrm>
            <a:off x="7916865" y="2168526"/>
            <a:ext cx="79375" cy="77788"/>
          </a:xfrm>
          <a:custGeom>
            <a:avLst/>
            <a:gdLst>
              <a:gd name="T0" fmla="*/ 25 w 50"/>
              <a:gd name="T1" fmla="*/ 0 h 49"/>
              <a:gd name="T2" fmla="*/ 50 w 50"/>
              <a:gd name="T3" fmla="*/ 24 h 49"/>
              <a:gd name="T4" fmla="*/ 25 w 50"/>
              <a:gd name="T5" fmla="*/ 49 h 49"/>
              <a:gd name="T6" fmla="*/ 0 w 50"/>
              <a:gd name="T7" fmla="*/ 24 h 49"/>
              <a:gd name="T8" fmla="*/ 25 w 50"/>
              <a:gd name="T9" fmla="*/ 0 h 49"/>
            </a:gdLst>
            <a:ahLst/>
            <a:cxnLst>
              <a:cxn ang="0">
                <a:pos x="T0" y="T1"/>
              </a:cxn>
              <a:cxn ang="0">
                <a:pos x="T2" y="T3"/>
              </a:cxn>
              <a:cxn ang="0">
                <a:pos x="T4" y="T5"/>
              </a:cxn>
              <a:cxn ang="0">
                <a:pos x="T6" y="T7"/>
              </a:cxn>
              <a:cxn ang="0">
                <a:pos x="T8" y="T9"/>
              </a:cxn>
            </a:cxnLst>
            <a:rect l="0" t="0" r="r" b="b"/>
            <a:pathLst>
              <a:path w="50" h="49">
                <a:moveTo>
                  <a:pt x="25" y="0"/>
                </a:moveTo>
                <a:lnTo>
                  <a:pt x="50" y="24"/>
                </a:lnTo>
                <a:lnTo>
                  <a:pt x="25" y="49"/>
                </a:lnTo>
                <a:lnTo>
                  <a:pt x="0" y="24"/>
                </a:lnTo>
                <a:lnTo>
                  <a:pt x="25" y="0"/>
                </a:lnTo>
                <a:close/>
              </a:path>
            </a:pathLst>
          </a:custGeom>
          <a:noFill/>
          <a:ln w="9525" cap="flat">
            <a:solidFill>
              <a:srgbClr val="4F81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377"/>
            <a:endParaRPr lang="en-US" dirty="0">
              <a:solidFill>
                <a:prstClr val="black"/>
              </a:solidFill>
              <a:latin typeface="Calibri"/>
            </a:endParaRPr>
          </a:p>
        </p:txBody>
      </p:sp>
      <p:sp>
        <p:nvSpPr>
          <p:cNvPr id="128" name="Freeform 125" descr="Chart element (diamond point) for Beamont-Port Arthur data line">
            <a:extLst>
              <a:ext uri="{FF2B5EF4-FFF2-40B4-BE49-F238E27FC236}">
                <a16:creationId xmlns:a16="http://schemas.microsoft.com/office/drawing/2014/main" id="{EA2410A1-F4EC-4887-A352-1CC4FC248241}"/>
              </a:ext>
            </a:extLst>
          </p:cNvPr>
          <p:cNvSpPr>
            <a:spLocks/>
          </p:cNvSpPr>
          <p:nvPr/>
        </p:nvSpPr>
        <p:spPr bwMode="auto">
          <a:xfrm>
            <a:off x="8529639" y="2068514"/>
            <a:ext cx="79375" cy="79375"/>
          </a:xfrm>
          <a:custGeom>
            <a:avLst/>
            <a:gdLst>
              <a:gd name="T0" fmla="*/ 25 w 50"/>
              <a:gd name="T1" fmla="*/ 0 h 50"/>
              <a:gd name="T2" fmla="*/ 50 w 50"/>
              <a:gd name="T3" fmla="*/ 25 h 50"/>
              <a:gd name="T4" fmla="*/ 25 w 50"/>
              <a:gd name="T5" fmla="*/ 50 h 50"/>
              <a:gd name="T6" fmla="*/ 0 w 50"/>
              <a:gd name="T7" fmla="*/ 25 h 50"/>
              <a:gd name="T8" fmla="*/ 25 w 50"/>
              <a:gd name="T9" fmla="*/ 0 h 50"/>
            </a:gdLst>
            <a:ahLst/>
            <a:cxnLst>
              <a:cxn ang="0">
                <a:pos x="T0" y="T1"/>
              </a:cxn>
              <a:cxn ang="0">
                <a:pos x="T2" y="T3"/>
              </a:cxn>
              <a:cxn ang="0">
                <a:pos x="T4" y="T5"/>
              </a:cxn>
              <a:cxn ang="0">
                <a:pos x="T6" y="T7"/>
              </a:cxn>
              <a:cxn ang="0">
                <a:pos x="T8" y="T9"/>
              </a:cxn>
            </a:cxnLst>
            <a:rect l="0" t="0" r="r" b="b"/>
            <a:pathLst>
              <a:path w="50" h="50">
                <a:moveTo>
                  <a:pt x="25" y="0"/>
                </a:moveTo>
                <a:lnTo>
                  <a:pt x="50" y="25"/>
                </a:lnTo>
                <a:lnTo>
                  <a:pt x="25" y="50"/>
                </a:lnTo>
                <a:lnTo>
                  <a:pt x="0" y="25"/>
                </a:lnTo>
                <a:lnTo>
                  <a:pt x="25" y="0"/>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dirty="0">
              <a:solidFill>
                <a:prstClr val="black"/>
              </a:solidFill>
              <a:latin typeface="Calibri"/>
            </a:endParaRPr>
          </a:p>
        </p:txBody>
      </p:sp>
      <p:sp>
        <p:nvSpPr>
          <p:cNvPr id="129" name="Freeform 126" descr="Chart element (diamond point) for Beamont-Port Arthur data line">
            <a:extLst>
              <a:ext uri="{FF2B5EF4-FFF2-40B4-BE49-F238E27FC236}">
                <a16:creationId xmlns:a16="http://schemas.microsoft.com/office/drawing/2014/main" id="{0277C139-E4AA-497B-BA28-D17BD6139ABE}"/>
              </a:ext>
            </a:extLst>
          </p:cNvPr>
          <p:cNvSpPr>
            <a:spLocks/>
          </p:cNvSpPr>
          <p:nvPr/>
        </p:nvSpPr>
        <p:spPr bwMode="auto">
          <a:xfrm>
            <a:off x="8529639" y="2068514"/>
            <a:ext cx="79375" cy="79375"/>
          </a:xfrm>
          <a:custGeom>
            <a:avLst/>
            <a:gdLst>
              <a:gd name="T0" fmla="*/ 25 w 50"/>
              <a:gd name="T1" fmla="*/ 0 h 50"/>
              <a:gd name="T2" fmla="*/ 50 w 50"/>
              <a:gd name="T3" fmla="*/ 25 h 50"/>
              <a:gd name="T4" fmla="*/ 25 w 50"/>
              <a:gd name="T5" fmla="*/ 50 h 50"/>
              <a:gd name="T6" fmla="*/ 0 w 50"/>
              <a:gd name="T7" fmla="*/ 25 h 50"/>
              <a:gd name="T8" fmla="*/ 25 w 50"/>
              <a:gd name="T9" fmla="*/ 0 h 50"/>
            </a:gdLst>
            <a:ahLst/>
            <a:cxnLst>
              <a:cxn ang="0">
                <a:pos x="T0" y="T1"/>
              </a:cxn>
              <a:cxn ang="0">
                <a:pos x="T2" y="T3"/>
              </a:cxn>
              <a:cxn ang="0">
                <a:pos x="T4" y="T5"/>
              </a:cxn>
              <a:cxn ang="0">
                <a:pos x="T6" y="T7"/>
              </a:cxn>
              <a:cxn ang="0">
                <a:pos x="T8" y="T9"/>
              </a:cxn>
            </a:cxnLst>
            <a:rect l="0" t="0" r="r" b="b"/>
            <a:pathLst>
              <a:path w="50" h="50">
                <a:moveTo>
                  <a:pt x="25" y="0"/>
                </a:moveTo>
                <a:lnTo>
                  <a:pt x="50" y="25"/>
                </a:lnTo>
                <a:lnTo>
                  <a:pt x="25" y="50"/>
                </a:lnTo>
                <a:lnTo>
                  <a:pt x="0" y="25"/>
                </a:lnTo>
                <a:lnTo>
                  <a:pt x="25" y="0"/>
                </a:lnTo>
                <a:close/>
              </a:path>
            </a:pathLst>
          </a:custGeom>
          <a:noFill/>
          <a:ln w="9525" cap="flat">
            <a:solidFill>
              <a:srgbClr val="4F81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377"/>
            <a:endParaRPr lang="en-US" dirty="0">
              <a:solidFill>
                <a:prstClr val="black"/>
              </a:solidFill>
              <a:latin typeface="Calibri"/>
            </a:endParaRPr>
          </a:p>
        </p:txBody>
      </p:sp>
      <p:sp>
        <p:nvSpPr>
          <p:cNvPr id="130" name="Freeform 127" descr="Chart element (diamond point) for Beamont-Port Arthur data line">
            <a:extLst>
              <a:ext uri="{FF2B5EF4-FFF2-40B4-BE49-F238E27FC236}">
                <a16:creationId xmlns:a16="http://schemas.microsoft.com/office/drawing/2014/main" id="{507A5B8B-A2FE-4639-830B-7E4D2AC662EE}"/>
              </a:ext>
            </a:extLst>
          </p:cNvPr>
          <p:cNvSpPr>
            <a:spLocks/>
          </p:cNvSpPr>
          <p:nvPr/>
        </p:nvSpPr>
        <p:spPr bwMode="auto">
          <a:xfrm>
            <a:off x="9132890" y="2019302"/>
            <a:ext cx="79375" cy="79375"/>
          </a:xfrm>
          <a:custGeom>
            <a:avLst/>
            <a:gdLst>
              <a:gd name="T0" fmla="*/ 25 w 50"/>
              <a:gd name="T1" fmla="*/ 0 h 50"/>
              <a:gd name="T2" fmla="*/ 50 w 50"/>
              <a:gd name="T3" fmla="*/ 25 h 50"/>
              <a:gd name="T4" fmla="*/ 25 w 50"/>
              <a:gd name="T5" fmla="*/ 50 h 50"/>
              <a:gd name="T6" fmla="*/ 0 w 50"/>
              <a:gd name="T7" fmla="*/ 25 h 50"/>
              <a:gd name="T8" fmla="*/ 25 w 50"/>
              <a:gd name="T9" fmla="*/ 0 h 50"/>
            </a:gdLst>
            <a:ahLst/>
            <a:cxnLst>
              <a:cxn ang="0">
                <a:pos x="T0" y="T1"/>
              </a:cxn>
              <a:cxn ang="0">
                <a:pos x="T2" y="T3"/>
              </a:cxn>
              <a:cxn ang="0">
                <a:pos x="T4" y="T5"/>
              </a:cxn>
              <a:cxn ang="0">
                <a:pos x="T6" y="T7"/>
              </a:cxn>
              <a:cxn ang="0">
                <a:pos x="T8" y="T9"/>
              </a:cxn>
            </a:cxnLst>
            <a:rect l="0" t="0" r="r" b="b"/>
            <a:pathLst>
              <a:path w="50" h="50">
                <a:moveTo>
                  <a:pt x="25" y="0"/>
                </a:moveTo>
                <a:lnTo>
                  <a:pt x="50" y="25"/>
                </a:lnTo>
                <a:lnTo>
                  <a:pt x="25" y="50"/>
                </a:lnTo>
                <a:lnTo>
                  <a:pt x="0" y="25"/>
                </a:lnTo>
                <a:lnTo>
                  <a:pt x="25" y="0"/>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dirty="0">
              <a:solidFill>
                <a:prstClr val="black"/>
              </a:solidFill>
              <a:latin typeface="Calibri"/>
            </a:endParaRPr>
          </a:p>
        </p:txBody>
      </p:sp>
      <p:sp>
        <p:nvSpPr>
          <p:cNvPr id="131" name="Freeform 128" descr="Chart element (diamond point) for Beamont-Port Arthur data line">
            <a:extLst>
              <a:ext uri="{FF2B5EF4-FFF2-40B4-BE49-F238E27FC236}">
                <a16:creationId xmlns:a16="http://schemas.microsoft.com/office/drawing/2014/main" id="{A5A42A63-BF74-480B-88BF-FF01D4FAE587}"/>
              </a:ext>
            </a:extLst>
          </p:cNvPr>
          <p:cNvSpPr>
            <a:spLocks/>
          </p:cNvSpPr>
          <p:nvPr/>
        </p:nvSpPr>
        <p:spPr bwMode="auto">
          <a:xfrm>
            <a:off x="9132890" y="2019302"/>
            <a:ext cx="79375" cy="79375"/>
          </a:xfrm>
          <a:custGeom>
            <a:avLst/>
            <a:gdLst>
              <a:gd name="T0" fmla="*/ 25 w 50"/>
              <a:gd name="T1" fmla="*/ 0 h 50"/>
              <a:gd name="T2" fmla="*/ 50 w 50"/>
              <a:gd name="T3" fmla="*/ 25 h 50"/>
              <a:gd name="T4" fmla="*/ 25 w 50"/>
              <a:gd name="T5" fmla="*/ 50 h 50"/>
              <a:gd name="T6" fmla="*/ 0 w 50"/>
              <a:gd name="T7" fmla="*/ 25 h 50"/>
              <a:gd name="T8" fmla="*/ 25 w 50"/>
              <a:gd name="T9" fmla="*/ 0 h 50"/>
            </a:gdLst>
            <a:ahLst/>
            <a:cxnLst>
              <a:cxn ang="0">
                <a:pos x="T0" y="T1"/>
              </a:cxn>
              <a:cxn ang="0">
                <a:pos x="T2" y="T3"/>
              </a:cxn>
              <a:cxn ang="0">
                <a:pos x="T4" y="T5"/>
              </a:cxn>
              <a:cxn ang="0">
                <a:pos x="T6" y="T7"/>
              </a:cxn>
              <a:cxn ang="0">
                <a:pos x="T8" y="T9"/>
              </a:cxn>
            </a:cxnLst>
            <a:rect l="0" t="0" r="r" b="b"/>
            <a:pathLst>
              <a:path w="50" h="50">
                <a:moveTo>
                  <a:pt x="25" y="0"/>
                </a:moveTo>
                <a:lnTo>
                  <a:pt x="50" y="25"/>
                </a:lnTo>
                <a:lnTo>
                  <a:pt x="25" y="50"/>
                </a:lnTo>
                <a:lnTo>
                  <a:pt x="0" y="25"/>
                </a:lnTo>
                <a:lnTo>
                  <a:pt x="25" y="0"/>
                </a:lnTo>
                <a:close/>
              </a:path>
            </a:pathLst>
          </a:custGeom>
          <a:noFill/>
          <a:ln w="9525" cap="flat">
            <a:solidFill>
              <a:srgbClr val="4F81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377"/>
            <a:endParaRPr lang="en-US" dirty="0">
              <a:solidFill>
                <a:prstClr val="black"/>
              </a:solidFill>
              <a:latin typeface="Calibri"/>
            </a:endParaRPr>
          </a:p>
        </p:txBody>
      </p:sp>
      <p:sp>
        <p:nvSpPr>
          <p:cNvPr id="132" name="Freeform 129" descr="Chart element (diamond point) for Beamont-Port Arthur data line">
            <a:extLst>
              <a:ext uri="{FF2B5EF4-FFF2-40B4-BE49-F238E27FC236}">
                <a16:creationId xmlns:a16="http://schemas.microsoft.com/office/drawing/2014/main" id="{A8B9DA05-3657-4154-9964-2D688B3B0E64}"/>
              </a:ext>
            </a:extLst>
          </p:cNvPr>
          <p:cNvSpPr>
            <a:spLocks/>
          </p:cNvSpPr>
          <p:nvPr/>
        </p:nvSpPr>
        <p:spPr bwMode="auto">
          <a:xfrm>
            <a:off x="9736139" y="2117726"/>
            <a:ext cx="79375" cy="79375"/>
          </a:xfrm>
          <a:custGeom>
            <a:avLst/>
            <a:gdLst>
              <a:gd name="T0" fmla="*/ 25 w 50"/>
              <a:gd name="T1" fmla="*/ 0 h 50"/>
              <a:gd name="T2" fmla="*/ 50 w 50"/>
              <a:gd name="T3" fmla="*/ 25 h 50"/>
              <a:gd name="T4" fmla="*/ 25 w 50"/>
              <a:gd name="T5" fmla="*/ 50 h 50"/>
              <a:gd name="T6" fmla="*/ 0 w 50"/>
              <a:gd name="T7" fmla="*/ 25 h 50"/>
              <a:gd name="T8" fmla="*/ 25 w 50"/>
              <a:gd name="T9" fmla="*/ 0 h 50"/>
            </a:gdLst>
            <a:ahLst/>
            <a:cxnLst>
              <a:cxn ang="0">
                <a:pos x="T0" y="T1"/>
              </a:cxn>
              <a:cxn ang="0">
                <a:pos x="T2" y="T3"/>
              </a:cxn>
              <a:cxn ang="0">
                <a:pos x="T4" y="T5"/>
              </a:cxn>
              <a:cxn ang="0">
                <a:pos x="T6" y="T7"/>
              </a:cxn>
              <a:cxn ang="0">
                <a:pos x="T8" y="T9"/>
              </a:cxn>
            </a:cxnLst>
            <a:rect l="0" t="0" r="r" b="b"/>
            <a:pathLst>
              <a:path w="50" h="50">
                <a:moveTo>
                  <a:pt x="25" y="0"/>
                </a:moveTo>
                <a:lnTo>
                  <a:pt x="50" y="25"/>
                </a:lnTo>
                <a:lnTo>
                  <a:pt x="25" y="50"/>
                </a:lnTo>
                <a:lnTo>
                  <a:pt x="0" y="25"/>
                </a:lnTo>
                <a:lnTo>
                  <a:pt x="25" y="0"/>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US" dirty="0">
              <a:solidFill>
                <a:prstClr val="black"/>
              </a:solidFill>
              <a:latin typeface="Calibri"/>
            </a:endParaRPr>
          </a:p>
        </p:txBody>
      </p:sp>
      <p:sp>
        <p:nvSpPr>
          <p:cNvPr id="133" name="Freeform 130" descr="Chart element (diamond point) for Beamont-Port Arthur data line">
            <a:extLst>
              <a:ext uri="{FF2B5EF4-FFF2-40B4-BE49-F238E27FC236}">
                <a16:creationId xmlns:a16="http://schemas.microsoft.com/office/drawing/2014/main" id="{BD88BBBF-7466-4B53-806F-5C015DFB6CF5}"/>
              </a:ext>
            </a:extLst>
          </p:cNvPr>
          <p:cNvSpPr>
            <a:spLocks/>
          </p:cNvSpPr>
          <p:nvPr/>
        </p:nvSpPr>
        <p:spPr bwMode="auto">
          <a:xfrm>
            <a:off x="9736139" y="2117726"/>
            <a:ext cx="79375" cy="79375"/>
          </a:xfrm>
          <a:custGeom>
            <a:avLst/>
            <a:gdLst>
              <a:gd name="T0" fmla="*/ 25 w 50"/>
              <a:gd name="T1" fmla="*/ 0 h 50"/>
              <a:gd name="T2" fmla="*/ 50 w 50"/>
              <a:gd name="T3" fmla="*/ 25 h 50"/>
              <a:gd name="T4" fmla="*/ 25 w 50"/>
              <a:gd name="T5" fmla="*/ 50 h 50"/>
              <a:gd name="T6" fmla="*/ 0 w 50"/>
              <a:gd name="T7" fmla="*/ 25 h 50"/>
              <a:gd name="T8" fmla="*/ 25 w 50"/>
              <a:gd name="T9" fmla="*/ 0 h 50"/>
            </a:gdLst>
            <a:ahLst/>
            <a:cxnLst>
              <a:cxn ang="0">
                <a:pos x="T0" y="T1"/>
              </a:cxn>
              <a:cxn ang="0">
                <a:pos x="T2" y="T3"/>
              </a:cxn>
              <a:cxn ang="0">
                <a:pos x="T4" y="T5"/>
              </a:cxn>
              <a:cxn ang="0">
                <a:pos x="T6" y="T7"/>
              </a:cxn>
              <a:cxn ang="0">
                <a:pos x="T8" y="T9"/>
              </a:cxn>
            </a:cxnLst>
            <a:rect l="0" t="0" r="r" b="b"/>
            <a:pathLst>
              <a:path w="50" h="50">
                <a:moveTo>
                  <a:pt x="25" y="0"/>
                </a:moveTo>
                <a:lnTo>
                  <a:pt x="50" y="25"/>
                </a:lnTo>
                <a:lnTo>
                  <a:pt x="25" y="50"/>
                </a:lnTo>
                <a:lnTo>
                  <a:pt x="0" y="25"/>
                </a:lnTo>
                <a:lnTo>
                  <a:pt x="25" y="0"/>
                </a:lnTo>
                <a:close/>
              </a:path>
            </a:pathLst>
          </a:custGeom>
          <a:noFill/>
          <a:ln w="9525" cap="flat">
            <a:solidFill>
              <a:srgbClr val="4F81B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377"/>
            <a:endParaRPr lang="en-US" dirty="0">
              <a:solidFill>
                <a:prstClr val="black"/>
              </a:solidFill>
              <a:latin typeface="Calibri"/>
            </a:endParaRPr>
          </a:p>
        </p:txBody>
      </p:sp>
      <p:sp>
        <p:nvSpPr>
          <p:cNvPr id="135" name="Rectangle 132">
            <a:extLst>
              <a:ext uri="{FF2B5EF4-FFF2-40B4-BE49-F238E27FC236}">
                <a16:creationId xmlns:a16="http://schemas.microsoft.com/office/drawing/2014/main" id="{540B96C0-5693-4A51-9611-DDD32605E438}"/>
              </a:ext>
            </a:extLst>
          </p:cNvPr>
          <p:cNvSpPr>
            <a:spLocks noChangeArrowheads="1"/>
          </p:cNvSpPr>
          <p:nvPr/>
        </p:nvSpPr>
        <p:spPr bwMode="auto">
          <a:xfrm>
            <a:off x="1084265" y="6492876"/>
            <a:ext cx="493725"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7"/>
            <a:r>
              <a:rPr lang="en-US" altLang="en-US" sz="1900" dirty="0">
                <a:solidFill>
                  <a:srgbClr val="000000"/>
                </a:solidFill>
                <a:latin typeface="Calibri" panose="020F0502020204030204" pitchFamily="34" charset="0"/>
              </a:rPr>
              <a:t>2000</a:t>
            </a:r>
            <a:endParaRPr lang="en-US" altLang="en-US" dirty="0">
              <a:solidFill>
                <a:prstClr val="black"/>
              </a:solidFill>
            </a:endParaRPr>
          </a:p>
        </p:txBody>
      </p:sp>
      <p:sp>
        <p:nvSpPr>
          <p:cNvPr id="136" name="Rectangle 133">
            <a:extLst>
              <a:ext uri="{FF2B5EF4-FFF2-40B4-BE49-F238E27FC236}">
                <a16:creationId xmlns:a16="http://schemas.microsoft.com/office/drawing/2014/main" id="{6B5ED90A-9391-4A0A-84FD-389746B9FBA3}"/>
              </a:ext>
            </a:extLst>
          </p:cNvPr>
          <p:cNvSpPr>
            <a:spLocks noChangeArrowheads="1"/>
          </p:cNvSpPr>
          <p:nvPr/>
        </p:nvSpPr>
        <p:spPr bwMode="auto">
          <a:xfrm>
            <a:off x="9540877" y="6492876"/>
            <a:ext cx="493725"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7"/>
            <a:r>
              <a:rPr lang="en-US" altLang="en-US" sz="1900" dirty="0">
                <a:solidFill>
                  <a:srgbClr val="000000"/>
                </a:solidFill>
                <a:latin typeface="Calibri" panose="020F0502020204030204" pitchFamily="34" charset="0"/>
              </a:rPr>
              <a:t>2014</a:t>
            </a:r>
            <a:endParaRPr lang="en-US" altLang="en-US" dirty="0">
              <a:solidFill>
                <a:prstClr val="black"/>
              </a:solidFill>
            </a:endParaRPr>
          </a:p>
        </p:txBody>
      </p:sp>
      <p:cxnSp>
        <p:nvCxnSpPr>
          <p:cNvPr id="152" name="Straight Connector 151" descr="Line connecting data points (Year 2000 to 2001) on Houston-Galveston-Brazoria data line">
            <a:extLst>
              <a:ext uri="{FF2B5EF4-FFF2-40B4-BE49-F238E27FC236}">
                <a16:creationId xmlns:a16="http://schemas.microsoft.com/office/drawing/2014/main" id="{66F16670-9949-403F-946B-BE115DDF906A}"/>
              </a:ext>
            </a:extLst>
          </p:cNvPr>
          <p:cNvCxnSpPr>
            <a:cxnSpLocks/>
            <a:stCxn id="12" idx="6"/>
          </p:cNvCxnSpPr>
          <p:nvPr/>
        </p:nvCxnSpPr>
        <p:spPr>
          <a:xfrm>
            <a:off x="1343027" y="655639"/>
            <a:ext cx="517525" cy="50800"/>
          </a:xfrm>
          <a:prstGeom prst="line">
            <a:avLst/>
          </a:prstGeom>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descr="Line connecting data points (Year 2001 to 2002) on Houston-Galveston-Brazoria data line">
            <a:extLst>
              <a:ext uri="{FF2B5EF4-FFF2-40B4-BE49-F238E27FC236}">
                <a16:creationId xmlns:a16="http://schemas.microsoft.com/office/drawing/2014/main" id="{39555327-47AE-41FD-88B5-39BFB6289278}"/>
              </a:ext>
            </a:extLst>
          </p:cNvPr>
          <p:cNvCxnSpPr>
            <a:cxnSpLocks/>
            <a:endCxn id="20" idx="5"/>
          </p:cNvCxnSpPr>
          <p:nvPr/>
        </p:nvCxnSpPr>
        <p:spPr>
          <a:xfrm>
            <a:off x="1928980" y="713746"/>
            <a:ext cx="618449" cy="177919"/>
          </a:xfrm>
          <a:prstGeom prst="line">
            <a:avLst/>
          </a:prstGeom>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descr="Line connecting data points (Year 2002 to 2003) on Houston-Galveston-Brazoria data line">
            <a:extLst>
              <a:ext uri="{FF2B5EF4-FFF2-40B4-BE49-F238E27FC236}">
                <a16:creationId xmlns:a16="http://schemas.microsoft.com/office/drawing/2014/main" id="{C7913B84-C1ED-4EC9-883F-5E0E3E633B63}"/>
              </a:ext>
            </a:extLst>
          </p:cNvPr>
          <p:cNvCxnSpPr>
            <a:cxnSpLocks/>
            <a:endCxn id="24" idx="1"/>
          </p:cNvCxnSpPr>
          <p:nvPr/>
        </p:nvCxnSpPr>
        <p:spPr>
          <a:xfrm>
            <a:off x="2513180" y="877037"/>
            <a:ext cx="581371" cy="215675"/>
          </a:xfrm>
          <a:prstGeom prst="line">
            <a:avLst/>
          </a:prstGeom>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descr="Line connecting data points (Year 2003 to 2004) on Houston-Galveston-Brazoria data line">
            <a:extLst>
              <a:ext uri="{FF2B5EF4-FFF2-40B4-BE49-F238E27FC236}">
                <a16:creationId xmlns:a16="http://schemas.microsoft.com/office/drawing/2014/main" id="{2C478CB6-5233-4C2E-B98F-8C976DF0F592}"/>
              </a:ext>
            </a:extLst>
          </p:cNvPr>
          <p:cNvCxnSpPr>
            <a:cxnSpLocks/>
            <a:endCxn id="28" idx="2"/>
          </p:cNvCxnSpPr>
          <p:nvPr/>
        </p:nvCxnSpPr>
        <p:spPr>
          <a:xfrm>
            <a:off x="3129825" y="1113166"/>
            <a:ext cx="556353" cy="56823"/>
          </a:xfrm>
          <a:prstGeom prst="line">
            <a:avLst/>
          </a:prstGeom>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descr="Line connecting data points (Year 2004 to 2005) on Houston-Galveston-Brazoria data line">
            <a:extLst>
              <a:ext uri="{FF2B5EF4-FFF2-40B4-BE49-F238E27FC236}">
                <a16:creationId xmlns:a16="http://schemas.microsoft.com/office/drawing/2014/main" id="{37F2FBA2-BCA7-41B7-B164-97C14878EDD4}"/>
              </a:ext>
            </a:extLst>
          </p:cNvPr>
          <p:cNvCxnSpPr>
            <a:cxnSpLocks/>
            <a:endCxn id="32" idx="6"/>
          </p:cNvCxnSpPr>
          <p:nvPr/>
        </p:nvCxnSpPr>
        <p:spPr>
          <a:xfrm flipV="1">
            <a:off x="3744979" y="1071563"/>
            <a:ext cx="622236" cy="88271"/>
          </a:xfrm>
          <a:prstGeom prst="line">
            <a:avLst/>
          </a:prstGeom>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descr="Line connecting data points (Year 2005 to 2006) on Houston-Galveston-Brazoria data line">
            <a:extLst>
              <a:ext uri="{FF2B5EF4-FFF2-40B4-BE49-F238E27FC236}">
                <a16:creationId xmlns:a16="http://schemas.microsoft.com/office/drawing/2014/main" id="{B7A145F6-7DA2-4BBA-B7F3-0A4016824686}"/>
              </a:ext>
            </a:extLst>
          </p:cNvPr>
          <p:cNvCxnSpPr>
            <a:cxnSpLocks/>
            <a:stCxn id="32" idx="2"/>
          </p:cNvCxnSpPr>
          <p:nvPr/>
        </p:nvCxnSpPr>
        <p:spPr>
          <a:xfrm>
            <a:off x="4289426" y="1071565"/>
            <a:ext cx="618119" cy="24831"/>
          </a:xfrm>
          <a:prstGeom prst="line">
            <a:avLst/>
          </a:prstGeom>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descr="Line connecting data points (Year 2006 to 2007) on Houston-Galveston-Brazoria data line">
            <a:extLst>
              <a:ext uri="{FF2B5EF4-FFF2-40B4-BE49-F238E27FC236}">
                <a16:creationId xmlns:a16="http://schemas.microsoft.com/office/drawing/2014/main" id="{2D5EC078-EDAC-46ED-B441-D9BD7F04EF18}"/>
              </a:ext>
            </a:extLst>
          </p:cNvPr>
          <p:cNvCxnSpPr>
            <a:cxnSpLocks/>
          </p:cNvCxnSpPr>
          <p:nvPr/>
        </p:nvCxnSpPr>
        <p:spPr>
          <a:xfrm>
            <a:off x="4929792" y="1097597"/>
            <a:ext cx="579755" cy="256751"/>
          </a:xfrm>
          <a:prstGeom prst="line">
            <a:avLst/>
          </a:prstGeom>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descr="Line connecting data points (Year 2007 to 2008) on Houston-Galveston-Brazoria data line">
            <a:extLst>
              <a:ext uri="{FF2B5EF4-FFF2-40B4-BE49-F238E27FC236}">
                <a16:creationId xmlns:a16="http://schemas.microsoft.com/office/drawing/2014/main" id="{EF8FE152-8CC4-499B-AE6E-E8FB400748D5}"/>
              </a:ext>
            </a:extLst>
          </p:cNvPr>
          <p:cNvCxnSpPr>
            <a:cxnSpLocks/>
            <a:endCxn id="90" idx="0"/>
          </p:cNvCxnSpPr>
          <p:nvPr/>
        </p:nvCxnSpPr>
        <p:spPr>
          <a:xfrm>
            <a:off x="5522595" y="1366169"/>
            <a:ext cx="624207" cy="238795"/>
          </a:xfrm>
          <a:prstGeom prst="line">
            <a:avLst/>
          </a:prstGeom>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descr="Line connecting data points (Year 2008 to 2009) on Houston-Galveston-Brazoria data line">
            <a:extLst>
              <a:ext uri="{FF2B5EF4-FFF2-40B4-BE49-F238E27FC236}">
                <a16:creationId xmlns:a16="http://schemas.microsoft.com/office/drawing/2014/main" id="{17662CEB-8383-41F5-B284-08A4644FF009}"/>
              </a:ext>
            </a:extLst>
          </p:cNvPr>
          <p:cNvCxnSpPr>
            <a:cxnSpLocks/>
            <a:endCxn id="48" idx="5"/>
          </p:cNvCxnSpPr>
          <p:nvPr/>
        </p:nvCxnSpPr>
        <p:spPr>
          <a:xfrm>
            <a:off x="6118738" y="1560698"/>
            <a:ext cx="649852" cy="467617"/>
          </a:xfrm>
          <a:prstGeom prst="line">
            <a:avLst/>
          </a:prstGeom>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descr="Line connecting data points (Year 2009 to 2010) on Houston-Galveston-Brazoria data line">
            <a:extLst>
              <a:ext uri="{FF2B5EF4-FFF2-40B4-BE49-F238E27FC236}">
                <a16:creationId xmlns:a16="http://schemas.microsoft.com/office/drawing/2014/main" id="{3A4AB6E6-E059-42DA-A9D5-1E1B9154D422}"/>
              </a:ext>
            </a:extLst>
          </p:cNvPr>
          <p:cNvCxnSpPr>
            <a:cxnSpLocks/>
            <a:stCxn id="48" idx="5"/>
            <a:endCxn id="52" idx="3"/>
          </p:cNvCxnSpPr>
          <p:nvPr/>
        </p:nvCxnSpPr>
        <p:spPr>
          <a:xfrm>
            <a:off x="6768589" y="2028315"/>
            <a:ext cx="547123" cy="0"/>
          </a:xfrm>
          <a:prstGeom prst="line">
            <a:avLst/>
          </a:prstGeom>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descr="Line connecting data points (Year 2010 to 2011) on Houston-Galveston-Brazoria data line">
            <a:extLst>
              <a:ext uri="{FF2B5EF4-FFF2-40B4-BE49-F238E27FC236}">
                <a16:creationId xmlns:a16="http://schemas.microsoft.com/office/drawing/2014/main" id="{6AC95AA3-AF69-47B3-B72A-3A9F20774B34}"/>
              </a:ext>
            </a:extLst>
          </p:cNvPr>
          <p:cNvCxnSpPr>
            <a:cxnSpLocks/>
          </p:cNvCxnSpPr>
          <p:nvPr/>
        </p:nvCxnSpPr>
        <p:spPr>
          <a:xfrm flipV="1">
            <a:off x="7369741" y="1701975"/>
            <a:ext cx="546937" cy="313859"/>
          </a:xfrm>
          <a:prstGeom prst="line">
            <a:avLst/>
          </a:prstGeom>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descr="Line connecting data points (Year 2011 to 2012) on Houston-Galveston-Brazoria data line">
            <a:extLst>
              <a:ext uri="{FF2B5EF4-FFF2-40B4-BE49-F238E27FC236}">
                <a16:creationId xmlns:a16="http://schemas.microsoft.com/office/drawing/2014/main" id="{2064B59D-1A5D-4758-A2C5-190C480A12DF}"/>
              </a:ext>
            </a:extLst>
          </p:cNvPr>
          <p:cNvCxnSpPr>
            <a:cxnSpLocks/>
            <a:stCxn id="56" idx="1"/>
            <a:endCxn id="60" idx="6"/>
          </p:cNvCxnSpPr>
          <p:nvPr/>
        </p:nvCxnSpPr>
        <p:spPr>
          <a:xfrm>
            <a:off x="7918962" y="1705489"/>
            <a:ext cx="680527" cy="86801"/>
          </a:xfrm>
          <a:prstGeom prst="line">
            <a:avLst/>
          </a:prstGeom>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descr="Line connecting data points (Year 2012 to 2013) on Houston-Galveston-Brazoria data line">
            <a:extLst>
              <a:ext uri="{FF2B5EF4-FFF2-40B4-BE49-F238E27FC236}">
                <a16:creationId xmlns:a16="http://schemas.microsoft.com/office/drawing/2014/main" id="{755623D6-97A8-483A-AC3A-EE3F4E54F0D7}"/>
              </a:ext>
            </a:extLst>
          </p:cNvPr>
          <p:cNvCxnSpPr>
            <a:cxnSpLocks/>
          </p:cNvCxnSpPr>
          <p:nvPr/>
        </p:nvCxnSpPr>
        <p:spPr>
          <a:xfrm>
            <a:off x="8515352" y="1794506"/>
            <a:ext cx="696913" cy="37471"/>
          </a:xfrm>
          <a:prstGeom prst="line">
            <a:avLst/>
          </a:prstGeom>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descr="Line connecting data points (Year 2013 to 2014) on Houston-Galveston-Brazoria data line">
            <a:extLst>
              <a:ext uri="{FF2B5EF4-FFF2-40B4-BE49-F238E27FC236}">
                <a16:creationId xmlns:a16="http://schemas.microsoft.com/office/drawing/2014/main" id="{16F010C3-32E6-47EC-AAF9-6C6D05D00FD1}"/>
              </a:ext>
            </a:extLst>
          </p:cNvPr>
          <p:cNvCxnSpPr>
            <a:cxnSpLocks/>
            <a:endCxn id="68" idx="5"/>
          </p:cNvCxnSpPr>
          <p:nvPr/>
        </p:nvCxnSpPr>
        <p:spPr>
          <a:xfrm>
            <a:off x="9181793" y="1841358"/>
            <a:ext cx="612571" cy="383807"/>
          </a:xfrm>
          <a:prstGeom prst="line">
            <a:avLst/>
          </a:prstGeom>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descr="Line connecting data points (Year 2000 to 2001) on Dallas-Fort Worth data line">
            <a:extLst>
              <a:ext uri="{FF2B5EF4-FFF2-40B4-BE49-F238E27FC236}">
                <a16:creationId xmlns:a16="http://schemas.microsoft.com/office/drawing/2014/main" id="{2898FCBE-96CE-4C6C-9EA2-1B7A9FD12753}"/>
              </a:ext>
            </a:extLst>
          </p:cNvPr>
          <p:cNvCxnSpPr>
            <a:cxnSpLocks/>
            <a:stCxn id="74" idx="1"/>
            <a:endCxn id="76" idx="2"/>
          </p:cNvCxnSpPr>
          <p:nvPr/>
        </p:nvCxnSpPr>
        <p:spPr>
          <a:xfrm>
            <a:off x="1352552" y="1169989"/>
            <a:ext cx="523875" cy="49212"/>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descr="Line connecting data points (Year 2001 to 2002) on Dallas-Fort Worth data line">
            <a:extLst>
              <a:ext uri="{FF2B5EF4-FFF2-40B4-BE49-F238E27FC236}">
                <a16:creationId xmlns:a16="http://schemas.microsoft.com/office/drawing/2014/main" id="{7929A3D7-2B43-489B-80E5-6D47A7994AC9}"/>
              </a:ext>
            </a:extLst>
          </p:cNvPr>
          <p:cNvCxnSpPr>
            <a:cxnSpLocks/>
            <a:stCxn id="76" idx="1"/>
            <a:endCxn id="78" idx="1"/>
          </p:cNvCxnSpPr>
          <p:nvPr/>
        </p:nvCxnSpPr>
        <p:spPr>
          <a:xfrm>
            <a:off x="1955802" y="1219201"/>
            <a:ext cx="612775" cy="98425"/>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descr="Line connecting data points (Year 2002 to 2003) on Dallas-Fort Worth data line">
            <a:extLst>
              <a:ext uri="{FF2B5EF4-FFF2-40B4-BE49-F238E27FC236}">
                <a16:creationId xmlns:a16="http://schemas.microsoft.com/office/drawing/2014/main" id="{302B9D82-FE01-41D1-BDD4-6C3A628C8A04}"/>
              </a:ext>
            </a:extLst>
          </p:cNvPr>
          <p:cNvCxnSpPr>
            <a:cxnSpLocks/>
            <a:stCxn id="78" idx="1"/>
            <a:endCxn id="80" idx="2"/>
          </p:cNvCxnSpPr>
          <p:nvPr/>
        </p:nvCxnSpPr>
        <p:spPr>
          <a:xfrm flipV="1">
            <a:off x="2568577" y="1268414"/>
            <a:ext cx="523875" cy="49212"/>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descr="Line connecting data points (Year 2003 to 2004) on Dallas-Fort Worth data line">
            <a:extLst>
              <a:ext uri="{FF2B5EF4-FFF2-40B4-BE49-F238E27FC236}">
                <a16:creationId xmlns:a16="http://schemas.microsoft.com/office/drawing/2014/main" id="{B20E12C5-2965-4F8C-9AF0-4B15656C5657}"/>
              </a:ext>
            </a:extLst>
          </p:cNvPr>
          <p:cNvCxnSpPr>
            <a:cxnSpLocks/>
            <a:endCxn id="82" idx="1"/>
          </p:cNvCxnSpPr>
          <p:nvPr/>
        </p:nvCxnSpPr>
        <p:spPr>
          <a:xfrm>
            <a:off x="3171825" y="1251279"/>
            <a:ext cx="603251" cy="126672"/>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descr="Line connecting data points (Year 2004 to 2005) on Dallas-Fort Worth data line">
            <a:extLst>
              <a:ext uri="{FF2B5EF4-FFF2-40B4-BE49-F238E27FC236}">
                <a16:creationId xmlns:a16="http://schemas.microsoft.com/office/drawing/2014/main" id="{B330C51F-DE5B-4C77-AC25-C743E9C14853}"/>
              </a:ext>
            </a:extLst>
          </p:cNvPr>
          <p:cNvCxnSpPr>
            <a:cxnSpLocks/>
            <a:stCxn id="82" idx="1"/>
            <a:endCxn id="84" idx="1"/>
          </p:cNvCxnSpPr>
          <p:nvPr/>
        </p:nvCxnSpPr>
        <p:spPr>
          <a:xfrm>
            <a:off x="3775076" y="1377952"/>
            <a:ext cx="603251" cy="98425"/>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descr="Line connecting data points (Year 2005 to 2006) on Dallas-Fort Worth data line">
            <a:extLst>
              <a:ext uri="{FF2B5EF4-FFF2-40B4-BE49-F238E27FC236}">
                <a16:creationId xmlns:a16="http://schemas.microsoft.com/office/drawing/2014/main" id="{B905A481-1717-4F81-828B-C526E02584A4}"/>
              </a:ext>
            </a:extLst>
          </p:cNvPr>
          <p:cNvCxnSpPr>
            <a:cxnSpLocks/>
            <a:stCxn id="84" idx="1"/>
            <a:endCxn id="86" idx="1"/>
          </p:cNvCxnSpPr>
          <p:nvPr/>
        </p:nvCxnSpPr>
        <p:spPr>
          <a:xfrm flipV="1">
            <a:off x="4378327" y="1427163"/>
            <a:ext cx="601663" cy="49212"/>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descr="Line connecting data points (Year 2006 to 2007) on Dallas-Fort Worth data line">
            <a:extLst>
              <a:ext uri="{FF2B5EF4-FFF2-40B4-BE49-F238E27FC236}">
                <a16:creationId xmlns:a16="http://schemas.microsoft.com/office/drawing/2014/main" id="{B9ECC33B-DB47-4A3D-853C-A13038DBF5D0}"/>
              </a:ext>
            </a:extLst>
          </p:cNvPr>
          <p:cNvCxnSpPr>
            <a:cxnSpLocks/>
            <a:stCxn id="86" idx="1"/>
            <a:endCxn id="88" idx="2"/>
          </p:cNvCxnSpPr>
          <p:nvPr/>
        </p:nvCxnSpPr>
        <p:spPr>
          <a:xfrm>
            <a:off x="4979990" y="1427163"/>
            <a:ext cx="525463" cy="49212"/>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descr="Line connecting data points (Year 2007 to 2008) on Dallas-Fort Worth data line">
            <a:extLst>
              <a:ext uri="{FF2B5EF4-FFF2-40B4-BE49-F238E27FC236}">
                <a16:creationId xmlns:a16="http://schemas.microsoft.com/office/drawing/2014/main" id="{93DA03B5-E50C-4FC5-B21D-356678B22315}"/>
              </a:ext>
            </a:extLst>
          </p:cNvPr>
          <p:cNvCxnSpPr>
            <a:cxnSpLocks/>
            <a:stCxn id="88" idx="1"/>
            <a:endCxn id="90" idx="2"/>
          </p:cNvCxnSpPr>
          <p:nvPr/>
        </p:nvCxnSpPr>
        <p:spPr>
          <a:xfrm>
            <a:off x="5583239" y="1476376"/>
            <a:ext cx="523875" cy="207963"/>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descr="Line connecting data points (Year 2008 to 2009) on Dallas-Fort Worth data line">
            <a:extLst>
              <a:ext uri="{FF2B5EF4-FFF2-40B4-BE49-F238E27FC236}">
                <a16:creationId xmlns:a16="http://schemas.microsoft.com/office/drawing/2014/main" id="{3A58BDC5-4974-4950-AF47-404A390D817A}"/>
              </a:ext>
            </a:extLst>
          </p:cNvPr>
          <p:cNvCxnSpPr>
            <a:cxnSpLocks/>
            <a:stCxn id="90" idx="2"/>
            <a:endCxn id="92" idx="2"/>
          </p:cNvCxnSpPr>
          <p:nvPr/>
        </p:nvCxnSpPr>
        <p:spPr>
          <a:xfrm>
            <a:off x="6107113" y="1684339"/>
            <a:ext cx="603251" cy="306387"/>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descr="Line connecting data points (Year 2009 to 2010) on Dallas-Fort Worth data line">
            <a:extLst>
              <a:ext uri="{FF2B5EF4-FFF2-40B4-BE49-F238E27FC236}">
                <a16:creationId xmlns:a16="http://schemas.microsoft.com/office/drawing/2014/main" id="{B5820323-154B-465A-8A97-FCA18FA5782B}"/>
              </a:ext>
            </a:extLst>
          </p:cNvPr>
          <p:cNvCxnSpPr>
            <a:cxnSpLocks/>
            <a:stCxn id="92" idx="2"/>
            <a:endCxn id="94" idx="1"/>
          </p:cNvCxnSpPr>
          <p:nvPr/>
        </p:nvCxnSpPr>
        <p:spPr>
          <a:xfrm>
            <a:off x="6710365" y="1990725"/>
            <a:ext cx="68262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descr="Line connecting data points (Year 2010 to 2011) on Dallas-Fort Worth data line">
            <a:extLst>
              <a:ext uri="{FF2B5EF4-FFF2-40B4-BE49-F238E27FC236}">
                <a16:creationId xmlns:a16="http://schemas.microsoft.com/office/drawing/2014/main" id="{B78C15DB-9606-42A5-A267-B74CB9C89751}"/>
              </a:ext>
            </a:extLst>
          </p:cNvPr>
          <p:cNvCxnSpPr>
            <a:cxnSpLocks/>
            <a:stCxn id="94" idx="2"/>
            <a:endCxn id="96" idx="0"/>
          </p:cNvCxnSpPr>
          <p:nvPr/>
        </p:nvCxnSpPr>
        <p:spPr>
          <a:xfrm flipV="1">
            <a:off x="7313613" y="1703389"/>
            <a:ext cx="642939" cy="287337"/>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descr="Line connecting data points (Year 2011 to 2012) on Dallas-Fort Worth data line">
            <a:extLst>
              <a:ext uri="{FF2B5EF4-FFF2-40B4-BE49-F238E27FC236}">
                <a16:creationId xmlns:a16="http://schemas.microsoft.com/office/drawing/2014/main" id="{46479BE3-238A-48BB-80EA-8E3FBDA17119}"/>
              </a:ext>
            </a:extLst>
          </p:cNvPr>
          <p:cNvCxnSpPr>
            <a:cxnSpLocks/>
            <a:stCxn id="96" idx="0"/>
            <a:endCxn id="98" idx="1"/>
          </p:cNvCxnSpPr>
          <p:nvPr/>
        </p:nvCxnSpPr>
        <p:spPr>
          <a:xfrm>
            <a:off x="7956551" y="1703388"/>
            <a:ext cx="652463" cy="236539"/>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descr="Line connecting data points (Year 2012 to 2013) on Dallas-Fort Worth data line">
            <a:extLst>
              <a:ext uri="{FF2B5EF4-FFF2-40B4-BE49-F238E27FC236}">
                <a16:creationId xmlns:a16="http://schemas.microsoft.com/office/drawing/2014/main" id="{A88C57C0-655B-4523-B425-8B311D435B2C}"/>
              </a:ext>
            </a:extLst>
          </p:cNvPr>
          <p:cNvCxnSpPr>
            <a:cxnSpLocks/>
            <a:stCxn id="98" idx="2"/>
            <a:endCxn id="100" idx="2"/>
          </p:cNvCxnSpPr>
          <p:nvPr/>
        </p:nvCxnSpPr>
        <p:spPr>
          <a:xfrm flipV="1">
            <a:off x="8529637" y="1890714"/>
            <a:ext cx="603251" cy="49213"/>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descr="Line connecting data points (Year 2013 to 2014) on Dallas-Fort Worth data line">
            <a:extLst>
              <a:ext uri="{FF2B5EF4-FFF2-40B4-BE49-F238E27FC236}">
                <a16:creationId xmlns:a16="http://schemas.microsoft.com/office/drawing/2014/main" id="{A7C52CF8-A386-4166-AED6-34BE9457492E}"/>
              </a:ext>
            </a:extLst>
          </p:cNvPr>
          <p:cNvCxnSpPr>
            <a:cxnSpLocks/>
            <a:stCxn id="100" idx="1"/>
            <a:endCxn id="133" idx="1"/>
          </p:cNvCxnSpPr>
          <p:nvPr/>
        </p:nvCxnSpPr>
        <p:spPr>
          <a:xfrm>
            <a:off x="9212263" y="1890714"/>
            <a:ext cx="603251" cy="26670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descr="Line connecting data points (Year 2000 to 2001) on Beaumont-Port Arthur data line">
            <a:extLst>
              <a:ext uri="{FF2B5EF4-FFF2-40B4-BE49-F238E27FC236}">
                <a16:creationId xmlns:a16="http://schemas.microsoft.com/office/drawing/2014/main" id="{1413B83C-EEAB-4223-85B0-D1BA47DF6E12}"/>
              </a:ext>
            </a:extLst>
          </p:cNvPr>
          <p:cNvCxnSpPr>
            <a:cxnSpLocks/>
            <a:stCxn id="105" idx="1"/>
            <a:endCxn id="107" idx="1"/>
          </p:cNvCxnSpPr>
          <p:nvPr/>
        </p:nvCxnSpPr>
        <p:spPr>
          <a:xfrm>
            <a:off x="1352551" y="1851027"/>
            <a:ext cx="603251" cy="100012"/>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descr="Line connecting data points (Year 2001 to 2002) on Beaumont-Port Arthur data line">
            <a:extLst>
              <a:ext uri="{FF2B5EF4-FFF2-40B4-BE49-F238E27FC236}">
                <a16:creationId xmlns:a16="http://schemas.microsoft.com/office/drawing/2014/main" id="{8AF7106F-9908-4C0F-A0ED-48E10620568F}"/>
              </a:ext>
            </a:extLst>
          </p:cNvPr>
          <p:cNvCxnSpPr>
            <a:cxnSpLocks/>
            <a:stCxn id="107" idx="1"/>
            <a:endCxn id="109" idx="1"/>
          </p:cNvCxnSpPr>
          <p:nvPr/>
        </p:nvCxnSpPr>
        <p:spPr>
          <a:xfrm flipV="1">
            <a:off x="1955802" y="1693865"/>
            <a:ext cx="612775" cy="257175"/>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descr="Line connecting data points (Year 2002 to 2003) on Beaumont-Port Arthur data line">
            <a:extLst>
              <a:ext uri="{FF2B5EF4-FFF2-40B4-BE49-F238E27FC236}">
                <a16:creationId xmlns:a16="http://schemas.microsoft.com/office/drawing/2014/main" id="{F4820C84-EE9D-44E7-BB93-885E2D0DA0A8}"/>
              </a:ext>
            </a:extLst>
          </p:cNvPr>
          <p:cNvCxnSpPr>
            <a:cxnSpLocks/>
            <a:stCxn id="109" idx="1"/>
            <a:endCxn id="111" idx="3"/>
          </p:cNvCxnSpPr>
          <p:nvPr/>
        </p:nvCxnSpPr>
        <p:spPr>
          <a:xfrm flipV="1">
            <a:off x="2568577" y="1644651"/>
            <a:ext cx="523875" cy="49212"/>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descr="Line connecting data points (Year 2003 to 2004) on Beaumont-Port Arthur data line">
            <a:extLst>
              <a:ext uri="{FF2B5EF4-FFF2-40B4-BE49-F238E27FC236}">
                <a16:creationId xmlns:a16="http://schemas.microsoft.com/office/drawing/2014/main" id="{BF050B70-6D60-4F8C-A580-6FA09BC7ABFB}"/>
              </a:ext>
            </a:extLst>
          </p:cNvPr>
          <p:cNvCxnSpPr>
            <a:cxnSpLocks/>
            <a:endCxn id="113" idx="3"/>
          </p:cNvCxnSpPr>
          <p:nvPr/>
        </p:nvCxnSpPr>
        <p:spPr>
          <a:xfrm flipV="1">
            <a:off x="3171245" y="1595439"/>
            <a:ext cx="524456" cy="47188"/>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descr="Line connecting data points (Year 2004 to 2005) on Beaumont-Port Arthur data line">
            <a:extLst>
              <a:ext uri="{FF2B5EF4-FFF2-40B4-BE49-F238E27FC236}">
                <a16:creationId xmlns:a16="http://schemas.microsoft.com/office/drawing/2014/main" id="{3548F34D-AD2B-485B-80D8-D72E2B9B60ED}"/>
              </a:ext>
            </a:extLst>
          </p:cNvPr>
          <p:cNvCxnSpPr>
            <a:cxnSpLocks/>
            <a:stCxn id="113" idx="1"/>
            <a:endCxn id="115" idx="1"/>
          </p:cNvCxnSpPr>
          <p:nvPr/>
        </p:nvCxnSpPr>
        <p:spPr>
          <a:xfrm>
            <a:off x="3775076" y="1595439"/>
            <a:ext cx="603251" cy="206375"/>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descr="Line connecting data points (Year 2005 to 2006) on Beaumont-Port Arthur data line">
            <a:extLst>
              <a:ext uri="{FF2B5EF4-FFF2-40B4-BE49-F238E27FC236}">
                <a16:creationId xmlns:a16="http://schemas.microsoft.com/office/drawing/2014/main" id="{0743CB2C-D0A3-4B5C-BC72-4C663F9C4D26}"/>
              </a:ext>
            </a:extLst>
          </p:cNvPr>
          <p:cNvCxnSpPr>
            <a:cxnSpLocks/>
            <a:stCxn id="115" idx="1"/>
            <a:endCxn id="117" idx="1"/>
          </p:cNvCxnSpPr>
          <p:nvPr/>
        </p:nvCxnSpPr>
        <p:spPr>
          <a:xfrm>
            <a:off x="4378327" y="1801814"/>
            <a:ext cx="601663" cy="149225"/>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descr="Line connecting data points (Year 2006 to 2007) on Beaumont-Port Arthur data line">
            <a:extLst>
              <a:ext uri="{FF2B5EF4-FFF2-40B4-BE49-F238E27FC236}">
                <a16:creationId xmlns:a16="http://schemas.microsoft.com/office/drawing/2014/main" id="{2F2D522E-F8B5-422F-9997-894A45F9BFFC}"/>
              </a:ext>
            </a:extLst>
          </p:cNvPr>
          <p:cNvCxnSpPr>
            <a:cxnSpLocks/>
            <a:stCxn id="117" idx="1"/>
            <a:endCxn id="119" idx="1"/>
          </p:cNvCxnSpPr>
          <p:nvPr/>
        </p:nvCxnSpPr>
        <p:spPr>
          <a:xfrm>
            <a:off x="4979989" y="1951038"/>
            <a:ext cx="603251" cy="107951"/>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descr="Line connecting data points (Year 2007 to 2008) on Beaumont-Port Arthur data line">
            <a:extLst>
              <a:ext uri="{FF2B5EF4-FFF2-40B4-BE49-F238E27FC236}">
                <a16:creationId xmlns:a16="http://schemas.microsoft.com/office/drawing/2014/main" id="{6C0B7B81-B7D6-4CF2-8684-CCF54E0AFE2C}"/>
              </a:ext>
            </a:extLst>
          </p:cNvPr>
          <p:cNvCxnSpPr>
            <a:cxnSpLocks/>
            <a:endCxn id="121" idx="1"/>
          </p:cNvCxnSpPr>
          <p:nvPr/>
        </p:nvCxnSpPr>
        <p:spPr>
          <a:xfrm>
            <a:off x="5557301" y="2065119"/>
            <a:ext cx="629188" cy="43083"/>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descr="Line connecting data points (Year 2008 to 2009) on Beaumont-Port Arthur data line">
            <a:extLst>
              <a:ext uri="{FF2B5EF4-FFF2-40B4-BE49-F238E27FC236}">
                <a16:creationId xmlns:a16="http://schemas.microsoft.com/office/drawing/2014/main" id="{D4ED84EE-0A86-4A8D-96F6-7690AD66AA71}"/>
              </a:ext>
            </a:extLst>
          </p:cNvPr>
          <p:cNvCxnSpPr>
            <a:cxnSpLocks/>
            <a:stCxn id="120" idx="1"/>
            <a:endCxn id="123" idx="1"/>
          </p:cNvCxnSpPr>
          <p:nvPr/>
        </p:nvCxnSpPr>
        <p:spPr>
          <a:xfrm>
            <a:off x="6186488" y="2108201"/>
            <a:ext cx="603251" cy="207963"/>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descr="Line connecting data points (Year 2009 to 2010) on Beaumont-Port Arthur data line">
            <a:extLst>
              <a:ext uri="{FF2B5EF4-FFF2-40B4-BE49-F238E27FC236}">
                <a16:creationId xmlns:a16="http://schemas.microsoft.com/office/drawing/2014/main" id="{553635B0-6799-479B-B0AC-2DDB24793C25}"/>
              </a:ext>
            </a:extLst>
          </p:cNvPr>
          <p:cNvCxnSpPr>
            <a:cxnSpLocks/>
            <a:endCxn id="125" idx="1"/>
          </p:cNvCxnSpPr>
          <p:nvPr/>
        </p:nvCxnSpPr>
        <p:spPr>
          <a:xfrm>
            <a:off x="6766489" y="2316163"/>
            <a:ext cx="626499" cy="207964"/>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descr="Line connecting data points (Year 2010 to 2011) on Beaumont-Port Arthur data line">
            <a:extLst>
              <a:ext uri="{FF2B5EF4-FFF2-40B4-BE49-F238E27FC236}">
                <a16:creationId xmlns:a16="http://schemas.microsoft.com/office/drawing/2014/main" id="{14F837DC-6F14-4DA0-B4D7-C9DDC081F963}"/>
              </a:ext>
            </a:extLst>
          </p:cNvPr>
          <p:cNvCxnSpPr>
            <a:cxnSpLocks/>
            <a:stCxn id="125" idx="3"/>
            <a:endCxn id="127" idx="1"/>
          </p:cNvCxnSpPr>
          <p:nvPr/>
        </p:nvCxnSpPr>
        <p:spPr>
          <a:xfrm flipV="1">
            <a:off x="7313614" y="2206626"/>
            <a:ext cx="682625" cy="317501"/>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descr="Line connecting data points (Year 2011 to 2012) on Beaumont-Port Arthur data line">
            <a:extLst>
              <a:ext uri="{FF2B5EF4-FFF2-40B4-BE49-F238E27FC236}">
                <a16:creationId xmlns:a16="http://schemas.microsoft.com/office/drawing/2014/main" id="{18B2460D-6DB0-4166-AD26-934E38D60CD7}"/>
              </a:ext>
            </a:extLst>
          </p:cNvPr>
          <p:cNvCxnSpPr>
            <a:cxnSpLocks/>
            <a:stCxn id="127" idx="1"/>
            <a:endCxn id="129" idx="3"/>
          </p:cNvCxnSpPr>
          <p:nvPr/>
        </p:nvCxnSpPr>
        <p:spPr>
          <a:xfrm flipV="1">
            <a:off x="7996239" y="2108201"/>
            <a:ext cx="533400" cy="98424"/>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descr="Line connecting data points (Year 2012 to 2013) on Beaumont-Port Arthur data line">
            <a:extLst>
              <a:ext uri="{FF2B5EF4-FFF2-40B4-BE49-F238E27FC236}">
                <a16:creationId xmlns:a16="http://schemas.microsoft.com/office/drawing/2014/main" id="{50D86704-1623-4D3A-BA78-AA930804B474}"/>
              </a:ext>
            </a:extLst>
          </p:cNvPr>
          <p:cNvCxnSpPr>
            <a:cxnSpLocks/>
            <a:stCxn id="129" idx="1"/>
            <a:endCxn id="131" idx="3"/>
          </p:cNvCxnSpPr>
          <p:nvPr/>
        </p:nvCxnSpPr>
        <p:spPr>
          <a:xfrm flipV="1">
            <a:off x="8609013" y="2058988"/>
            <a:ext cx="523875" cy="49213"/>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descr="Line connecting data points (Year 2013 to 2014) on Beaumont-Port Arthur data line">
            <a:extLst>
              <a:ext uri="{FF2B5EF4-FFF2-40B4-BE49-F238E27FC236}">
                <a16:creationId xmlns:a16="http://schemas.microsoft.com/office/drawing/2014/main" id="{23AA39B0-0D25-49DB-9C71-C9CB59C0A404}"/>
              </a:ext>
            </a:extLst>
          </p:cNvPr>
          <p:cNvCxnSpPr>
            <a:cxnSpLocks/>
            <a:endCxn id="133" idx="1"/>
          </p:cNvCxnSpPr>
          <p:nvPr/>
        </p:nvCxnSpPr>
        <p:spPr>
          <a:xfrm>
            <a:off x="9132889" y="2057673"/>
            <a:ext cx="682625" cy="94993"/>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descr="Line representing the 2008 Ozone Standard of 75 ppb">
            <a:extLst>
              <a:ext uri="{FF2B5EF4-FFF2-40B4-BE49-F238E27FC236}">
                <a16:creationId xmlns:a16="http://schemas.microsoft.com/office/drawing/2014/main" id="{DE402FF4-E1B1-4B51-A2DE-64F722D0765B}"/>
              </a:ext>
            </a:extLst>
          </p:cNvPr>
          <p:cNvCxnSpPr>
            <a:cxnSpLocks/>
          </p:cNvCxnSpPr>
          <p:nvPr/>
        </p:nvCxnSpPr>
        <p:spPr>
          <a:xfrm>
            <a:off x="1219200" y="2876551"/>
            <a:ext cx="86868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55" name="TextBox 254">
            <a:extLst>
              <a:ext uri="{FF2B5EF4-FFF2-40B4-BE49-F238E27FC236}">
                <a16:creationId xmlns:a16="http://schemas.microsoft.com/office/drawing/2014/main" id="{D529D1F1-FEBD-4EC4-A1F3-F47707836E4E}"/>
              </a:ext>
            </a:extLst>
          </p:cNvPr>
          <p:cNvSpPr txBox="1"/>
          <p:nvPr/>
        </p:nvSpPr>
        <p:spPr>
          <a:xfrm>
            <a:off x="2033176" y="2819401"/>
            <a:ext cx="2767425" cy="502766"/>
          </a:xfrm>
          <a:prstGeom prst="rect">
            <a:avLst/>
          </a:prstGeom>
          <a:noFill/>
        </p:spPr>
        <p:txBody>
          <a:bodyPr wrap="square" rtlCol="0">
            <a:spAutoFit/>
          </a:bodyPr>
          <a:lstStyle/>
          <a:p>
            <a:pPr algn="ctr" defTabSz="914377"/>
            <a:r>
              <a:rPr lang="en-US" sz="2667" i="1" dirty="0">
                <a:solidFill>
                  <a:prstClr val="black"/>
                </a:solidFill>
                <a:latin typeface="Calibri"/>
              </a:rPr>
              <a:t>2008 Std.: 75 ppb</a:t>
            </a:r>
          </a:p>
        </p:txBody>
      </p:sp>
      <p:cxnSp>
        <p:nvCxnSpPr>
          <p:cNvPr id="256" name="Straight Connector 255" descr="Line representing the 1997 Ozone Standard of 84 ppb">
            <a:extLst>
              <a:ext uri="{FF2B5EF4-FFF2-40B4-BE49-F238E27FC236}">
                <a16:creationId xmlns:a16="http://schemas.microsoft.com/office/drawing/2014/main" id="{B0277ED7-1F13-4006-A099-E5FB0D7005D1}"/>
              </a:ext>
            </a:extLst>
          </p:cNvPr>
          <p:cNvCxnSpPr>
            <a:cxnSpLocks/>
          </p:cNvCxnSpPr>
          <p:nvPr/>
        </p:nvCxnSpPr>
        <p:spPr>
          <a:xfrm>
            <a:off x="1219200" y="2057400"/>
            <a:ext cx="86868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57" name="TextBox 256">
            <a:extLst>
              <a:ext uri="{FF2B5EF4-FFF2-40B4-BE49-F238E27FC236}">
                <a16:creationId xmlns:a16="http://schemas.microsoft.com/office/drawing/2014/main" id="{3359321B-D702-43FC-82A5-8C7BCB2730E3}"/>
              </a:ext>
            </a:extLst>
          </p:cNvPr>
          <p:cNvSpPr txBox="1"/>
          <p:nvPr/>
        </p:nvSpPr>
        <p:spPr>
          <a:xfrm>
            <a:off x="2078181" y="2008910"/>
            <a:ext cx="2722419" cy="502766"/>
          </a:xfrm>
          <a:prstGeom prst="rect">
            <a:avLst/>
          </a:prstGeom>
          <a:noFill/>
        </p:spPr>
        <p:txBody>
          <a:bodyPr wrap="square" rtlCol="0">
            <a:spAutoFit/>
          </a:bodyPr>
          <a:lstStyle/>
          <a:p>
            <a:pPr algn="ctr" defTabSz="914377"/>
            <a:r>
              <a:rPr lang="en-US" sz="2667" i="1" dirty="0">
                <a:solidFill>
                  <a:prstClr val="black"/>
                </a:solidFill>
                <a:latin typeface="Calibri"/>
              </a:rPr>
              <a:t>1997 Std.: 84 ppb</a:t>
            </a:r>
          </a:p>
        </p:txBody>
      </p:sp>
      <p:sp>
        <p:nvSpPr>
          <p:cNvPr id="258" name="TextBox 257">
            <a:extLst>
              <a:ext uri="{FF2B5EF4-FFF2-40B4-BE49-F238E27FC236}">
                <a16:creationId xmlns:a16="http://schemas.microsoft.com/office/drawing/2014/main" id="{DAA407A2-36DA-4CAE-AA0E-CD577A8D7FDA}"/>
              </a:ext>
            </a:extLst>
          </p:cNvPr>
          <p:cNvSpPr txBox="1"/>
          <p:nvPr/>
        </p:nvSpPr>
        <p:spPr>
          <a:xfrm>
            <a:off x="919981" y="675730"/>
            <a:ext cx="1471571" cy="584775"/>
          </a:xfrm>
          <a:prstGeom prst="rect">
            <a:avLst/>
          </a:prstGeom>
          <a:noFill/>
        </p:spPr>
        <p:txBody>
          <a:bodyPr wrap="square" rtlCol="0">
            <a:spAutoFit/>
          </a:bodyPr>
          <a:lstStyle/>
          <a:p>
            <a:pPr defTabSz="914377"/>
            <a:r>
              <a:rPr lang="en-US" sz="3200" dirty="0">
                <a:solidFill>
                  <a:prstClr val="black"/>
                </a:solidFill>
                <a:latin typeface="Calibri"/>
              </a:rPr>
              <a:t>DFW</a:t>
            </a:r>
          </a:p>
        </p:txBody>
      </p:sp>
      <p:sp>
        <p:nvSpPr>
          <p:cNvPr id="259" name="TextBox 258">
            <a:extLst>
              <a:ext uri="{FF2B5EF4-FFF2-40B4-BE49-F238E27FC236}">
                <a16:creationId xmlns:a16="http://schemas.microsoft.com/office/drawing/2014/main" id="{A3D5A5A8-1FA8-4B03-967E-AE0FFADA27EF}"/>
              </a:ext>
            </a:extLst>
          </p:cNvPr>
          <p:cNvSpPr txBox="1"/>
          <p:nvPr/>
        </p:nvSpPr>
        <p:spPr>
          <a:xfrm>
            <a:off x="920004" y="1334265"/>
            <a:ext cx="1096888" cy="584775"/>
          </a:xfrm>
          <a:prstGeom prst="rect">
            <a:avLst/>
          </a:prstGeom>
          <a:noFill/>
        </p:spPr>
        <p:txBody>
          <a:bodyPr wrap="square" rtlCol="0">
            <a:spAutoFit/>
          </a:bodyPr>
          <a:lstStyle/>
          <a:p>
            <a:pPr defTabSz="914377"/>
            <a:r>
              <a:rPr lang="en-US" sz="3200" dirty="0">
                <a:solidFill>
                  <a:prstClr val="black"/>
                </a:solidFill>
                <a:latin typeface="Calibri"/>
              </a:rPr>
              <a:t>BPA</a:t>
            </a:r>
          </a:p>
        </p:txBody>
      </p:sp>
      <p:sp>
        <p:nvSpPr>
          <p:cNvPr id="260" name="TextBox 259">
            <a:extLst>
              <a:ext uri="{FF2B5EF4-FFF2-40B4-BE49-F238E27FC236}">
                <a16:creationId xmlns:a16="http://schemas.microsoft.com/office/drawing/2014/main" id="{072C6546-42B6-4EA3-AD11-ACA0C761F6CB}"/>
              </a:ext>
            </a:extLst>
          </p:cNvPr>
          <p:cNvSpPr txBox="1"/>
          <p:nvPr/>
        </p:nvSpPr>
        <p:spPr>
          <a:xfrm>
            <a:off x="918460" y="111223"/>
            <a:ext cx="1471571" cy="584775"/>
          </a:xfrm>
          <a:prstGeom prst="rect">
            <a:avLst/>
          </a:prstGeom>
          <a:noFill/>
        </p:spPr>
        <p:txBody>
          <a:bodyPr wrap="square" rtlCol="0">
            <a:spAutoFit/>
          </a:bodyPr>
          <a:lstStyle/>
          <a:p>
            <a:pPr defTabSz="914377"/>
            <a:r>
              <a:rPr lang="en-US" sz="3200" dirty="0">
                <a:solidFill>
                  <a:prstClr val="black"/>
                </a:solidFill>
                <a:latin typeface="Calibri"/>
              </a:rPr>
              <a:t>HGB</a:t>
            </a:r>
          </a:p>
        </p:txBody>
      </p:sp>
      <p:sp>
        <p:nvSpPr>
          <p:cNvPr id="137" name="TextBox 136">
            <a:extLst>
              <a:ext uri="{FF2B5EF4-FFF2-40B4-BE49-F238E27FC236}">
                <a16:creationId xmlns:a16="http://schemas.microsoft.com/office/drawing/2014/main" id="{ACCD950F-F16A-4AC0-93A1-C3A6B43EACFC}"/>
              </a:ext>
            </a:extLst>
          </p:cNvPr>
          <p:cNvSpPr txBox="1"/>
          <p:nvPr/>
        </p:nvSpPr>
        <p:spPr>
          <a:xfrm>
            <a:off x="6522687" y="1550895"/>
            <a:ext cx="1169779" cy="461665"/>
          </a:xfrm>
          <a:prstGeom prst="rect">
            <a:avLst/>
          </a:prstGeom>
          <a:noFill/>
        </p:spPr>
        <p:txBody>
          <a:bodyPr wrap="square" rtlCol="0">
            <a:spAutoFit/>
          </a:bodyPr>
          <a:lstStyle/>
          <a:p>
            <a:pPr defTabSz="914377"/>
            <a:r>
              <a:rPr lang="en-US" sz="2400" dirty="0">
                <a:solidFill>
                  <a:prstClr val="black"/>
                </a:solidFill>
                <a:latin typeface="Calibri"/>
              </a:rPr>
              <a:t>84 ppb</a:t>
            </a:r>
          </a:p>
        </p:txBody>
      </p:sp>
    </p:spTree>
    <p:extLst>
      <p:ext uri="{BB962C8B-B14F-4D97-AF65-F5344CB8AC3E}">
        <p14:creationId xmlns:p14="http://schemas.microsoft.com/office/powerpoint/2010/main" val="3649327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2"/>
                                        </p:tgtEl>
                                        <p:attrNameLst>
                                          <p:attrName>style.visibility</p:attrName>
                                        </p:attrNameLst>
                                      </p:cBhvr>
                                      <p:to>
                                        <p:strVal val="visible"/>
                                      </p:to>
                                    </p:set>
                                    <p:animEffect transition="in" filter="wipe(left)">
                                      <p:cBhvr>
                                        <p:cTn id="7" dur="500"/>
                                        <p:tgtEl>
                                          <p:spTgt spid="152"/>
                                        </p:tgtEl>
                                      </p:cBhvr>
                                    </p:animEffect>
                                  </p:childTnLst>
                                </p:cTn>
                              </p:par>
                              <p:par>
                                <p:cTn id="8" presetID="22" presetClass="entr" presetSubtype="8" fill="hold" nodeType="withEffect">
                                  <p:stCondLst>
                                    <p:cond delay="0"/>
                                  </p:stCondLst>
                                  <p:childTnLst>
                                    <p:set>
                                      <p:cBhvr>
                                        <p:cTn id="9" dur="1" fill="hold">
                                          <p:stCondLst>
                                            <p:cond delay="0"/>
                                          </p:stCondLst>
                                        </p:cTn>
                                        <p:tgtEl>
                                          <p:spTgt spid="154"/>
                                        </p:tgtEl>
                                        <p:attrNameLst>
                                          <p:attrName>style.visibility</p:attrName>
                                        </p:attrNameLst>
                                      </p:cBhvr>
                                      <p:to>
                                        <p:strVal val="visible"/>
                                      </p:to>
                                    </p:set>
                                    <p:animEffect transition="in" filter="wipe(left)">
                                      <p:cBhvr>
                                        <p:cTn id="10" dur="500"/>
                                        <p:tgtEl>
                                          <p:spTgt spid="154"/>
                                        </p:tgtEl>
                                      </p:cBhvr>
                                    </p:animEffect>
                                  </p:childTnLst>
                                </p:cTn>
                              </p:par>
                              <p:par>
                                <p:cTn id="11" presetID="22" presetClass="entr" presetSubtype="8" fill="hold" nodeType="withEffect">
                                  <p:stCondLst>
                                    <p:cond delay="0"/>
                                  </p:stCondLst>
                                  <p:childTnLst>
                                    <p:set>
                                      <p:cBhvr>
                                        <p:cTn id="12" dur="1" fill="hold">
                                          <p:stCondLst>
                                            <p:cond delay="0"/>
                                          </p:stCondLst>
                                        </p:cTn>
                                        <p:tgtEl>
                                          <p:spTgt spid="156"/>
                                        </p:tgtEl>
                                        <p:attrNameLst>
                                          <p:attrName>style.visibility</p:attrName>
                                        </p:attrNameLst>
                                      </p:cBhvr>
                                      <p:to>
                                        <p:strVal val="visible"/>
                                      </p:to>
                                    </p:set>
                                    <p:animEffect transition="in" filter="wipe(left)">
                                      <p:cBhvr>
                                        <p:cTn id="13" dur="500"/>
                                        <p:tgtEl>
                                          <p:spTgt spid="156"/>
                                        </p:tgtEl>
                                      </p:cBhvr>
                                    </p:animEffect>
                                  </p:childTnLst>
                                </p:cTn>
                              </p:par>
                              <p:par>
                                <p:cTn id="14" presetID="22" presetClass="entr" presetSubtype="8" fill="hold" nodeType="withEffect">
                                  <p:stCondLst>
                                    <p:cond delay="0"/>
                                  </p:stCondLst>
                                  <p:childTnLst>
                                    <p:set>
                                      <p:cBhvr>
                                        <p:cTn id="15" dur="1" fill="hold">
                                          <p:stCondLst>
                                            <p:cond delay="0"/>
                                          </p:stCondLst>
                                        </p:cTn>
                                        <p:tgtEl>
                                          <p:spTgt spid="158"/>
                                        </p:tgtEl>
                                        <p:attrNameLst>
                                          <p:attrName>style.visibility</p:attrName>
                                        </p:attrNameLst>
                                      </p:cBhvr>
                                      <p:to>
                                        <p:strVal val="visible"/>
                                      </p:to>
                                    </p:set>
                                    <p:animEffect transition="in" filter="wipe(left)">
                                      <p:cBhvr>
                                        <p:cTn id="16" dur="500"/>
                                        <p:tgtEl>
                                          <p:spTgt spid="158"/>
                                        </p:tgtEl>
                                      </p:cBhvr>
                                    </p:animEffect>
                                  </p:childTnLst>
                                </p:cTn>
                              </p:par>
                              <p:par>
                                <p:cTn id="17" presetID="22" presetClass="entr" presetSubtype="8" fill="hold" nodeType="withEffect">
                                  <p:stCondLst>
                                    <p:cond delay="0"/>
                                  </p:stCondLst>
                                  <p:childTnLst>
                                    <p:set>
                                      <p:cBhvr>
                                        <p:cTn id="18" dur="1" fill="hold">
                                          <p:stCondLst>
                                            <p:cond delay="0"/>
                                          </p:stCondLst>
                                        </p:cTn>
                                        <p:tgtEl>
                                          <p:spTgt spid="160"/>
                                        </p:tgtEl>
                                        <p:attrNameLst>
                                          <p:attrName>style.visibility</p:attrName>
                                        </p:attrNameLst>
                                      </p:cBhvr>
                                      <p:to>
                                        <p:strVal val="visible"/>
                                      </p:to>
                                    </p:set>
                                    <p:animEffect transition="in" filter="wipe(left)">
                                      <p:cBhvr>
                                        <p:cTn id="19" dur="500"/>
                                        <p:tgtEl>
                                          <p:spTgt spid="160"/>
                                        </p:tgtEl>
                                      </p:cBhvr>
                                    </p:animEffect>
                                  </p:childTnLst>
                                </p:cTn>
                              </p:par>
                              <p:par>
                                <p:cTn id="20" presetID="22" presetClass="entr" presetSubtype="8" fill="hold" nodeType="withEffect">
                                  <p:stCondLst>
                                    <p:cond delay="0"/>
                                  </p:stCondLst>
                                  <p:childTnLst>
                                    <p:set>
                                      <p:cBhvr>
                                        <p:cTn id="21" dur="1" fill="hold">
                                          <p:stCondLst>
                                            <p:cond delay="0"/>
                                          </p:stCondLst>
                                        </p:cTn>
                                        <p:tgtEl>
                                          <p:spTgt spid="162"/>
                                        </p:tgtEl>
                                        <p:attrNameLst>
                                          <p:attrName>style.visibility</p:attrName>
                                        </p:attrNameLst>
                                      </p:cBhvr>
                                      <p:to>
                                        <p:strVal val="visible"/>
                                      </p:to>
                                    </p:set>
                                    <p:animEffect transition="in" filter="wipe(left)">
                                      <p:cBhvr>
                                        <p:cTn id="22" dur="500"/>
                                        <p:tgtEl>
                                          <p:spTgt spid="162"/>
                                        </p:tgtEl>
                                      </p:cBhvr>
                                    </p:animEffect>
                                  </p:childTnLst>
                                </p:cTn>
                              </p:par>
                              <p:par>
                                <p:cTn id="23" presetID="22" presetClass="entr" presetSubtype="8" fill="hold" nodeType="withEffect">
                                  <p:stCondLst>
                                    <p:cond delay="0"/>
                                  </p:stCondLst>
                                  <p:childTnLst>
                                    <p:set>
                                      <p:cBhvr>
                                        <p:cTn id="24" dur="1" fill="hold">
                                          <p:stCondLst>
                                            <p:cond delay="0"/>
                                          </p:stCondLst>
                                        </p:cTn>
                                        <p:tgtEl>
                                          <p:spTgt spid="164"/>
                                        </p:tgtEl>
                                        <p:attrNameLst>
                                          <p:attrName>style.visibility</p:attrName>
                                        </p:attrNameLst>
                                      </p:cBhvr>
                                      <p:to>
                                        <p:strVal val="visible"/>
                                      </p:to>
                                    </p:set>
                                    <p:animEffect transition="in" filter="wipe(left)">
                                      <p:cBhvr>
                                        <p:cTn id="25" dur="500"/>
                                        <p:tgtEl>
                                          <p:spTgt spid="164"/>
                                        </p:tgtEl>
                                      </p:cBhvr>
                                    </p:animEffect>
                                  </p:childTnLst>
                                </p:cTn>
                              </p:par>
                              <p:par>
                                <p:cTn id="26" presetID="22" presetClass="entr" presetSubtype="8" fill="hold" nodeType="withEffect">
                                  <p:stCondLst>
                                    <p:cond delay="0"/>
                                  </p:stCondLst>
                                  <p:childTnLst>
                                    <p:set>
                                      <p:cBhvr>
                                        <p:cTn id="27" dur="1" fill="hold">
                                          <p:stCondLst>
                                            <p:cond delay="0"/>
                                          </p:stCondLst>
                                        </p:cTn>
                                        <p:tgtEl>
                                          <p:spTgt spid="166"/>
                                        </p:tgtEl>
                                        <p:attrNameLst>
                                          <p:attrName>style.visibility</p:attrName>
                                        </p:attrNameLst>
                                      </p:cBhvr>
                                      <p:to>
                                        <p:strVal val="visible"/>
                                      </p:to>
                                    </p:set>
                                    <p:animEffect transition="in" filter="wipe(left)">
                                      <p:cBhvr>
                                        <p:cTn id="28" dur="500"/>
                                        <p:tgtEl>
                                          <p:spTgt spid="16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68"/>
                                        </p:tgtEl>
                                        <p:attrNameLst>
                                          <p:attrName>style.visibility</p:attrName>
                                        </p:attrNameLst>
                                      </p:cBhvr>
                                      <p:to>
                                        <p:strVal val="visible"/>
                                      </p:to>
                                    </p:set>
                                    <p:animEffect transition="in" filter="wipe(left)">
                                      <p:cBhvr>
                                        <p:cTn id="33" dur="500"/>
                                        <p:tgtEl>
                                          <p:spTgt spid="168"/>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137"/>
                                        </p:tgtEl>
                                        <p:attrNameLst>
                                          <p:attrName>style.visibility</p:attrName>
                                        </p:attrNameLst>
                                      </p:cBhvr>
                                      <p:to>
                                        <p:strVal val="visible"/>
                                      </p:to>
                                    </p:set>
                                    <p:animEffect transition="in" filter="wipe(left)">
                                      <p:cBhvr>
                                        <p:cTn id="36" dur="500"/>
                                        <p:tgtEl>
                                          <p:spTgt spid="13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170"/>
                                        </p:tgtEl>
                                        <p:attrNameLst>
                                          <p:attrName>style.visibility</p:attrName>
                                        </p:attrNameLst>
                                      </p:cBhvr>
                                      <p:to>
                                        <p:strVal val="visible"/>
                                      </p:to>
                                    </p:set>
                                    <p:animEffect transition="in" filter="wipe(left)">
                                      <p:cBhvr>
                                        <p:cTn id="41" dur="500"/>
                                        <p:tgtEl>
                                          <p:spTgt spid="170"/>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173"/>
                                        </p:tgtEl>
                                        <p:attrNameLst>
                                          <p:attrName>style.visibility</p:attrName>
                                        </p:attrNameLst>
                                      </p:cBhvr>
                                      <p:to>
                                        <p:strVal val="visible"/>
                                      </p:to>
                                    </p:set>
                                    <p:animEffect transition="in" filter="wipe(left)">
                                      <p:cBhvr>
                                        <p:cTn id="46" dur="500"/>
                                        <p:tgtEl>
                                          <p:spTgt spid="173"/>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175"/>
                                        </p:tgtEl>
                                        <p:attrNameLst>
                                          <p:attrName>style.visibility</p:attrName>
                                        </p:attrNameLst>
                                      </p:cBhvr>
                                      <p:to>
                                        <p:strVal val="visible"/>
                                      </p:to>
                                    </p:set>
                                    <p:animEffect transition="in" filter="wipe(left)">
                                      <p:cBhvr>
                                        <p:cTn id="51" dur="500"/>
                                        <p:tgtEl>
                                          <p:spTgt spid="175"/>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178"/>
                                        </p:tgtEl>
                                        <p:attrNameLst>
                                          <p:attrName>style.visibility</p:attrName>
                                        </p:attrNameLst>
                                      </p:cBhvr>
                                      <p:to>
                                        <p:strVal val="visible"/>
                                      </p:to>
                                    </p:set>
                                    <p:animEffect transition="in" filter="wipe(left)">
                                      <p:cBhvr>
                                        <p:cTn id="56" dur="500"/>
                                        <p:tgtEl>
                                          <p:spTgt spid="178"/>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180"/>
                                        </p:tgtEl>
                                        <p:attrNameLst>
                                          <p:attrName>style.visibility</p:attrName>
                                        </p:attrNameLst>
                                      </p:cBhvr>
                                      <p:to>
                                        <p:strVal val="visible"/>
                                      </p:to>
                                    </p:set>
                                    <p:animEffect transition="in" filter="wipe(left)">
                                      <p:cBhvr>
                                        <p:cTn id="61" dur="500"/>
                                        <p:tgtEl>
                                          <p:spTgt spid="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325563"/>
          </a:xfrm>
          <a:solidFill>
            <a:srgbClr val="000000">
              <a:alpha val="69804"/>
            </a:srgbClr>
          </a:solidFill>
          <a:ln>
            <a:noFill/>
          </a:ln>
        </p:spPr>
        <p:txBody>
          <a:bodyPr>
            <a:normAutofit/>
          </a:bodyPr>
          <a:lstStyle/>
          <a:p>
            <a:r>
              <a:rPr lang="en-US" sz="4000" b="1" dirty="0">
                <a:solidFill>
                  <a:schemeClr val="bg1"/>
                </a:solidFill>
                <a:latin typeface="Arial" panose="020B0604020202020204" pitchFamily="34" charset="0"/>
                <a:cs typeface="Arial" panose="020B0604020202020204" pitchFamily="34" charset="0"/>
              </a:rPr>
              <a:t>Adding Graphs and Charts </a:t>
            </a:r>
            <a:endParaRPr lang="en-US" sz="3200" b="1" dirty="0">
              <a:solidFill>
                <a:schemeClr val="bg1"/>
              </a:solidFill>
              <a:latin typeface="Arial" panose="020B0604020202020204" pitchFamily="34" charset="0"/>
              <a:cs typeface="Arial" panose="020B0604020202020204" pitchFamily="34" charset="0"/>
            </a:endParaRPr>
          </a:p>
        </p:txBody>
      </p:sp>
      <p:pic>
        <p:nvPicPr>
          <p:cNvPr id="3" name="Picture 2" descr="Screenshot of Insert Ribbon">
            <a:extLst>
              <a:ext uri="{FF2B5EF4-FFF2-40B4-BE49-F238E27FC236}">
                <a16:creationId xmlns:a16="http://schemas.microsoft.com/office/drawing/2014/main" id="{67E3DD39-5E36-B85F-0CEF-04D4B45E7AA1}"/>
              </a:ext>
            </a:extLst>
          </p:cNvPr>
          <p:cNvPicPr>
            <a:picLocks noChangeAspect="1"/>
          </p:cNvPicPr>
          <p:nvPr/>
        </p:nvPicPr>
        <p:blipFill rotWithShape="1">
          <a:blip r:embed="rId3"/>
          <a:srcRect b="79261"/>
          <a:stretch/>
        </p:blipFill>
        <p:spPr>
          <a:xfrm>
            <a:off x="0" y="2189765"/>
            <a:ext cx="12192000" cy="1421563"/>
          </a:xfrm>
          <a:prstGeom prst="rect">
            <a:avLst/>
          </a:prstGeom>
          <a:ln w="19050">
            <a:solidFill>
              <a:schemeClr val="tx1"/>
            </a:solidFill>
          </a:ln>
        </p:spPr>
      </p:pic>
      <p:sp>
        <p:nvSpPr>
          <p:cNvPr id="7" name="Rectangle 6" descr="Rectangle highlighting Chart on Insert Ribbon"/>
          <p:cNvSpPr/>
          <p:nvPr/>
        </p:nvSpPr>
        <p:spPr>
          <a:xfrm>
            <a:off x="3431178" y="3169921"/>
            <a:ext cx="577935" cy="269095"/>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white"/>
              </a:solidFill>
              <a:latin typeface="Calibri" panose="020F0502020204030204"/>
            </a:endParaRPr>
          </a:p>
        </p:txBody>
      </p:sp>
      <p:pic>
        <p:nvPicPr>
          <p:cNvPr id="5" name="Picture 4" descr="Screenshot of Insert Chart dialog box showing chart categories (Column, Line, Pie, Bar, Area, XY, Map, Stock, Surface, Radar, Treemap, Sunburst, Histogram, Box &amp; Whisker, Waterfall, Funnel, and Combo)">
            <a:extLst>
              <a:ext uri="{FF2B5EF4-FFF2-40B4-BE49-F238E27FC236}">
                <a16:creationId xmlns:a16="http://schemas.microsoft.com/office/drawing/2014/main" id="{89EF9941-1478-4AB4-85C9-C6F409933FF5}"/>
              </a:ext>
            </a:extLst>
          </p:cNvPr>
          <p:cNvPicPr>
            <a:picLocks noChangeAspect="1"/>
          </p:cNvPicPr>
          <p:nvPr/>
        </p:nvPicPr>
        <p:blipFill rotWithShape="1">
          <a:blip r:embed="rId4"/>
          <a:srcRect l="26951" t="7785" r="27108" b="14128"/>
          <a:stretch/>
        </p:blipFill>
        <p:spPr>
          <a:xfrm>
            <a:off x="3176104" y="1310695"/>
            <a:ext cx="5789477" cy="5532436"/>
          </a:xfrm>
          <a:prstGeom prst="rect">
            <a:avLst/>
          </a:prstGeom>
          <a:ln w="19050">
            <a:solidFill>
              <a:schemeClr val="tx1"/>
            </a:solidFill>
          </a:ln>
        </p:spPr>
      </p:pic>
    </p:spTree>
    <p:extLst>
      <p:ext uri="{BB962C8B-B14F-4D97-AF65-F5344CB8AC3E}">
        <p14:creationId xmlns:p14="http://schemas.microsoft.com/office/powerpoint/2010/main" val="1965888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par>
                                <p:cTn id="13" presetID="22" presetClass="entr" presetSubtype="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325563"/>
          </a:xfrm>
          <a:solidFill>
            <a:srgbClr val="000000">
              <a:alpha val="69804"/>
            </a:srgbClr>
          </a:solidFill>
          <a:ln>
            <a:noFill/>
          </a:ln>
        </p:spPr>
        <p:txBody>
          <a:bodyPr>
            <a:normAutofit/>
          </a:bodyPr>
          <a:lstStyle/>
          <a:p>
            <a:r>
              <a:rPr lang="en-US" sz="4000" b="1" dirty="0">
                <a:solidFill>
                  <a:schemeClr val="bg1"/>
                </a:solidFill>
                <a:latin typeface="Arial" panose="020B0604020202020204" pitchFamily="34" charset="0"/>
                <a:cs typeface="Arial" panose="020B0604020202020204" pitchFamily="34" charset="0"/>
              </a:rPr>
              <a:t>Adding Tables </a:t>
            </a:r>
            <a:endParaRPr lang="en-US" sz="3200" b="1" dirty="0">
              <a:solidFill>
                <a:schemeClr val="bg1"/>
              </a:solidFill>
              <a:latin typeface="Arial" panose="020B0604020202020204" pitchFamily="34" charset="0"/>
              <a:cs typeface="Arial" panose="020B0604020202020204" pitchFamily="34" charset="0"/>
            </a:endParaRPr>
          </a:p>
        </p:txBody>
      </p:sp>
      <p:pic>
        <p:nvPicPr>
          <p:cNvPr id="3" name="Picture 2" descr="Screenshot of Insert Ribbon">
            <a:extLst>
              <a:ext uri="{FF2B5EF4-FFF2-40B4-BE49-F238E27FC236}">
                <a16:creationId xmlns:a16="http://schemas.microsoft.com/office/drawing/2014/main" id="{0D2335DB-11E9-5D70-9D37-CB65ADF5F135}"/>
              </a:ext>
            </a:extLst>
          </p:cNvPr>
          <p:cNvPicPr>
            <a:picLocks noChangeAspect="1"/>
          </p:cNvPicPr>
          <p:nvPr/>
        </p:nvPicPr>
        <p:blipFill rotWithShape="1">
          <a:blip r:embed="rId3"/>
          <a:srcRect b="79261"/>
          <a:stretch/>
        </p:blipFill>
        <p:spPr>
          <a:xfrm>
            <a:off x="0" y="1684663"/>
            <a:ext cx="12192000" cy="1421563"/>
          </a:xfrm>
          <a:prstGeom prst="rect">
            <a:avLst/>
          </a:prstGeom>
          <a:ln w="19050">
            <a:solidFill>
              <a:schemeClr val="tx1"/>
            </a:solidFill>
          </a:ln>
        </p:spPr>
      </p:pic>
      <p:sp>
        <p:nvSpPr>
          <p:cNvPr id="7" name="Rectangle 6" descr="Rectangle highlighting Table on Insert Ribbon"/>
          <p:cNvSpPr/>
          <p:nvPr/>
        </p:nvSpPr>
        <p:spPr>
          <a:xfrm>
            <a:off x="510975" y="2210120"/>
            <a:ext cx="521732" cy="559205"/>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white"/>
              </a:solidFill>
              <a:latin typeface="Calibri" panose="020F0502020204030204"/>
            </a:endParaRPr>
          </a:p>
        </p:txBody>
      </p:sp>
      <p:pic>
        <p:nvPicPr>
          <p:cNvPr id="5" name="Picture 4" descr="Screenshot of Insert Table menu showing options available to insert a table (cell grid, Insert Table..., Draw Table, and Excel Spreadsheet)"/>
          <p:cNvPicPr>
            <a:picLocks noChangeAspect="1"/>
          </p:cNvPicPr>
          <p:nvPr/>
        </p:nvPicPr>
        <p:blipFill rotWithShape="1">
          <a:blip r:embed="rId4"/>
          <a:srcRect l="3536" t="13875" r="84268" b="57941"/>
          <a:stretch/>
        </p:blipFill>
        <p:spPr>
          <a:xfrm>
            <a:off x="528041" y="2927030"/>
            <a:ext cx="3005087" cy="3906613"/>
          </a:xfrm>
          <a:prstGeom prst="rect">
            <a:avLst/>
          </a:prstGeom>
          <a:ln w="19050">
            <a:solidFill>
              <a:schemeClr val="tx1"/>
            </a:solidFill>
          </a:ln>
        </p:spPr>
      </p:pic>
    </p:spTree>
    <p:extLst>
      <p:ext uri="{BB962C8B-B14F-4D97-AF65-F5344CB8AC3E}">
        <p14:creationId xmlns:p14="http://schemas.microsoft.com/office/powerpoint/2010/main" val="1882437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766219"/>
            <a:ext cx="12192000" cy="1325563"/>
          </a:xfrm>
          <a:solidFill>
            <a:srgbClr val="000000">
              <a:alpha val="69804"/>
            </a:srgbClr>
          </a:solidFill>
          <a:ln>
            <a:noFill/>
          </a:ln>
        </p:spPr>
        <p:txBody>
          <a:bodyPr>
            <a:normAutofit/>
          </a:bodyPr>
          <a:lstStyle/>
          <a:p>
            <a:pPr algn="ctr"/>
            <a:r>
              <a:rPr lang="en-US" sz="4267" b="1" dirty="0">
                <a:solidFill>
                  <a:schemeClr val="bg1"/>
                </a:solidFill>
                <a:latin typeface="Arial" panose="020B0604020202020204" pitchFamily="34" charset="0"/>
                <a:cs typeface="Arial" panose="020B0604020202020204" pitchFamily="34" charset="0"/>
              </a:rPr>
              <a:t>Visual Examples – Part 2</a:t>
            </a:r>
          </a:p>
        </p:txBody>
      </p:sp>
    </p:spTree>
    <p:extLst>
      <p:ext uri="{BB962C8B-B14F-4D97-AF65-F5344CB8AC3E}">
        <p14:creationId xmlns:p14="http://schemas.microsoft.com/office/powerpoint/2010/main" val="12248234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50000"/>
                <a:alpha val="85000"/>
              </a:schemeClr>
            </a:gs>
            <a:gs pos="100000">
              <a:schemeClr val="bg1">
                <a:lumMod val="50000"/>
              </a:schemeClr>
            </a:gs>
          </a:gsLst>
          <a:lin ang="5400000" scaled="1"/>
        </a:gradFill>
        <a:effectLst/>
      </p:bgPr>
    </p:bg>
    <p:spTree>
      <p:nvGrpSpPr>
        <p:cNvPr id="1" name=""/>
        <p:cNvGrpSpPr/>
        <p:nvPr/>
      </p:nvGrpSpPr>
      <p:grpSpPr>
        <a:xfrm>
          <a:off x="0" y="0"/>
          <a:ext cx="0" cy="0"/>
          <a:chOff x="0" y="0"/>
          <a:chExt cx="0" cy="0"/>
        </a:xfrm>
      </p:grpSpPr>
      <p:pic>
        <p:nvPicPr>
          <p:cNvPr id="4" name="Picture 3" descr="Purple mountain heights">
            <a:extLst>
              <a:ext uri="{FF2B5EF4-FFF2-40B4-BE49-F238E27FC236}">
                <a16:creationId xmlns:a16="http://schemas.microsoft.com/office/drawing/2014/main" id="{0B6BB66D-CB4A-C771-734C-E98C11DF4BC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87" b="4787"/>
          <a:stretch/>
        </p:blipFill>
        <p:spPr>
          <a:xfrm>
            <a:off x="1" y="-58315"/>
            <a:ext cx="12295672" cy="6916315"/>
          </a:xfrm>
          <a:prstGeom prst="rect">
            <a:avLst/>
          </a:prstGeom>
        </p:spPr>
      </p:pic>
      <p:sp>
        <p:nvSpPr>
          <p:cNvPr id="2" name="Title 1"/>
          <p:cNvSpPr>
            <a:spLocks noGrp="1"/>
          </p:cNvSpPr>
          <p:nvPr>
            <p:ph type="title"/>
          </p:nvPr>
        </p:nvSpPr>
        <p:spPr>
          <a:xfrm>
            <a:off x="-1" y="1"/>
            <a:ext cx="12295671" cy="1325563"/>
          </a:xfrm>
          <a:gradFill flip="none" rotWithShape="1">
            <a:gsLst>
              <a:gs pos="50000">
                <a:srgbClr val="000000">
                  <a:alpha val="90000"/>
                </a:srgbClr>
              </a:gs>
              <a:gs pos="0">
                <a:schemeClr val="tx1">
                  <a:alpha val="85000"/>
                </a:schemeClr>
              </a:gs>
              <a:gs pos="100000">
                <a:schemeClr val="tx1">
                  <a:alpha val="0"/>
                </a:schemeClr>
              </a:gs>
            </a:gsLst>
            <a:lin ang="5400000" scaled="1"/>
            <a:tileRect/>
          </a:gradFill>
          <a:ln>
            <a:noFill/>
          </a:ln>
        </p:spPr>
        <p:txBody>
          <a:bodyPr vert="horz" lIns="121920" tIns="60960" rIns="121920" bIns="60960" rtlCol="0" anchor="ctr">
            <a:normAutofit/>
          </a:bodyPr>
          <a:lstStyle/>
          <a:p>
            <a:r>
              <a:rPr lang="en-US" sz="4000" b="1" dirty="0">
                <a:solidFill>
                  <a:schemeClr val="bg1"/>
                </a:solidFill>
                <a:latin typeface="Arial" panose="020B0604020202020204" pitchFamily="34" charset="0"/>
                <a:cs typeface="Arial" panose="020B0604020202020204" pitchFamily="34" charset="0"/>
              </a:rPr>
              <a:t>Chunking</a:t>
            </a:r>
          </a:p>
        </p:txBody>
      </p:sp>
      <p:sp>
        <p:nvSpPr>
          <p:cNvPr id="5" name="TextBox 4">
            <a:extLst>
              <a:ext uri="{FF2B5EF4-FFF2-40B4-BE49-F238E27FC236}">
                <a16:creationId xmlns:a16="http://schemas.microsoft.com/office/drawing/2014/main" id="{10C55F02-2548-22FE-70AE-9DD42FDD677C}"/>
              </a:ext>
            </a:extLst>
          </p:cNvPr>
          <p:cNvSpPr txBox="1"/>
          <p:nvPr/>
        </p:nvSpPr>
        <p:spPr>
          <a:xfrm>
            <a:off x="21355" y="1811844"/>
            <a:ext cx="1759131" cy="892552"/>
          </a:xfrm>
          <a:prstGeom prst="rect">
            <a:avLst/>
          </a:prstGeom>
          <a:noFill/>
        </p:spPr>
        <p:txBody>
          <a:bodyPr wrap="square" rtlCol="0">
            <a:spAutoFit/>
          </a:bodyPr>
          <a:lstStyle/>
          <a:p>
            <a:pPr defTabSz="914377"/>
            <a:r>
              <a:rPr lang="en-US" sz="2800" dirty="0">
                <a:solidFill>
                  <a:prstClr val="black"/>
                </a:solidFill>
                <a:latin typeface="Calibri" panose="020F0502020204030204"/>
              </a:rPr>
              <a:t>Point 1:</a:t>
            </a:r>
          </a:p>
          <a:p>
            <a:pPr defTabSz="914377"/>
            <a:r>
              <a:rPr lang="en-US" sz="2400" dirty="0">
                <a:solidFill>
                  <a:prstClr val="black"/>
                </a:solidFill>
                <a:latin typeface="Calibri" panose="020F0502020204030204"/>
              </a:rPr>
              <a:t>Subpoint 1</a:t>
            </a:r>
          </a:p>
        </p:txBody>
      </p:sp>
      <p:cxnSp>
        <p:nvCxnSpPr>
          <p:cNvPr id="10" name="Straight Connector 9">
            <a:extLst>
              <a:ext uri="{FF2B5EF4-FFF2-40B4-BE49-F238E27FC236}">
                <a16:creationId xmlns:a16="http://schemas.microsoft.com/office/drawing/2014/main" id="{299155AC-54B0-34AE-BF17-D4A739F2A7A9}"/>
              </a:ext>
              <a:ext uri="{C183D7F6-B498-43B3-948B-1728B52AA6E4}">
                <adec:decorative xmlns:adec="http://schemas.microsoft.com/office/drawing/2017/decorative" val="1"/>
              </a:ext>
            </a:extLst>
          </p:cNvPr>
          <p:cNvCxnSpPr>
            <a:cxnSpLocks/>
          </p:cNvCxnSpPr>
          <p:nvPr/>
        </p:nvCxnSpPr>
        <p:spPr>
          <a:xfrm>
            <a:off x="2212649" y="2026651"/>
            <a:ext cx="0" cy="4876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60DBB715-1A97-46D6-542B-16C599C15CCE}"/>
              </a:ext>
            </a:extLst>
          </p:cNvPr>
          <p:cNvSpPr txBox="1"/>
          <p:nvPr/>
        </p:nvSpPr>
        <p:spPr>
          <a:xfrm>
            <a:off x="2644813" y="1823451"/>
            <a:ext cx="1759131" cy="892552"/>
          </a:xfrm>
          <a:prstGeom prst="rect">
            <a:avLst/>
          </a:prstGeom>
          <a:noFill/>
        </p:spPr>
        <p:txBody>
          <a:bodyPr wrap="square" rtlCol="0">
            <a:spAutoFit/>
          </a:bodyPr>
          <a:lstStyle/>
          <a:p>
            <a:pPr defTabSz="914377"/>
            <a:r>
              <a:rPr lang="en-US" sz="2800" dirty="0">
                <a:solidFill>
                  <a:prstClr val="black"/>
                </a:solidFill>
                <a:latin typeface="Calibri" panose="020F0502020204030204"/>
              </a:rPr>
              <a:t>Point 2:</a:t>
            </a:r>
          </a:p>
          <a:p>
            <a:pPr defTabSz="914377"/>
            <a:r>
              <a:rPr lang="en-US" sz="2400" dirty="0">
                <a:solidFill>
                  <a:prstClr val="black"/>
                </a:solidFill>
                <a:latin typeface="Calibri" panose="020F0502020204030204"/>
              </a:rPr>
              <a:t>Subpoint 2</a:t>
            </a:r>
          </a:p>
        </p:txBody>
      </p:sp>
      <p:cxnSp>
        <p:nvCxnSpPr>
          <p:cNvPr id="11" name="Straight Connector 10">
            <a:extLst>
              <a:ext uri="{FF2B5EF4-FFF2-40B4-BE49-F238E27FC236}">
                <a16:creationId xmlns:a16="http://schemas.microsoft.com/office/drawing/2014/main" id="{6EA16CDE-3BE8-25D9-E697-270CA7EA5254}"/>
              </a:ext>
              <a:ext uri="{C183D7F6-B498-43B3-948B-1728B52AA6E4}">
                <adec:decorative xmlns:adec="http://schemas.microsoft.com/office/drawing/2017/decorative" val="1"/>
              </a:ext>
            </a:extLst>
          </p:cNvPr>
          <p:cNvCxnSpPr/>
          <p:nvPr/>
        </p:nvCxnSpPr>
        <p:spPr>
          <a:xfrm>
            <a:off x="4836108" y="2020843"/>
            <a:ext cx="0" cy="4876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BE040412-20E1-FAF2-EE0F-857C49CD419B}"/>
              </a:ext>
            </a:extLst>
          </p:cNvPr>
          <p:cNvSpPr txBox="1"/>
          <p:nvPr/>
        </p:nvSpPr>
        <p:spPr>
          <a:xfrm>
            <a:off x="5268272" y="1817643"/>
            <a:ext cx="1759131" cy="892552"/>
          </a:xfrm>
          <a:prstGeom prst="rect">
            <a:avLst/>
          </a:prstGeom>
          <a:noFill/>
        </p:spPr>
        <p:txBody>
          <a:bodyPr wrap="square" rtlCol="0">
            <a:spAutoFit/>
          </a:bodyPr>
          <a:lstStyle/>
          <a:p>
            <a:pPr defTabSz="914377"/>
            <a:r>
              <a:rPr lang="en-US" sz="2800" dirty="0">
                <a:solidFill>
                  <a:prstClr val="black"/>
                </a:solidFill>
                <a:latin typeface="Calibri" panose="020F0502020204030204"/>
              </a:rPr>
              <a:t>Point 3:</a:t>
            </a:r>
          </a:p>
          <a:p>
            <a:pPr defTabSz="914377"/>
            <a:r>
              <a:rPr lang="en-US" sz="2400" dirty="0">
                <a:solidFill>
                  <a:prstClr val="black"/>
                </a:solidFill>
                <a:latin typeface="Calibri" panose="020F0502020204030204"/>
              </a:rPr>
              <a:t>Subpoint 3</a:t>
            </a:r>
          </a:p>
        </p:txBody>
      </p:sp>
      <p:cxnSp>
        <p:nvCxnSpPr>
          <p:cNvPr id="12" name="Straight Connector 11">
            <a:extLst>
              <a:ext uri="{FF2B5EF4-FFF2-40B4-BE49-F238E27FC236}">
                <a16:creationId xmlns:a16="http://schemas.microsoft.com/office/drawing/2014/main" id="{87FA961B-135B-E9A1-36B9-1BD1ED1307F1}"/>
              </a:ext>
              <a:ext uri="{C183D7F6-B498-43B3-948B-1728B52AA6E4}">
                <adec:decorative xmlns:adec="http://schemas.microsoft.com/office/drawing/2017/decorative" val="1"/>
              </a:ext>
            </a:extLst>
          </p:cNvPr>
          <p:cNvCxnSpPr/>
          <p:nvPr/>
        </p:nvCxnSpPr>
        <p:spPr>
          <a:xfrm>
            <a:off x="7459567" y="1997617"/>
            <a:ext cx="0" cy="4876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AD6932C5-8BF1-5BB0-D524-6C55C5AF5C05}"/>
              </a:ext>
            </a:extLst>
          </p:cNvPr>
          <p:cNvSpPr txBox="1"/>
          <p:nvPr/>
        </p:nvSpPr>
        <p:spPr>
          <a:xfrm>
            <a:off x="7891731" y="1811835"/>
            <a:ext cx="1759131" cy="892552"/>
          </a:xfrm>
          <a:prstGeom prst="rect">
            <a:avLst/>
          </a:prstGeom>
          <a:noFill/>
        </p:spPr>
        <p:txBody>
          <a:bodyPr wrap="square" rtlCol="0">
            <a:spAutoFit/>
          </a:bodyPr>
          <a:lstStyle/>
          <a:p>
            <a:pPr defTabSz="914377"/>
            <a:r>
              <a:rPr lang="en-US" sz="2800" dirty="0">
                <a:solidFill>
                  <a:prstClr val="black"/>
                </a:solidFill>
                <a:latin typeface="Calibri" panose="020F0502020204030204"/>
              </a:rPr>
              <a:t>Point 4:</a:t>
            </a:r>
          </a:p>
          <a:p>
            <a:pPr defTabSz="914377"/>
            <a:r>
              <a:rPr lang="en-US" sz="2400" dirty="0">
                <a:solidFill>
                  <a:prstClr val="black"/>
                </a:solidFill>
                <a:latin typeface="Calibri" panose="020F0502020204030204"/>
              </a:rPr>
              <a:t>Subpoint 4</a:t>
            </a:r>
          </a:p>
        </p:txBody>
      </p:sp>
      <p:cxnSp>
        <p:nvCxnSpPr>
          <p:cNvPr id="13" name="Straight Connector 12">
            <a:extLst>
              <a:ext uri="{FF2B5EF4-FFF2-40B4-BE49-F238E27FC236}">
                <a16:creationId xmlns:a16="http://schemas.microsoft.com/office/drawing/2014/main" id="{21848F04-347D-3857-36FC-C55EB6B29956}"/>
              </a:ext>
              <a:ext uri="{C183D7F6-B498-43B3-948B-1728B52AA6E4}">
                <adec:decorative xmlns:adec="http://schemas.microsoft.com/office/drawing/2017/decorative" val="1"/>
              </a:ext>
            </a:extLst>
          </p:cNvPr>
          <p:cNvCxnSpPr/>
          <p:nvPr/>
        </p:nvCxnSpPr>
        <p:spPr>
          <a:xfrm>
            <a:off x="10083025" y="1974392"/>
            <a:ext cx="0" cy="4876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F0B0E74-E0D6-0231-D452-85FE7AB4BC5C}"/>
              </a:ext>
            </a:extLst>
          </p:cNvPr>
          <p:cNvSpPr txBox="1"/>
          <p:nvPr/>
        </p:nvSpPr>
        <p:spPr>
          <a:xfrm>
            <a:off x="10515187" y="1806027"/>
            <a:ext cx="1759131" cy="892552"/>
          </a:xfrm>
          <a:prstGeom prst="rect">
            <a:avLst/>
          </a:prstGeom>
          <a:noFill/>
        </p:spPr>
        <p:txBody>
          <a:bodyPr wrap="square" rtlCol="0">
            <a:spAutoFit/>
          </a:bodyPr>
          <a:lstStyle/>
          <a:p>
            <a:pPr defTabSz="914377"/>
            <a:r>
              <a:rPr lang="en-US" sz="2800" dirty="0">
                <a:solidFill>
                  <a:prstClr val="black"/>
                </a:solidFill>
                <a:latin typeface="Calibri" panose="020F0502020204030204"/>
              </a:rPr>
              <a:t>Point 5:</a:t>
            </a:r>
          </a:p>
          <a:p>
            <a:pPr defTabSz="914377"/>
            <a:r>
              <a:rPr lang="en-US" sz="2400" dirty="0">
                <a:solidFill>
                  <a:prstClr val="black"/>
                </a:solidFill>
                <a:latin typeface="Calibri" panose="020F0502020204030204"/>
              </a:rPr>
              <a:t>Subpoint 5</a:t>
            </a:r>
          </a:p>
        </p:txBody>
      </p:sp>
    </p:spTree>
    <p:extLst>
      <p:ext uri="{BB962C8B-B14F-4D97-AF65-F5344CB8AC3E}">
        <p14:creationId xmlns:p14="http://schemas.microsoft.com/office/powerpoint/2010/main" val="30494531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a:gradFill>
            <a:gsLst>
              <a:gs pos="75000">
                <a:srgbClr val="7F7F7F">
                  <a:alpha val="90000"/>
                </a:srgbClr>
              </a:gs>
              <a:gs pos="0">
                <a:schemeClr val="tx1">
                  <a:alpha val="85000"/>
                </a:schemeClr>
              </a:gs>
              <a:gs pos="100000">
                <a:srgbClr val="7F7F7F">
                  <a:alpha val="0"/>
                </a:srgbClr>
              </a:gs>
            </a:gsLst>
            <a:lin ang="5400000" scaled="1"/>
          </a:gradFill>
        </p:spPr>
        <p:txBody>
          <a:bodyPr>
            <a:normAutofit/>
          </a:bodyPr>
          <a:lstStyle/>
          <a:p>
            <a:r>
              <a:rPr lang="en-US" sz="4000" b="1" dirty="0">
                <a:solidFill>
                  <a:schemeClr val="bg1"/>
                </a:solidFill>
                <a:latin typeface="Arial" panose="020B0604020202020204" pitchFamily="34" charset="0"/>
                <a:cs typeface="Arial" panose="020B0604020202020204" pitchFamily="34" charset="0"/>
              </a:rPr>
              <a:t>Bullets = Lists</a:t>
            </a:r>
          </a:p>
        </p:txBody>
      </p:sp>
      <p:pic>
        <p:nvPicPr>
          <p:cNvPr id="4" name="Picture 3" descr="Bullets and listing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95035" y="1773957"/>
            <a:ext cx="5201931" cy="4202184"/>
          </a:xfrm>
          <a:prstGeom prst="rect">
            <a:avLst/>
          </a:prstGeom>
        </p:spPr>
      </p:pic>
    </p:spTree>
    <p:extLst>
      <p:ext uri="{BB962C8B-B14F-4D97-AF65-F5344CB8AC3E}">
        <p14:creationId xmlns:p14="http://schemas.microsoft.com/office/powerpoint/2010/main" val="10345744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50000"/>
                <a:alpha val="85000"/>
              </a:schemeClr>
            </a:gs>
            <a:gs pos="100000">
              <a:schemeClr val="bg1">
                <a:lumMod val="50000"/>
              </a:schemeClr>
            </a:gs>
          </a:gsLst>
          <a:lin ang="5400000" scaled="1"/>
        </a:gradFill>
        <a:effectLst/>
      </p:bgPr>
    </p:bg>
    <p:spTree>
      <p:nvGrpSpPr>
        <p:cNvPr id="1" name=""/>
        <p:cNvGrpSpPr/>
        <p:nvPr/>
      </p:nvGrpSpPr>
      <p:grpSpPr>
        <a:xfrm>
          <a:off x="0" y="0"/>
          <a:ext cx="0" cy="0"/>
          <a:chOff x="0" y="0"/>
          <a:chExt cx="0" cy="0"/>
        </a:xfrm>
      </p:grpSpPr>
      <p:pic>
        <p:nvPicPr>
          <p:cNvPr id="3" name="Picture 2" descr="Mountain climber on each side facing ice structure in the middle"/>
          <p:cNvPicPr>
            <a:picLocks noChangeAspect="1"/>
          </p:cNvPicPr>
          <p:nvPr/>
        </p:nvPicPr>
        <p:blipFill>
          <a:blip r:embed="rId3"/>
          <a:stretch>
            <a:fillRect/>
          </a:stretch>
        </p:blipFill>
        <p:spPr>
          <a:xfrm>
            <a:off x="0" y="0"/>
            <a:ext cx="12192000" cy="6858000"/>
          </a:xfrm>
          <a:prstGeom prst="rect">
            <a:avLst/>
          </a:prstGeom>
        </p:spPr>
      </p:pic>
      <p:sp>
        <p:nvSpPr>
          <p:cNvPr id="2" name="Title 1"/>
          <p:cNvSpPr>
            <a:spLocks noGrp="1"/>
          </p:cNvSpPr>
          <p:nvPr>
            <p:ph type="title"/>
          </p:nvPr>
        </p:nvSpPr>
        <p:spPr>
          <a:xfrm>
            <a:off x="0" y="1"/>
            <a:ext cx="12192000" cy="1325563"/>
          </a:xfrm>
          <a:gradFill flip="none" rotWithShape="1">
            <a:gsLst>
              <a:gs pos="50000">
                <a:srgbClr val="000000">
                  <a:alpha val="90000"/>
                </a:srgbClr>
              </a:gs>
              <a:gs pos="0">
                <a:schemeClr val="tx1">
                  <a:alpha val="85000"/>
                </a:schemeClr>
              </a:gs>
              <a:gs pos="100000">
                <a:schemeClr val="tx1">
                  <a:alpha val="0"/>
                </a:schemeClr>
              </a:gs>
            </a:gsLst>
            <a:lin ang="5400000" scaled="1"/>
            <a:tileRect/>
          </a:gradFill>
          <a:ln>
            <a:noFill/>
          </a:ln>
        </p:spPr>
        <p:txBody>
          <a:bodyPr vert="horz" lIns="121920" tIns="60960" rIns="121920" bIns="60960" rtlCol="0" anchor="ctr">
            <a:normAutofit/>
          </a:bodyPr>
          <a:lstStyle/>
          <a:p>
            <a:r>
              <a:rPr lang="en-US" sz="4000" b="1" dirty="0">
                <a:solidFill>
                  <a:schemeClr val="bg1"/>
                </a:solidFill>
                <a:latin typeface="Arial" panose="020B0604020202020204" pitchFamily="34" charset="0"/>
                <a:cs typeface="Arial" panose="020B0604020202020204" pitchFamily="34" charset="0"/>
              </a:rPr>
              <a:t>Flip Images Horizontally</a:t>
            </a:r>
          </a:p>
        </p:txBody>
      </p:sp>
    </p:spTree>
    <p:extLst>
      <p:ext uri="{BB962C8B-B14F-4D97-AF65-F5344CB8AC3E}">
        <p14:creationId xmlns:p14="http://schemas.microsoft.com/office/powerpoint/2010/main" val="15088612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50000"/>
                <a:alpha val="85000"/>
              </a:schemeClr>
            </a:gs>
            <a:gs pos="100000">
              <a:schemeClr val="bg1">
                <a:lumMod val="50000"/>
              </a:schemeClr>
            </a:gs>
          </a:gsLst>
          <a:lin ang="5400000" scaled="1"/>
        </a:gradFill>
        <a:effectLst/>
      </p:bgPr>
    </p:bg>
    <p:spTree>
      <p:nvGrpSpPr>
        <p:cNvPr id="1" name=""/>
        <p:cNvGrpSpPr/>
        <p:nvPr/>
      </p:nvGrpSpPr>
      <p:grpSpPr>
        <a:xfrm>
          <a:off x="0" y="0"/>
          <a:ext cx="0" cy="0"/>
          <a:chOff x="0" y="0"/>
          <a:chExt cx="0" cy="0"/>
        </a:xfrm>
      </p:grpSpPr>
      <p:pic>
        <p:nvPicPr>
          <p:cNvPr id="4" name="Picture 3" descr="Hand holding a pencil and ready to sketch"/>
          <p:cNvPicPr>
            <a:picLocks noChangeAspect="1"/>
          </p:cNvPicPr>
          <p:nvPr/>
        </p:nvPicPr>
        <p:blipFill>
          <a:blip r:embed="rId3"/>
          <a:stretch>
            <a:fillRect/>
          </a:stretch>
        </p:blipFill>
        <p:spPr>
          <a:xfrm>
            <a:off x="0" y="0"/>
            <a:ext cx="12192000" cy="6858000"/>
          </a:xfrm>
          <a:prstGeom prst="rect">
            <a:avLst/>
          </a:prstGeom>
        </p:spPr>
      </p:pic>
      <p:sp>
        <p:nvSpPr>
          <p:cNvPr id="2" name="Title 1"/>
          <p:cNvSpPr>
            <a:spLocks noGrp="1"/>
          </p:cNvSpPr>
          <p:nvPr>
            <p:ph type="title"/>
          </p:nvPr>
        </p:nvSpPr>
        <p:spPr>
          <a:xfrm>
            <a:off x="0" y="1"/>
            <a:ext cx="12192000" cy="1325563"/>
          </a:xfrm>
          <a:gradFill flip="none" rotWithShape="1">
            <a:gsLst>
              <a:gs pos="50000">
                <a:srgbClr val="000000">
                  <a:alpha val="90000"/>
                </a:srgbClr>
              </a:gs>
              <a:gs pos="0">
                <a:schemeClr val="tx1">
                  <a:alpha val="85000"/>
                </a:schemeClr>
              </a:gs>
              <a:gs pos="100000">
                <a:schemeClr val="tx1">
                  <a:alpha val="0"/>
                </a:schemeClr>
              </a:gs>
            </a:gsLst>
            <a:lin ang="5400000" scaled="1"/>
            <a:tileRect/>
          </a:gradFill>
          <a:ln>
            <a:noFill/>
          </a:ln>
        </p:spPr>
        <p:txBody>
          <a:bodyPr vert="horz" lIns="121920" tIns="60960" rIns="121920" bIns="60960" rtlCol="0" anchor="ctr">
            <a:normAutofit/>
          </a:bodyPr>
          <a:lstStyle/>
          <a:p>
            <a:r>
              <a:rPr lang="en-US" sz="4000" b="1" dirty="0">
                <a:solidFill>
                  <a:schemeClr val="bg1"/>
                </a:solidFill>
                <a:latin typeface="Arial" panose="020B0604020202020204" pitchFamily="34" charset="0"/>
                <a:cs typeface="Arial" panose="020B0604020202020204" pitchFamily="34" charset="0"/>
              </a:rPr>
              <a:t>Use Custom Layouts</a:t>
            </a:r>
          </a:p>
        </p:txBody>
      </p:sp>
    </p:spTree>
    <p:extLst>
      <p:ext uri="{BB962C8B-B14F-4D97-AF65-F5344CB8AC3E}">
        <p14:creationId xmlns:p14="http://schemas.microsoft.com/office/powerpoint/2010/main" val="27067398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50000"/>
                <a:alpha val="85000"/>
              </a:schemeClr>
            </a:gs>
            <a:gs pos="100000">
              <a:schemeClr val="bg1">
                <a:lumMod val="50000"/>
              </a:schemeClr>
            </a:gs>
          </a:gsLst>
          <a:lin ang="5400000" scaled="1"/>
        </a:gradFill>
        <a:effectLst/>
      </p:bgPr>
    </p:bg>
    <p:spTree>
      <p:nvGrpSpPr>
        <p:cNvPr id="1" name=""/>
        <p:cNvGrpSpPr/>
        <p:nvPr/>
      </p:nvGrpSpPr>
      <p:grpSpPr>
        <a:xfrm>
          <a:off x="0" y="0"/>
          <a:ext cx="0" cy="0"/>
          <a:chOff x="0" y="0"/>
          <a:chExt cx="0" cy="0"/>
        </a:xfrm>
      </p:grpSpPr>
      <p:pic>
        <p:nvPicPr>
          <p:cNvPr id="11" name="Picture 10" descr="Trash can filled with plastic bottles"/>
          <p:cNvPicPr>
            <a:picLocks noChangeAspect="1"/>
          </p:cNvPicPr>
          <p:nvPr/>
        </p:nvPicPr>
        <p:blipFill rotWithShape="1">
          <a:blip r:embed="rId3" cstate="print">
            <a:extLst>
              <a:ext uri="{28A0092B-C50C-407E-A947-70E740481C1C}">
                <a14:useLocalDpi xmlns:a14="http://schemas.microsoft.com/office/drawing/2010/main" val="0"/>
              </a:ext>
            </a:extLst>
          </a:blip>
          <a:srcRect l="-634" t="-12" r="634" b="24960"/>
          <a:stretch/>
        </p:blipFill>
        <p:spPr>
          <a:xfrm>
            <a:off x="-101600" y="0"/>
            <a:ext cx="12293600" cy="6872515"/>
          </a:xfrm>
          <a:prstGeom prst="rect">
            <a:avLst/>
          </a:prstGeom>
        </p:spPr>
      </p:pic>
      <p:sp>
        <p:nvSpPr>
          <p:cNvPr id="2" name="Title 1"/>
          <p:cNvSpPr>
            <a:spLocks noGrp="1"/>
          </p:cNvSpPr>
          <p:nvPr>
            <p:ph type="title"/>
          </p:nvPr>
        </p:nvSpPr>
        <p:spPr>
          <a:xfrm>
            <a:off x="0" y="1"/>
            <a:ext cx="12192000" cy="1325563"/>
          </a:xfrm>
          <a:gradFill flip="none" rotWithShape="1">
            <a:gsLst>
              <a:gs pos="50000">
                <a:srgbClr val="000000">
                  <a:alpha val="90000"/>
                </a:srgbClr>
              </a:gs>
              <a:gs pos="0">
                <a:schemeClr val="tx1">
                  <a:alpha val="85000"/>
                </a:schemeClr>
              </a:gs>
              <a:gs pos="100000">
                <a:schemeClr val="tx1">
                  <a:alpha val="0"/>
                </a:schemeClr>
              </a:gs>
            </a:gsLst>
            <a:lin ang="5400000" scaled="1"/>
            <a:tileRect/>
          </a:gradFill>
          <a:ln>
            <a:noFill/>
          </a:ln>
        </p:spPr>
        <p:txBody>
          <a:bodyPr vert="horz" lIns="121920" tIns="60960" rIns="121920" bIns="60960" rtlCol="0" anchor="ctr">
            <a:normAutofit/>
          </a:bodyPr>
          <a:lstStyle/>
          <a:p>
            <a:r>
              <a:rPr lang="en-US" sz="4000" b="1" dirty="0">
                <a:solidFill>
                  <a:schemeClr val="bg1"/>
                </a:solidFill>
                <a:latin typeface="Arial" panose="020B0604020202020204" pitchFamily="34" charset="0"/>
                <a:cs typeface="Arial" panose="020B0604020202020204" pitchFamily="34" charset="0"/>
              </a:rPr>
              <a:t>Annotate an Image</a:t>
            </a:r>
          </a:p>
        </p:txBody>
      </p:sp>
      <p:sp>
        <p:nvSpPr>
          <p:cNvPr id="5" name="TextBox 4"/>
          <p:cNvSpPr txBox="1"/>
          <p:nvPr/>
        </p:nvSpPr>
        <p:spPr>
          <a:xfrm>
            <a:off x="3626429" y="3319931"/>
            <a:ext cx="4939145" cy="2554545"/>
          </a:xfrm>
          <a:prstGeom prst="rect">
            <a:avLst/>
          </a:prstGeom>
          <a:noFill/>
        </p:spPr>
        <p:txBody>
          <a:bodyPr wrap="square" rtlCol="0">
            <a:spAutoFit/>
          </a:bodyPr>
          <a:lstStyle/>
          <a:p>
            <a:pPr algn="ctr" defTabSz="914377"/>
            <a:r>
              <a:rPr lang="en-US" sz="8000" b="1" dirty="0">
                <a:ln w="9525">
                  <a:solidFill>
                    <a:prstClr val="black"/>
                  </a:solidFill>
                  <a:prstDash val="solid"/>
                </a:ln>
                <a:solidFill>
                  <a:prstClr val="white"/>
                </a:solidFill>
                <a:effectLst>
                  <a:outerShdw blurRad="12700" dist="38100" dir="2700000" algn="tl" rotWithShape="0">
                    <a:prstClr val="white">
                      <a:lumMod val="50000"/>
                    </a:prstClr>
                  </a:outerShdw>
                </a:effectLst>
                <a:latin typeface="Calibri" panose="020F0502020204030204"/>
              </a:rPr>
              <a:t>Remember to Recycle</a:t>
            </a:r>
          </a:p>
        </p:txBody>
      </p:sp>
    </p:spTree>
    <p:extLst>
      <p:ext uri="{BB962C8B-B14F-4D97-AF65-F5344CB8AC3E}">
        <p14:creationId xmlns:p14="http://schemas.microsoft.com/office/powerpoint/2010/main" val="4054687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mph" presetSubtype="0" fill="hold" nodeType="clickEffect">
                                  <p:stCondLst>
                                    <p:cond delay="0"/>
                                  </p:stCondLst>
                                  <p:childTnLst>
                                    <p:animScale>
                                      <p:cBhvr>
                                        <p:cTn id="11" dur="3000" fill="hold"/>
                                        <p:tgtEl>
                                          <p:spTgt spid="11"/>
                                        </p:tgtEl>
                                      </p:cBhvr>
                                      <p:by x="150000" y="150000"/>
                                    </p:animScale>
                                  </p:childTnLst>
                                </p:cTn>
                              </p:par>
                              <p:par>
                                <p:cTn id="12" presetID="10" presetClass="entr" presetSubtype="0" fill="hold" grpId="0" nodeType="withEffect">
                                  <p:stCondLst>
                                    <p:cond delay="100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50000">
              <a:srgbClr val="000000">
                <a:alpha val="90000"/>
              </a:srgbClr>
            </a:gs>
            <a:gs pos="0">
              <a:schemeClr val="tx1">
                <a:alpha val="85000"/>
              </a:schemeClr>
            </a:gs>
            <a:gs pos="97000">
              <a:schemeClr val="tx1">
                <a:alpha val="0"/>
              </a:schemeClr>
            </a:gs>
          </a:gsLst>
          <a:lin ang="5400000" scaled="1"/>
        </a:gradFill>
        <a:effectLst/>
      </p:bgPr>
    </p:bg>
    <p:spTree>
      <p:nvGrpSpPr>
        <p:cNvPr id="1" name=""/>
        <p:cNvGrpSpPr/>
        <p:nvPr/>
      </p:nvGrpSpPr>
      <p:grpSpPr>
        <a:xfrm>
          <a:off x="0" y="0"/>
          <a:ext cx="0" cy="0"/>
          <a:chOff x="0" y="0"/>
          <a:chExt cx="0" cy="0"/>
        </a:xfrm>
      </p:grpSpPr>
      <p:pic>
        <p:nvPicPr>
          <p:cNvPr id="3" name="Picture 2" descr="Structures of two side-by-side glass buildings viewed from ground level"/>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
        <p:nvSpPr>
          <p:cNvPr id="2" name="Title 1"/>
          <p:cNvSpPr>
            <a:spLocks noGrp="1"/>
          </p:cNvSpPr>
          <p:nvPr>
            <p:ph type="title"/>
          </p:nvPr>
        </p:nvSpPr>
        <p:spPr>
          <a:xfrm>
            <a:off x="0" y="1"/>
            <a:ext cx="12192000" cy="1325563"/>
          </a:xfrm>
          <a:gradFill flip="none" rotWithShape="1">
            <a:gsLst>
              <a:gs pos="50000">
                <a:srgbClr val="000000">
                  <a:alpha val="90000"/>
                </a:srgbClr>
              </a:gs>
              <a:gs pos="0">
                <a:schemeClr val="tx1">
                  <a:alpha val="85000"/>
                </a:schemeClr>
              </a:gs>
              <a:gs pos="100000">
                <a:schemeClr val="tx1">
                  <a:alpha val="0"/>
                </a:schemeClr>
              </a:gs>
            </a:gsLst>
            <a:lin ang="5400000" scaled="1"/>
            <a:tileRect/>
          </a:gradFill>
          <a:ln>
            <a:noFill/>
          </a:ln>
        </p:spPr>
        <p:txBody>
          <a:bodyPr vert="horz" lIns="121920" tIns="60960" rIns="121920" bIns="60960" rtlCol="0" anchor="ctr">
            <a:normAutofit/>
          </a:bodyPr>
          <a:lstStyle/>
          <a:p>
            <a:r>
              <a:rPr lang="en-US" sz="4000" b="1" dirty="0">
                <a:solidFill>
                  <a:schemeClr val="bg1"/>
                </a:solidFill>
                <a:latin typeface="Arial" panose="020B0604020202020204" pitchFamily="34" charset="0"/>
                <a:cs typeface="Arial" panose="020B0604020202020204" pitchFamily="34" charset="0"/>
              </a:rPr>
              <a:t>Use a Transparent Gradient Over Image</a:t>
            </a:r>
          </a:p>
        </p:txBody>
      </p:sp>
      <p:sp>
        <p:nvSpPr>
          <p:cNvPr id="4" name="Rectangle 3" descr="Rectangle used as background to text"/>
          <p:cNvSpPr/>
          <p:nvPr/>
        </p:nvSpPr>
        <p:spPr>
          <a:xfrm>
            <a:off x="0" y="5718629"/>
            <a:ext cx="12192000" cy="1139372"/>
          </a:xfrm>
          <a:prstGeom prst="rect">
            <a:avLst/>
          </a:prstGeom>
          <a:gradFill flip="none" rotWithShape="1">
            <a:gsLst>
              <a:gs pos="25000">
                <a:srgbClr val="000000">
                  <a:alpha val="90000"/>
                </a:srgbClr>
              </a:gs>
              <a:gs pos="0">
                <a:schemeClr val="tx1">
                  <a:alpha val="0"/>
                  <a:lumMod val="99000"/>
                </a:schemeClr>
              </a:gs>
              <a:gs pos="100000">
                <a:schemeClr val="tx1">
                  <a:alpha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white"/>
              </a:solidFill>
              <a:latin typeface="Calibri" panose="020F0502020204030204"/>
            </a:endParaRPr>
          </a:p>
        </p:txBody>
      </p:sp>
      <p:sp>
        <p:nvSpPr>
          <p:cNvPr id="6" name="TextBox 5"/>
          <p:cNvSpPr txBox="1"/>
          <p:nvPr/>
        </p:nvSpPr>
        <p:spPr>
          <a:xfrm>
            <a:off x="1" y="5745181"/>
            <a:ext cx="12191999" cy="830997"/>
          </a:xfrm>
          <a:prstGeom prst="rect">
            <a:avLst/>
          </a:prstGeom>
          <a:noFill/>
        </p:spPr>
        <p:txBody>
          <a:bodyPr wrap="square" rtlCol="0">
            <a:spAutoFit/>
          </a:bodyPr>
          <a:lstStyle/>
          <a:p>
            <a:pPr algn="ctr" defTabSz="914377"/>
            <a:r>
              <a:rPr lang="en-US" sz="4800" dirty="0">
                <a:solidFill>
                  <a:prstClr val="white"/>
                </a:solidFill>
                <a:latin typeface="Calibri" panose="020F0502020204030204"/>
              </a:rPr>
              <a:t>All engineering begins with a good foundation.</a:t>
            </a:r>
          </a:p>
        </p:txBody>
      </p:sp>
    </p:spTree>
    <p:extLst>
      <p:ext uri="{BB962C8B-B14F-4D97-AF65-F5344CB8AC3E}">
        <p14:creationId xmlns:p14="http://schemas.microsoft.com/office/powerpoint/2010/main" val="864182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a:gradFill flip="none" rotWithShape="1">
            <a:gsLst>
              <a:gs pos="0">
                <a:schemeClr val="tx1">
                  <a:alpha val="85000"/>
                </a:schemeClr>
              </a:gs>
              <a:gs pos="100000">
                <a:schemeClr val="tx1">
                  <a:alpha val="0"/>
                </a:schemeClr>
              </a:gs>
            </a:gsLst>
            <a:lin ang="5400000" scaled="1"/>
            <a:tileRect/>
          </a:gradFill>
          <a:ln>
            <a:noFill/>
          </a:ln>
        </p:spPr>
        <p:txBody>
          <a:bodyPr vert="horz" lIns="121920" tIns="60960" rIns="121920" bIns="60960" rtlCol="0" anchor="ctr">
            <a:normAutofit/>
          </a:bodyPr>
          <a:lstStyle/>
          <a:p>
            <a:r>
              <a:rPr lang="en-US" sz="4000" b="1" dirty="0">
                <a:solidFill>
                  <a:schemeClr val="bg1"/>
                </a:solidFill>
                <a:latin typeface="Arial" panose="020B0604020202020204" pitchFamily="34" charset="0"/>
                <a:cs typeface="Arial" panose="020B0604020202020204" pitchFamily="34" charset="0"/>
              </a:rPr>
              <a:t>Turn Bullets Into Icons or Photos</a:t>
            </a:r>
          </a:p>
        </p:txBody>
      </p:sp>
      <p:sp>
        <p:nvSpPr>
          <p:cNvPr id="46" name="Content Placeholder 45"/>
          <p:cNvSpPr>
            <a:spLocks noGrp="1"/>
          </p:cNvSpPr>
          <p:nvPr>
            <p:ph idx="1"/>
          </p:nvPr>
        </p:nvSpPr>
        <p:spPr>
          <a:xfrm>
            <a:off x="4935683" y="1825625"/>
            <a:ext cx="2320636" cy="4351339"/>
          </a:xfrm>
        </p:spPr>
        <p:txBody>
          <a:bodyPr>
            <a:normAutofit/>
          </a:bodyPr>
          <a:lstStyle/>
          <a:p>
            <a:pPr>
              <a:lnSpc>
                <a:spcPct val="100000"/>
              </a:lnSpc>
              <a:spcBef>
                <a:spcPts val="1600"/>
              </a:spcBef>
            </a:pPr>
            <a:r>
              <a:rPr lang="en-US" sz="4267" dirty="0">
                <a:solidFill>
                  <a:schemeClr val="bg1"/>
                </a:solidFill>
              </a:rPr>
              <a:t>Sight</a:t>
            </a:r>
          </a:p>
          <a:p>
            <a:pPr>
              <a:lnSpc>
                <a:spcPct val="100000"/>
              </a:lnSpc>
              <a:spcBef>
                <a:spcPts val="1600"/>
              </a:spcBef>
            </a:pPr>
            <a:r>
              <a:rPr lang="en-US" sz="4267" dirty="0">
                <a:solidFill>
                  <a:schemeClr val="bg1"/>
                </a:solidFill>
              </a:rPr>
              <a:t>Hearing</a:t>
            </a:r>
          </a:p>
          <a:p>
            <a:pPr>
              <a:lnSpc>
                <a:spcPct val="100000"/>
              </a:lnSpc>
              <a:spcBef>
                <a:spcPts val="1600"/>
              </a:spcBef>
            </a:pPr>
            <a:r>
              <a:rPr lang="en-US" sz="4267" dirty="0">
                <a:solidFill>
                  <a:schemeClr val="bg1"/>
                </a:solidFill>
              </a:rPr>
              <a:t>Touch</a:t>
            </a:r>
          </a:p>
          <a:p>
            <a:pPr>
              <a:lnSpc>
                <a:spcPct val="100000"/>
              </a:lnSpc>
              <a:spcBef>
                <a:spcPts val="1600"/>
              </a:spcBef>
            </a:pPr>
            <a:r>
              <a:rPr lang="en-US" sz="4267" dirty="0">
                <a:solidFill>
                  <a:schemeClr val="bg1"/>
                </a:solidFill>
              </a:rPr>
              <a:t>Smell</a:t>
            </a:r>
          </a:p>
          <a:p>
            <a:pPr>
              <a:lnSpc>
                <a:spcPct val="100000"/>
              </a:lnSpc>
              <a:spcBef>
                <a:spcPts val="1600"/>
              </a:spcBef>
            </a:pPr>
            <a:r>
              <a:rPr lang="en-US" sz="4267" dirty="0">
                <a:solidFill>
                  <a:schemeClr val="bg1"/>
                </a:solidFill>
              </a:rPr>
              <a:t>Taste</a:t>
            </a:r>
          </a:p>
        </p:txBody>
      </p:sp>
      <p:grpSp>
        <p:nvGrpSpPr>
          <p:cNvPr id="25" name="Sight" descr="Sight represented by an eye"/>
          <p:cNvGrpSpPr/>
          <p:nvPr/>
        </p:nvGrpSpPr>
        <p:grpSpPr>
          <a:xfrm>
            <a:off x="129326" y="1375721"/>
            <a:ext cx="2290479" cy="2694680"/>
            <a:chOff x="-2445777" y="1519270"/>
            <a:chExt cx="2478954" cy="2916416"/>
          </a:xfrm>
        </p:grpSpPr>
        <p:sp>
          <p:nvSpPr>
            <p:cNvPr id="7" name="Rectangle 6"/>
            <p:cNvSpPr/>
            <p:nvPr/>
          </p:nvSpPr>
          <p:spPr>
            <a:xfrm>
              <a:off x="-2445777" y="1519270"/>
              <a:ext cx="2478954" cy="2916416"/>
            </a:xfrm>
            <a:prstGeom prst="rect">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accent1">
                <a:hueOff val="0"/>
                <a:satOff val="0"/>
                <a:lumOff val="0"/>
                <a:alphaOff val="0"/>
              </a:schemeClr>
            </a:lnRef>
            <a:fillRef idx="1">
              <a:schemeClr val="lt1">
                <a:alpha val="40000"/>
                <a:hueOff val="0"/>
                <a:satOff val="0"/>
                <a:lumOff val="0"/>
                <a:alphaOff val="0"/>
              </a:schemeClr>
            </a:fillRef>
            <a:effectRef idx="1">
              <a:schemeClr val="lt1">
                <a:alpha val="40000"/>
                <a:hueOff val="0"/>
                <a:satOff val="0"/>
                <a:lumOff val="0"/>
                <a:alphaOff val="0"/>
              </a:schemeClr>
            </a:effectRef>
            <a:fontRef idx="minor">
              <a:schemeClr val="dk1">
                <a:hueOff val="0"/>
                <a:satOff val="0"/>
                <a:lumOff val="0"/>
                <a:alphaOff val="0"/>
              </a:schemeClr>
            </a:fontRef>
          </p:style>
        </p:sp>
        <p:sp>
          <p:nvSpPr>
            <p:cNvPr id="10" name="Rectangle 9" descr="Rectangle used as frame for image"/>
            <p:cNvSpPr/>
            <p:nvPr/>
          </p:nvSpPr>
          <p:spPr>
            <a:xfrm>
              <a:off x="-2321830" y="1635926"/>
              <a:ext cx="2231058" cy="1895671"/>
            </a:xfrm>
            <a:prstGeom prst="rect">
              <a:avLst/>
            </a:prstGeom>
            <a:blipFill>
              <a:blip r:embed="rId3" cstate="print">
                <a:extLst>
                  <a:ext uri="{28A0092B-C50C-407E-A947-70E740481C1C}">
                    <a14:useLocalDpi xmlns:a14="http://schemas.microsoft.com/office/drawing/2010/main" val="0"/>
                  </a:ext>
                </a:extLst>
              </a:blip>
              <a:srcRect/>
              <a:stretch>
                <a:fillRect l="-14000" r="-14000"/>
              </a:stretch>
            </a:blipFill>
            <a:scene3d>
              <a:camera prst="orthographicFront">
                <a:rot lat="0" lon="0" rev="0"/>
              </a:camera>
              <a:lightRig rig="contrasting" dir="t">
                <a:rot lat="0" lon="0" rev="1200000"/>
              </a:lightRig>
            </a:scene3d>
            <a:sp3d contourW="12700" prstMaterial="flat">
              <a:bevelT w="177800" h="254000"/>
              <a:bevelB w="152400"/>
            </a:sp3d>
          </p:spPr>
          <p:style>
            <a:lnRef idx="0">
              <a:schemeClr val="lt1">
                <a:hueOff val="0"/>
                <a:satOff val="0"/>
                <a:lumOff val="0"/>
                <a:alphaOff val="0"/>
              </a:schemeClr>
            </a:lnRef>
            <a:fillRef idx="1">
              <a:scrgbClr r="0" g="0" b="0"/>
            </a:fillRef>
            <a:effectRef idx="1">
              <a:schemeClr val="accent1">
                <a:tint val="50000"/>
                <a:hueOff val="0"/>
                <a:satOff val="0"/>
                <a:lumOff val="0"/>
                <a:alphaOff val="0"/>
              </a:schemeClr>
            </a:effectRef>
            <a:fontRef idx="minor">
              <a:schemeClr val="lt1">
                <a:hueOff val="0"/>
                <a:satOff val="0"/>
                <a:lumOff val="0"/>
                <a:alphaOff val="0"/>
              </a:schemeClr>
            </a:fontRef>
          </p:style>
        </p:sp>
        <p:sp>
          <p:nvSpPr>
            <p:cNvPr id="12" name="Freeform 11"/>
            <p:cNvSpPr/>
            <p:nvPr/>
          </p:nvSpPr>
          <p:spPr>
            <a:xfrm>
              <a:off x="-2321830" y="3531597"/>
              <a:ext cx="2231058" cy="787432"/>
            </a:xfrm>
            <a:custGeom>
              <a:avLst/>
              <a:gdLst>
                <a:gd name="connsiteX0" fmla="*/ 0 w 2231058"/>
                <a:gd name="connsiteY0" fmla="*/ 0 h 787432"/>
                <a:gd name="connsiteX1" fmla="*/ 2231058 w 2231058"/>
                <a:gd name="connsiteY1" fmla="*/ 0 h 787432"/>
                <a:gd name="connsiteX2" fmla="*/ 2231058 w 2231058"/>
                <a:gd name="connsiteY2" fmla="*/ 787432 h 787432"/>
                <a:gd name="connsiteX3" fmla="*/ 0 w 2231058"/>
                <a:gd name="connsiteY3" fmla="*/ 787432 h 787432"/>
                <a:gd name="connsiteX4" fmla="*/ 0 w 2231058"/>
                <a:gd name="connsiteY4" fmla="*/ 0 h 78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1058" h="787432">
                  <a:moveTo>
                    <a:pt x="0" y="0"/>
                  </a:moveTo>
                  <a:lnTo>
                    <a:pt x="2231058" y="0"/>
                  </a:lnTo>
                  <a:lnTo>
                    <a:pt x="2231058" y="787432"/>
                  </a:lnTo>
                  <a:lnTo>
                    <a:pt x="0" y="787432"/>
                  </a:lnTo>
                  <a:lnTo>
                    <a:pt x="0" y="0"/>
                  </a:lnTo>
                  <a:close/>
                </a:path>
              </a:pathLst>
            </a:cu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82880" tIns="182880" rIns="182880" bIns="182880" numCol="1" spcCol="1270" anchor="ctr" anchorCtr="0">
              <a:noAutofit/>
            </a:bodyPr>
            <a:lstStyle/>
            <a:p>
              <a:pPr algn="ctr" defTabSz="2133547">
                <a:lnSpc>
                  <a:spcPct val="90000"/>
                </a:lnSpc>
                <a:spcBef>
                  <a:spcPct val="0"/>
                </a:spcBef>
                <a:spcAft>
                  <a:spcPct val="35000"/>
                </a:spcAft>
              </a:pPr>
              <a:r>
                <a:rPr lang="en-US" sz="3200" b="1" dirty="0">
                  <a:solidFill>
                    <a:prstClr val="white"/>
                  </a:solidFill>
                  <a:latin typeface="Calibri" panose="020F0502020204030204"/>
                </a:rPr>
                <a:t>Sight</a:t>
              </a:r>
            </a:p>
          </p:txBody>
        </p:sp>
      </p:grpSp>
      <p:grpSp>
        <p:nvGrpSpPr>
          <p:cNvPr id="26" name="Hearing" descr="Hearing - represented by ear"/>
          <p:cNvGrpSpPr/>
          <p:nvPr/>
        </p:nvGrpSpPr>
        <p:grpSpPr>
          <a:xfrm>
            <a:off x="4950761" y="1375721"/>
            <a:ext cx="2290479" cy="2694680"/>
            <a:chOff x="788136" y="1519270"/>
            <a:chExt cx="2478954" cy="2916416"/>
          </a:xfrm>
        </p:grpSpPr>
        <p:sp>
          <p:nvSpPr>
            <p:cNvPr id="13" name="Rectangle 12"/>
            <p:cNvSpPr/>
            <p:nvPr/>
          </p:nvSpPr>
          <p:spPr>
            <a:xfrm>
              <a:off x="788136" y="1519270"/>
              <a:ext cx="2478954" cy="2916416"/>
            </a:xfrm>
            <a:prstGeom prst="rect">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accent1">
                <a:hueOff val="0"/>
                <a:satOff val="0"/>
                <a:lumOff val="0"/>
                <a:alphaOff val="0"/>
              </a:schemeClr>
            </a:lnRef>
            <a:fillRef idx="1">
              <a:schemeClr val="lt1">
                <a:alpha val="40000"/>
                <a:hueOff val="0"/>
                <a:satOff val="0"/>
                <a:lumOff val="0"/>
                <a:alphaOff val="0"/>
              </a:schemeClr>
            </a:fillRef>
            <a:effectRef idx="1">
              <a:schemeClr val="lt1">
                <a:alpha val="40000"/>
                <a:hueOff val="0"/>
                <a:satOff val="0"/>
                <a:lumOff val="0"/>
                <a:alphaOff val="0"/>
              </a:schemeClr>
            </a:effectRef>
            <a:fontRef idx="minor">
              <a:schemeClr val="dk1">
                <a:hueOff val="0"/>
                <a:satOff val="0"/>
                <a:lumOff val="0"/>
                <a:alphaOff val="0"/>
              </a:schemeClr>
            </a:fontRef>
          </p:style>
        </p:sp>
        <p:sp>
          <p:nvSpPr>
            <p:cNvPr id="14" name="Rectangle 13" descr="Rectangle used as frame for image"/>
            <p:cNvSpPr/>
            <p:nvPr/>
          </p:nvSpPr>
          <p:spPr>
            <a:xfrm>
              <a:off x="912084" y="1635926"/>
              <a:ext cx="2231058" cy="1895671"/>
            </a:xfrm>
            <a:prstGeom prst="rect">
              <a:avLst/>
            </a:prstGeom>
            <a:blipFill>
              <a:blip r:embed="rId4" cstate="print">
                <a:extLst>
                  <a:ext uri="{28A0092B-C50C-407E-A947-70E740481C1C}">
                    <a14:useLocalDpi xmlns:a14="http://schemas.microsoft.com/office/drawing/2010/main" val="0"/>
                  </a:ext>
                </a:extLst>
              </a:blip>
              <a:srcRect/>
              <a:stretch>
                <a:fillRect t="-38000" b="-38000"/>
              </a:stretch>
            </a:blipFill>
            <a:scene3d>
              <a:camera prst="orthographicFront">
                <a:rot lat="0" lon="0" rev="0"/>
              </a:camera>
              <a:lightRig rig="contrasting" dir="t">
                <a:rot lat="0" lon="0" rev="1200000"/>
              </a:lightRig>
            </a:scene3d>
            <a:sp3d contourW="12700" prstMaterial="flat">
              <a:bevelT w="177800" h="254000"/>
              <a:bevelB w="152400"/>
            </a:sp3d>
          </p:spPr>
          <p:style>
            <a:lnRef idx="0">
              <a:schemeClr val="lt1">
                <a:hueOff val="0"/>
                <a:satOff val="0"/>
                <a:lumOff val="0"/>
                <a:alphaOff val="0"/>
              </a:schemeClr>
            </a:lnRef>
            <a:fillRef idx="1">
              <a:scrgbClr r="0" g="0" b="0"/>
            </a:fillRef>
            <a:effectRef idx="1">
              <a:schemeClr val="accent1">
                <a:tint val="50000"/>
                <a:hueOff val="0"/>
                <a:satOff val="0"/>
                <a:lumOff val="0"/>
                <a:alphaOff val="0"/>
              </a:schemeClr>
            </a:effectRef>
            <a:fontRef idx="minor">
              <a:schemeClr val="lt1">
                <a:hueOff val="0"/>
                <a:satOff val="0"/>
                <a:lumOff val="0"/>
                <a:alphaOff val="0"/>
              </a:schemeClr>
            </a:fontRef>
          </p:style>
        </p:sp>
        <p:sp>
          <p:nvSpPr>
            <p:cNvPr id="17" name="Freeform 16"/>
            <p:cNvSpPr/>
            <p:nvPr/>
          </p:nvSpPr>
          <p:spPr>
            <a:xfrm>
              <a:off x="912084" y="3531597"/>
              <a:ext cx="2231058" cy="787432"/>
            </a:xfrm>
            <a:custGeom>
              <a:avLst/>
              <a:gdLst>
                <a:gd name="connsiteX0" fmla="*/ 0 w 2231058"/>
                <a:gd name="connsiteY0" fmla="*/ 0 h 787432"/>
                <a:gd name="connsiteX1" fmla="*/ 2231058 w 2231058"/>
                <a:gd name="connsiteY1" fmla="*/ 0 h 787432"/>
                <a:gd name="connsiteX2" fmla="*/ 2231058 w 2231058"/>
                <a:gd name="connsiteY2" fmla="*/ 787432 h 787432"/>
                <a:gd name="connsiteX3" fmla="*/ 0 w 2231058"/>
                <a:gd name="connsiteY3" fmla="*/ 787432 h 787432"/>
                <a:gd name="connsiteX4" fmla="*/ 0 w 2231058"/>
                <a:gd name="connsiteY4" fmla="*/ 0 h 78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1058" h="787432">
                  <a:moveTo>
                    <a:pt x="0" y="0"/>
                  </a:moveTo>
                  <a:lnTo>
                    <a:pt x="2231058" y="0"/>
                  </a:lnTo>
                  <a:lnTo>
                    <a:pt x="2231058" y="787432"/>
                  </a:lnTo>
                  <a:lnTo>
                    <a:pt x="0" y="787432"/>
                  </a:lnTo>
                  <a:lnTo>
                    <a:pt x="0" y="0"/>
                  </a:lnTo>
                  <a:close/>
                </a:path>
              </a:pathLst>
            </a:cu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82880" tIns="182880" rIns="182880" bIns="182880" numCol="1" spcCol="1270" anchor="ctr" anchorCtr="0">
              <a:noAutofit/>
            </a:bodyPr>
            <a:lstStyle/>
            <a:p>
              <a:pPr algn="ctr" defTabSz="2133547">
                <a:lnSpc>
                  <a:spcPct val="90000"/>
                </a:lnSpc>
                <a:spcBef>
                  <a:spcPct val="0"/>
                </a:spcBef>
                <a:spcAft>
                  <a:spcPct val="35000"/>
                </a:spcAft>
              </a:pPr>
              <a:r>
                <a:rPr lang="en-US" sz="3200" b="1" dirty="0">
                  <a:solidFill>
                    <a:prstClr val="white"/>
                  </a:solidFill>
                  <a:latin typeface="Calibri" panose="020F0502020204030204"/>
                </a:rPr>
                <a:t>Hearing</a:t>
              </a:r>
            </a:p>
          </p:txBody>
        </p:sp>
      </p:grpSp>
      <p:grpSp>
        <p:nvGrpSpPr>
          <p:cNvPr id="27" name="Touch" descr="Touch - represented by two hands making contacct"/>
          <p:cNvGrpSpPr/>
          <p:nvPr/>
        </p:nvGrpSpPr>
        <p:grpSpPr>
          <a:xfrm>
            <a:off x="9792447" y="1375721"/>
            <a:ext cx="2290479" cy="2694680"/>
            <a:chOff x="4022049" y="1519270"/>
            <a:chExt cx="2478954" cy="2916416"/>
          </a:xfrm>
        </p:grpSpPr>
        <p:sp>
          <p:nvSpPr>
            <p:cNvPr id="18" name="Rectangle 17"/>
            <p:cNvSpPr/>
            <p:nvPr/>
          </p:nvSpPr>
          <p:spPr>
            <a:xfrm>
              <a:off x="4022049" y="1519270"/>
              <a:ext cx="2478954" cy="2916416"/>
            </a:xfrm>
            <a:prstGeom prst="rect">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accent1">
                <a:hueOff val="0"/>
                <a:satOff val="0"/>
                <a:lumOff val="0"/>
                <a:alphaOff val="0"/>
              </a:schemeClr>
            </a:lnRef>
            <a:fillRef idx="1">
              <a:schemeClr val="lt1">
                <a:alpha val="40000"/>
                <a:hueOff val="0"/>
                <a:satOff val="0"/>
                <a:lumOff val="0"/>
                <a:alphaOff val="0"/>
              </a:schemeClr>
            </a:fillRef>
            <a:effectRef idx="1">
              <a:schemeClr val="lt1">
                <a:alpha val="40000"/>
                <a:hueOff val="0"/>
                <a:satOff val="0"/>
                <a:lumOff val="0"/>
                <a:alphaOff val="0"/>
              </a:schemeClr>
            </a:effectRef>
            <a:fontRef idx="minor">
              <a:schemeClr val="dk1">
                <a:hueOff val="0"/>
                <a:satOff val="0"/>
                <a:lumOff val="0"/>
                <a:alphaOff val="0"/>
              </a:schemeClr>
            </a:fontRef>
          </p:style>
        </p:sp>
        <p:sp>
          <p:nvSpPr>
            <p:cNvPr id="19" name="Rectangle 18" descr="Rectangle used as frame for image"/>
            <p:cNvSpPr/>
            <p:nvPr/>
          </p:nvSpPr>
          <p:spPr>
            <a:xfrm>
              <a:off x="4145997" y="1635926"/>
              <a:ext cx="2231058" cy="1895671"/>
            </a:xfrm>
            <a:prstGeom prst="rect">
              <a:avLst/>
            </a:prstGeom>
            <a:blipFill>
              <a:blip r:embed="rId5" cstate="print">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rcRect/>
              <a:stretch>
                <a:fillRect l="-13000" r="-13000"/>
              </a:stretch>
            </a:blipFill>
            <a:scene3d>
              <a:camera prst="orthographicFront">
                <a:rot lat="0" lon="0" rev="0"/>
              </a:camera>
              <a:lightRig rig="contrasting" dir="t">
                <a:rot lat="0" lon="0" rev="1200000"/>
              </a:lightRig>
            </a:scene3d>
            <a:sp3d contourW="12700" prstMaterial="flat">
              <a:bevelT w="177800" h="254000"/>
              <a:bevelB w="152400"/>
            </a:sp3d>
          </p:spPr>
          <p:style>
            <a:lnRef idx="0">
              <a:schemeClr val="lt1">
                <a:hueOff val="0"/>
                <a:satOff val="0"/>
                <a:lumOff val="0"/>
                <a:alphaOff val="0"/>
              </a:schemeClr>
            </a:lnRef>
            <a:fillRef idx="1">
              <a:scrgbClr r="0" g="0" b="0"/>
            </a:fillRef>
            <a:effectRef idx="1">
              <a:schemeClr val="accent1">
                <a:tint val="50000"/>
                <a:hueOff val="0"/>
                <a:satOff val="0"/>
                <a:lumOff val="0"/>
                <a:alphaOff val="0"/>
              </a:schemeClr>
            </a:effectRef>
            <a:fontRef idx="minor">
              <a:schemeClr val="lt1">
                <a:hueOff val="0"/>
                <a:satOff val="0"/>
                <a:lumOff val="0"/>
                <a:alphaOff val="0"/>
              </a:schemeClr>
            </a:fontRef>
          </p:style>
        </p:sp>
        <p:sp>
          <p:nvSpPr>
            <p:cNvPr id="20" name="Freeform 19"/>
            <p:cNvSpPr/>
            <p:nvPr/>
          </p:nvSpPr>
          <p:spPr>
            <a:xfrm>
              <a:off x="4145997" y="3531597"/>
              <a:ext cx="2231058" cy="787432"/>
            </a:xfrm>
            <a:custGeom>
              <a:avLst/>
              <a:gdLst>
                <a:gd name="connsiteX0" fmla="*/ 0 w 2231058"/>
                <a:gd name="connsiteY0" fmla="*/ 0 h 787432"/>
                <a:gd name="connsiteX1" fmla="*/ 2231058 w 2231058"/>
                <a:gd name="connsiteY1" fmla="*/ 0 h 787432"/>
                <a:gd name="connsiteX2" fmla="*/ 2231058 w 2231058"/>
                <a:gd name="connsiteY2" fmla="*/ 787432 h 787432"/>
                <a:gd name="connsiteX3" fmla="*/ 0 w 2231058"/>
                <a:gd name="connsiteY3" fmla="*/ 787432 h 787432"/>
                <a:gd name="connsiteX4" fmla="*/ 0 w 2231058"/>
                <a:gd name="connsiteY4" fmla="*/ 0 h 78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1058" h="787432">
                  <a:moveTo>
                    <a:pt x="0" y="0"/>
                  </a:moveTo>
                  <a:lnTo>
                    <a:pt x="2231058" y="0"/>
                  </a:lnTo>
                  <a:lnTo>
                    <a:pt x="2231058" y="787432"/>
                  </a:lnTo>
                  <a:lnTo>
                    <a:pt x="0" y="787432"/>
                  </a:lnTo>
                  <a:lnTo>
                    <a:pt x="0" y="0"/>
                  </a:lnTo>
                  <a:close/>
                </a:path>
              </a:pathLst>
            </a:cu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82880" tIns="182880" rIns="182880" bIns="182880" numCol="1" spcCol="1270" anchor="ctr" anchorCtr="0">
              <a:noAutofit/>
            </a:bodyPr>
            <a:lstStyle/>
            <a:p>
              <a:pPr algn="ctr" defTabSz="2133547">
                <a:lnSpc>
                  <a:spcPct val="90000"/>
                </a:lnSpc>
                <a:spcBef>
                  <a:spcPct val="0"/>
                </a:spcBef>
                <a:spcAft>
                  <a:spcPct val="35000"/>
                </a:spcAft>
              </a:pPr>
              <a:r>
                <a:rPr lang="en-US" sz="3200" b="1" dirty="0">
                  <a:solidFill>
                    <a:prstClr val="white"/>
                  </a:solidFill>
                  <a:latin typeface="Calibri" panose="020F0502020204030204"/>
                </a:rPr>
                <a:t>Touch</a:t>
              </a:r>
            </a:p>
          </p:txBody>
        </p:sp>
      </p:grpSp>
      <p:grpSp>
        <p:nvGrpSpPr>
          <p:cNvPr id="24" name="Smell" descr="Smell - represented by woman sniffing a flower"/>
          <p:cNvGrpSpPr/>
          <p:nvPr/>
        </p:nvGrpSpPr>
        <p:grpSpPr>
          <a:xfrm>
            <a:off x="2540043" y="3992808"/>
            <a:ext cx="2290479" cy="2694680"/>
            <a:chOff x="-5679690" y="1519270"/>
            <a:chExt cx="2478954" cy="2916416"/>
          </a:xfrm>
        </p:grpSpPr>
        <p:sp>
          <p:nvSpPr>
            <p:cNvPr id="4" name="Rectangle 3"/>
            <p:cNvSpPr/>
            <p:nvPr/>
          </p:nvSpPr>
          <p:spPr>
            <a:xfrm>
              <a:off x="-5679690" y="1519270"/>
              <a:ext cx="2478954" cy="2916416"/>
            </a:xfrm>
            <a:prstGeom prst="rect">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accent1">
                <a:hueOff val="0"/>
                <a:satOff val="0"/>
                <a:lumOff val="0"/>
                <a:alphaOff val="0"/>
              </a:schemeClr>
            </a:lnRef>
            <a:fillRef idx="1">
              <a:schemeClr val="lt1">
                <a:alpha val="40000"/>
                <a:hueOff val="0"/>
                <a:satOff val="0"/>
                <a:lumOff val="0"/>
                <a:alphaOff val="0"/>
              </a:schemeClr>
            </a:fillRef>
            <a:effectRef idx="1">
              <a:schemeClr val="lt1">
                <a:alpha val="40000"/>
                <a:hueOff val="0"/>
                <a:satOff val="0"/>
                <a:lumOff val="0"/>
                <a:alphaOff val="0"/>
              </a:schemeClr>
            </a:effectRef>
            <a:fontRef idx="minor">
              <a:schemeClr val="dk1">
                <a:hueOff val="0"/>
                <a:satOff val="0"/>
                <a:lumOff val="0"/>
                <a:alphaOff val="0"/>
              </a:schemeClr>
            </a:fontRef>
          </p:style>
        </p:sp>
        <p:sp>
          <p:nvSpPr>
            <p:cNvPr id="5" name="Rectangle 4" descr="Rectangle used as frame for image"/>
            <p:cNvSpPr/>
            <p:nvPr/>
          </p:nvSpPr>
          <p:spPr>
            <a:xfrm>
              <a:off x="-5555743" y="1635926"/>
              <a:ext cx="2231058" cy="1895671"/>
            </a:xfrm>
            <a:prstGeom prst="rect">
              <a:avLst/>
            </a:prstGeom>
            <a:blipFill>
              <a:blip r:embed="rId7" cstate="print">
                <a:extLst>
                  <a:ext uri="{28A0092B-C50C-407E-A947-70E740481C1C}">
                    <a14:useLocalDpi xmlns:a14="http://schemas.microsoft.com/office/drawing/2010/main" val="0"/>
                  </a:ext>
                </a:extLst>
              </a:blip>
              <a:srcRect/>
              <a:stretch>
                <a:fillRect l="-14000" r="-14000"/>
              </a:stretch>
            </a:blipFill>
            <a:scene3d>
              <a:camera prst="orthographicFront">
                <a:rot lat="0" lon="0" rev="0"/>
              </a:camera>
              <a:lightRig rig="contrasting" dir="t">
                <a:rot lat="0" lon="0" rev="1200000"/>
              </a:lightRig>
            </a:scene3d>
            <a:sp3d contourW="12700" prstMaterial="flat">
              <a:bevelT w="177800" h="254000"/>
              <a:bevelB w="152400"/>
            </a:sp3d>
          </p:spPr>
          <p:style>
            <a:lnRef idx="0">
              <a:schemeClr val="lt1">
                <a:hueOff val="0"/>
                <a:satOff val="0"/>
                <a:lumOff val="0"/>
                <a:alphaOff val="0"/>
              </a:schemeClr>
            </a:lnRef>
            <a:fillRef idx="1">
              <a:scrgbClr r="0" g="0" b="0"/>
            </a:fillRef>
            <a:effectRef idx="1">
              <a:schemeClr val="accent1">
                <a:tint val="50000"/>
                <a:hueOff val="0"/>
                <a:satOff val="0"/>
                <a:lumOff val="0"/>
                <a:alphaOff val="0"/>
              </a:schemeClr>
            </a:effectRef>
            <a:fontRef idx="minor">
              <a:schemeClr val="lt1">
                <a:hueOff val="0"/>
                <a:satOff val="0"/>
                <a:lumOff val="0"/>
                <a:alphaOff val="0"/>
              </a:schemeClr>
            </a:fontRef>
          </p:style>
        </p:sp>
        <p:sp>
          <p:nvSpPr>
            <p:cNvPr id="6" name="Freeform 5"/>
            <p:cNvSpPr/>
            <p:nvPr/>
          </p:nvSpPr>
          <p:spPr>
            <a:xfrm>
              <a:off x="-5555743" y="3531597"/>
              <a:ext cx="2231058" cy="787432"/>
            </a:xfrm>
            <a:custGeom>
              <a:avLst/>
              <a:gdLst>
                <a:gd name="connsiteX0" fmla="*/ 0 w 2231058"/>
                <a:gd name="connsiteY0" fmla="*/ 0 h 787432"/>
                <a:gd name="connsiteX1" fmla="*/ 2231058 w 2231058"/>
                <a:gd name="connsiteY1" fmla="*/ 0 h 787432"/>
                <a:gd name="connsiteX2" fmla="*/ 2231058 w 2231058"/>
                <a:gd name="connsiteY2" fmla="*/ 787432 h 787432"/>
                <a:gd name="connsiteX3" fmla="*/ 0 w 2231058"/>
                <a:gd name="connsiteY3" fmla="*/ 787432 h 787432"/>
                <a:gd name="connsiteX4" fmla="*/ 0 w 2231058"/>
                <a:gd name="connsiteY4" fmla="*/ 0 h 78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1058" h="787432">
                  <a:moveTo>
                    <a:pt x="0" y="0"/>
                  </a:moveTo>
                  <a:lnTo>
                    <a:pt x="2231058" y="0"/>
                  </a:lnTo>
                  <a:lnTo>
                    <a:pt x="2231058" y="787432"/>
                  </a:lnTo>
                  <a:lnTo>
                    <a:pt x="0" y="787432"/>
                  </a:lnTo>
                  <a:lnTo>
                    <a:pt x="0" y="0"/>
                  </a:lnTo>
                  <a:close/>
                </a:path>
              </a:pathLst>
            </a:cu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82880" tIns="182880" rIns="182880" bIns="182880" numCol="1" spcCol="1270" anchor="ctr" anchorCtr="0">
              <a:noAutofit/>
            </a:bodyPr>
            <a:lstStyle/>
            <a:p>
              <a:pPr algn="ctr" defTabSz="2133547">
                <a:lnSpc>
                  <a:spcPct val="90000"/>
                </a:lnSpc>
                <a:spcBef>
                  <a:spcPct val="0"/>
                </a:spcBef>
                <a:spcAft>
                  <a:spcPct val="35000"/>
                </a:spcAft>
              </a:pPr>
              <a:r>
                <a:rPr lang="en-US" sz="3200" b="1" dirty="0">
                  <a:solidFill>
                    <a:prstClr val="white"/>
                  </a:solidFill>
                  <a:latin typeface="Calibri" panose="020F0502020204030204"/>
                </a:rPr>
                <a:t>Smell</a:t>
              </a:r>
            </a:p>
          </p:txBody>
        </p:sp>
      </p:grpSp>
      <p:grpSp>
        <p:nvGrpSpPr>
          <p:cNvPr id="28" name="Taste" descr="Taste - represented by a child licking the ice cream on an ice cream cone"/>
          <p:cNvGrpSpPr/>
          <p:nvPr/>
        </p:nvGrpSpPr>
        <p:grpSpPr>
          <a:xfrm>
            <a:off x="7371605" y="3992808"/>
            <a:ext cx="2290479" cy="2694680"/>
            <a:chOff x="7255962" y="1519270"/>
            <a:chExt cx="2478954" cy="2916416"/>
          </a:xfrm>
        </p:grpSpPr>
        <p:sp>
          <p:nvSpPr>
            <p:cNvPr id="21" name="Rectangle 20"/>
            <p:cNvSpPr/>
            <p:nvPr/>
          </p:nvSpPr>
          <p:spPr>
            <a:xfrm>
              <a:off x="7255962" y="1519270"/>
              <a:ext cx="2478954" cy="2916416"/>
            </a:xfrm>
            <a:prstGeom prst="rect">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accent1">
                <a:hueOff val="0"/>
                <a:satOff val="0"/>
                <a:lumOff val="0"/>
                <a:alphaOff val="0"/>
              </a:schemeClr>
            </a:lnRef>
            <a:fillRef idx="1">
              <a:schemeClr val="lt1">
                <a:alpha val="40000"/>
                <a:hueOff val="0"/>
                <a:satOff val="0"/>
                <a:lumOff val="0"/>
                <a:alphaOff val="0"/>
              </a:schemeClr>
            </a:fillRef>
            <a:effectRef idx="1">
              <a:schemeClr val="lt1">
                <a:alpha val="40000"/>
                <a:hueOff val="0"/>
                <a:satOff val="0"/>
                <a:lumOff val="0"/>
                <a:alphaOff val="0"/>
              </a:schemeClr>
            </a:effectRef>
            <a:fontRef idx="minor">
              <a:schemeClr val="dk1">
                <a:hueOff val="0"/>
                <a:satOff val="0"/>
                <a:lumOff val="0"/>
                <a:alphaOff val="0"/>
              </a:schemeClr>
            </a:fontRef>
          </p:style>
        </p:sp>
        <p:sp>
          <p:nvSpPr>
            <p:cNvPr id="22" name="Rectangle 21" descr="Rectangle used as frame for image"/>
            <p:cNvSpPr/>
            <p:nvPr/>
          </p:nvSpPr>
          <p:spPr>
            <a:xfrm>
              <a:off x="7379910" y="1635926"/>
              <a:ext cx="2231058" cy="1895671"/>
            </a:xfrm>
            <a:prstGeom prst="rect">
              <a:avLst/>
            </a:prstGeom>
            <a:blipFill>
              <a:blip r:embed="rId8" cstate="print">
                <a:extLst>
                  <a:ext uri="{28A0092B-C50C-407E-A947-70E740481C1C}">
                    <a14:useLocalDpi xmlns:a14="http://schemas.microsoft.com/office/drawing/2010/main" val="0"/>
                  </a:ext>
                </a:extLst>
              </a:blip>
              <a:srcRect/>
              <a:stretch>
                <a:fillRect l="-14000" r="-14000"/>
              </a:stretch>
            </a:blipFill>
            <a:scene3d>
              <a:camera prst="orthographicFront">
                <a:rot lat="0" lon="0" rev="0"/>
              </a:camera>
              <a:lightRig rig="contrasting" dir="t">
                <a:rot lat="0" lon="0" rev="1200000"/>
              </a:lightRig>
            </a:scene3d>
            <a:sp3d contourW="12700" prstMaterial="flat">
              <a:bevelT w="177800" h="254000"/>
              <a:bevelB w="152400"/>
            </a:sp3d>
          </p:spPr>
          <p:style>
            <a:lnRef idx="0">
              <a:schemeClr val="lt1">
                <a:hueOff val="0"/>
                <a:satOff val="0"/>
                <a:lumOff val="0"/>
                <a:alphaOff val="0"/>
              </a:schemeClr>
            </a:lnRef>
            <a:fillRef idx="1">
              <a:scrgbClr r="0" g="0" b="0"/>
            </a:fillRef>
            <a:effectRef idx="1">
              <a:schemeClr val="accent1">
                <a:tint val="50000"/>
                <a:hueOff val="0"/>
                <a:satOff val="0"/>
                <a:lumOff val="0"/>
                <a:alphaOff val="0"/>
              </a:schemeClr>
            </a:effectRef>
            <a:fontRef idx="minor">
              <a:schemeClr val="lt1">
                <a:hueOff val="0"/>
                <a:satOff val="0"/>
                <a:lumOff val="0"/>
                <a:alphaOff val="0"/>
              </a:schemeClr>
            </a:fontRef>
          </p:style>
        </p:sp>
        <p:sp>
          <p:nvSpPr>
            <p:cNvPr id="23" name="Freeform 22"/>
            <p:cNvSpPr/>
            <p:nvPr/>
          </p:nvSpPr>
          <p:spPr>
            <a:xfrm>
              <a:off x="7379910" y="3531597"/>
              <a:ext cx="2231058" cy="787432"/>
            </a:xfrm>
            <a:custGeom>
              <a:avLst/>
              <a:gdLst>
                <a:gd name="connsiteX0" fmla="*/ 0 w 2231058"/>
                <a:gd name="connsiteY0" fmla="*/ 0 h 787432"/>
                <a:gd name="connsiteX1" fmla="*/ 2231058 w 2231058"/>
                <a:gd name="connsiteY1" fmla="*/ 0 h 787432"/>
                <a:gd name="connsiteX2" fmla="*/ 2231058 w 2231058"/>
                <a:gd name="connsiteY2" fmla="*/ 787432 h 787432"/>
                <a:gd name="connsiteX3" fmla="*/ 0 w 2231058"/>
                <a:gd name="connsiteY3" fmla="*/ 787432 h 787432"/>
                <a:gd name="connsiteX4" fmla="*/ 0 w 2231058"/>
                <a:gd name="connsiteY4" fmla="*/ 0 h 78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1058" h="787432">
                  <a:moveTo>
                    <a:pt x="0" y="0"/>
                  </a:moveTo>
                  <a:lnTo>
                    <a:pt x="2231058" y="0"/>
                  </a:lnTo>
                  <a:lnTo>
                    <a:pt x="2231058" y="787432"/>
                  </a:lnTo>
                  <a:lnTo>
                    <a:pt x="0" y="787432"/>
                  </a:lnTo>
                  <a:lnTo>
                    <a:pt x="0" y="0"/>
                  </a:lnTo>
                  <a:close/>
                </a:path>
              </a:pathLst>
            </a:cu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82880" tIns="182880" rIns="182880" bIns="182880" numCol="1" spcCol="1270" anchor="ctr" anchorCtr="0">
              <a:noAutofit/>
            </a:bodyPr>
            <a:lstStyle/>
            <a:p>
              <a:pPr algn="ctr" defTabSz="2133547">
                <a:lnSpc>
                  <a:spcPct val="90000"/>
                </a:lnSpc>
                <a:spcBef>
                  <a:spcPct val="0"/>
                </a:spcBef>
                <a:spcAft>
                  <a:spcPct val="35000"/>
                </a:spcAft>
              </a:pPr>
              <a:r>
                <a:rPr lang="en-US" sz="3200" b="1" dirty="0">
                  <a:solidFill>
                    <a:prstClr val="white"/>
                  </a:solidFill>
                  <a:latin typeface="Calibri" panose="020F0502020204030204"/>
                </a:rPr>
                <a:t>Taste</a:t>
              </a:r>
            </a:p>
          </p:txBody>
        </p:sp>
      </p:grpSp>
      <p:sp>
        <p:nvSpPr>
          <p:cNvPr id="33" name="Title 1"/>
          <p:cNvSpPr txBox="1">
            <a:spLocks/>
          </p:cNvSpPr>
          <p:nvPr/>
        </p:nvSpPr>
        <p:spPr>
          <a:xfrm>
            <a:off x="0" y="-20400"/>
            <a:ext cx="12192000" cy="1325563"/>
          </a:xfrm>
          <a:prstGeom prst="rect">
            <a:avLst/>
          </a:prstGeom>
          <a:gradFill flip="none" rotWithShape="1">
            <a:gsLst>
              <a:gs pos="0">
                <a:schemeClr val="tx1">
                  <a:alpha val="85000"/>
                </a:schemeClr>
              </a:gs>
              <a:gs pos="100000">
                <a:schemeClr val="tx1">
                  <a:alpha val="0"/>
                </a:schemeClr>
              </a:gs>
            </a:gsLst>
            <a:lin ang="5400000" scaled="1"/>
            <a:tileRect/>
          </a:gradFill>
          <a:ln>
            <a:noFill/>
          </a:ln>
        </p:spPr>
        <p:txBody>
          <a:bodyPr vert="horz" lIns="121920" tIns="60960" rIns="121920" bIns="6096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defTabSz="914377"/>
            <a:r>
              <a:rPr lang="en-US" sz="4000" b="1" dirty="0">
                <a:solidFill>
                  <a:prstClr val="white"/>
                </a:solidFill>
                <a:latin typeface="Arial" panose="020B0604020202020204" pitchFamily="34" charset="0"/>
                <a:cs typeface="Arial" panose="020B0604020202020204" pitchFamily="34" charset="0"/>
              </a:rPr>
              <a:t>Remember the Senses</a:t>
            </a:r>
          </a:p>
        </p:txBody>
      </p:sp>
      <p:grpSp>
        <p:nvGrpSpPr>
          <p:cNvPr id="52" name="Group 51" descr="List of five senses:  sight, hearing, touch, smell, and taste"/>
          <p:cNvGrpSpPr/>
          <p:nvPr/>
        </p:nvGrpSpPr>
        <p:grpSpPr>
          <a:xfrm>
            <a:off x="4240753" y="1219962"/>
            <a:ext cx="3710497" cy="5041109"/>
            <a:chOff x="2621019" y="914971"/>
            <a:chExt cx="2782873" cy="3780832"/>
          </a:xfrm>
        </p:grpSpPr>
        <p:sp>
          <p:nvSpPr>
            <p:cNvPr id="41" name="Freeform 40"/>
            <p:cNvSpPr/>
            <p:nvPr/>
          </p:nvSpPr>
          <p:spPr>
            <a:xfrm>
              <a:off x="3740109" y="1149051"/>
              <a:ext cx="1663783" cy="437345"/>
            </a:xfrm>
            <a:custGeom>
              <a:avLst/>
              <a:gdLst>
                <a:gd name="connsiteX0" fmla="*/ 0 w 1663783"/>
                <a:gd name="connsiteY0" fmla="*/ 106833 h 640986"/>
                <a:gd name="connsiteX1" fmla="*/ 106833 w 1663783"/>
                <a:gd name="connsiteY1" fmla="*/ 0 h 640986"/>
                <a:gd name="connsiteX2" fmla="*/ 1556950 w 1663783"/>
                <a:gd name="connsiteY2" fmla="*/ 0 h 640986"/>
                <a:gd name="connsiteX3" fmla="*/ 1663783 w 1663783"/>
                <a:gd name="connsiteY3" fmla="*/ 106833 h 640986"/>
                <a:gd name="connsiteX4" fmla="*/ 1663783 w 1663783"/>
                <a:gd name="connsiteY4" fmla="*/ 534153 h 640986"/>
                <a:gd name="connsiteX5" fmla="*/ 1556950 w 1663783"/>
                <a:gd name="connsiteY5" fmla="*/ 640986 h 640986"/>
                <a:gd name="connsiteX6" fmla="*/ 106833 w 1663783"/>
                <a:gd name="connsiteY6" fmla="*/ 640986 h 640986"/>
                <a:gd name="connsiteX7" fmla="*/ 0 w 1663783"/>
                <a:gd name="connsiteY7" fmla="*/ 534153 h 640986"/>
                <a:gd name="connsiteX8" fmla="*/ 0 w 1663783"/>
                <a:gd name="connsiteY8" fmla="*/ 106833 h 640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3783" h="640986">
                  <a:moveTo>
                    <a:pt x="0" y="106833"/>
                  </a:moveTo>
                  <a:cubicBezTo>
                    <a:pt x="0" y="47831"/>
                    <a:pt x="47831" y="0"/>
                    <a:pt x="106833" y="0"/>
                  </a:cubicBezTo>
                  <a:lnTo>
                    <a:pt x="1556950" y="0"/>
                  </a:lnTo>
                  <a:cubicBezTo>
                    <a:pt x="1615952" y="0"/>
                    <a:pt x="1663783" y="47831"/>
                    <a:pt x="1663783" y="106833"/>
                  </a:cubicBezTo>
                  <a:lnTo>
                    <a:pt x="1663783" y="534153"/>
                  </a:lnTo>
                  <a:cubicBezTo>
                    <a:pt x="1663783" y="593155"/>
                    <a:pt x="1615952" y="640986"/>
                    <a:pt x="1556950" y="640986"/>
                  </a:cubicBezTo>
                  <a:lnTo>
                    <a:pt x="106833" y="640986"/>
                  </a:lnTo>
                  <a:cubicBezTo>
                    <a:pt x="47831" y="640986"/>
                    <a:pt x="0" y="593155"/>
                    <a:pt x="0" y="534153"/>
                  </a:cubicBezTo>
                  <a:lnTo>
                    <a:pt x="0" y="106833"/>
                  </a:lnTo>
                  <a:close/>
                </a:path>
              </a:pathLst>
            </a:custGeom>
            <a:ln>
              <a:solidFill>
                <a:schemeClr val="tx1"/>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04280" tIns="204280" rIns="204280" bIns="204280" numCol="1" spcCol="1270" anchor="ctr" anchorCtr="0">
              <a:noAutofit/>
            </a:bodyPr>
            <a:lstStyle/>
            <a:p>
              <a:pPr defTabSz="1896486">
                <a:lnSpc>
                  <a:spcPct val="90000"/>
                </a:lnSpc>
                <a:spcBef>
                  <a:spcPct val="0"/>
                </a:spcBef>
                <a:spcAft>
                  <a:spcPct val="35000"/>
                </a:spcAft>
              </a:pPr>
              <a:r>
                <a:rPr lang="en-US" sz="4267" dirty="0">
                  <a:solidFill>
                    <a:prstClr val="black"/>
                  </a:solidFill>
                  <a:latin typeface="Calibri" panose="020F0502020204030204"/>
                </a:rPr>
                <a:t>Sight</a:t>
              </a:r>
            </a:p>
          </p:txBody>
        </p:sp>
        <p:pic>
          <p:nvPicPr>
            <p:cNvPr id="11" name="Picture 10" descr="Eye icon representing sight"/>
            <p:cNvPicPr>
              <a:picLocks noChangeAspect="1"/>
            </p:cNvPicPr>
            <p:nvPr/>
          </p:nvPicPr>
          <p:blipFill rotWithShape="1">
            <a:blip r:embed="rId9" cstate="print">
              <a:lum bright="70000" contrast="-70000"/>
              <a:extLst>
                <a:ext uri="{28A0092B-C50C-407E-A947-70E740481C1C}">
                  <a14:useLocalDpi xmlns:a14="http://schemas.microsoft.com/office/drawing/2010/main" val="0"/>
                </a:ext>
              </a:extLst>
            </a:blip>
            <a:srcRect b="21312"/>
            <a:stretch/>
          </p:blipFill>
          <p:spPr>
            <a:xfrm>
              <a:off x="2761046" y="914971"/>
              <a:ext cx="893168" cy="702821"/>
            </a:xfrm>
            <a:prstGeom prst="rect">
              <a:avLst/>
            </a:prstGeom>
          </p:spPr>
        </p:pic>
        <p:sp>
          <p:nvSpPr>
            <p:cNvPr id="42" name="Freeform 41"/>
            <p:cNvSpPr/>
            <p:nvPr/>
          </p:nvSpPr>
          <p:spPr>
            <a:xfrm>
              <a:off x="3740109" y="1921429"/>
              <a:ext cx="1663783" cy="437345"/>
            </a:xfrm>
            <a:custGeom>
              <a:avLst/>
              <a:gdLst>
                <a:gd name="connsiteX0" fmla="*/ 0 w 1663783"/>
                <a:gd name="connsiteY0" fmla="*/ 106833 h 640986"/>
                <a:gd name="connsiteX1" fmla="*/ 106833 w 1663783"/>
                <a:gd name="connsiteY1" fmla="*/ 0 h 640986"/>
                <a:gd name="connsiteX2" fmla="*/ 1556950 w 1663783"/>
                <a:gd name="connsiteY2" fmla="*/ 0 h 640986"/>
                <a:gd name="connsiteX3" fmla="*/ 1663783 w 1663783"/>
                <a:gd name="connsiteY3" fmla="*/ 106833 h 640986"/>
                <a:gd name="connsiteX4" fmla="*/ 1663783 w 1663783"/>
                <a:gd name="connsiteY4" fmla="*/ 534153 h 640986"/>
                <a:gd name="connsiteX5" fmla="*/ 1556950 w 1663783"/>
                <a:gd name="connsiteY5" fmla="*/ 640986 h 640986"/>
                <a:gd name="connsiteX6" fmla="*/ 106833 w 1663783"/>
                <a:gd name="connsiteY6" fmla="*/ 640986 h 640986"/>
                <a:gd name="connsiteX7" fmla="*/ 0 w 1663783"/>
                <a:gd name="connsiteY7" fmla="*/ 534153 h 640986"/>
                <a:gd name="connsiteX8" fmla="*/ 0 w 1663783"/>
                <a:gd name="connsiteY8" fmla="*/ 106833 h 640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3783" h="640986">
                  <a:moveTo>
                    <a:pt x="0" y="106833"/>
                  </a:moveTo>
                  <a:cubicBezTo>
                    <a:pt x="0" y="47831"/>
                    <a:pt x="47831" y="0"/>
                    <a:pt x="106833" y="0"/>
                  </a:cubicBezTo>
                  <a:lnTo>
                    <a:pt x="1556950" y="0"/>
                  </a:lnTo>
                  <a:cubicBezTo>
                    <a:pt x="1615952" y="0"/>
                    <a:pt x="1663783" y="47831"/>
                    <a:pt x="1663783" y="106833"/>
                  </a:cubicBezTo>
                  <a:lnTo>
                    <a:pt x="1663783" y="534153"/>
                  </a:lnTo>
                  <a:cubicBezTo>
                    <a:pt x="1663783" y="593155"/>
                    <a:pt x="1615952" y="640986"/>
                    <a:pt x="1556950" y="640986"/>
                  </a:cubicBezTo>
                  <a:lnTo>
                    <a:pt x="106833" y="640986"/>
                  </a:lnTo>
                  <a:cubicBezTo>
                    <a:pt x="47831" y="640986"/>
                    <a:pt x="0" y="593155"/>
                    <a:pt x="0" y="534153"/>
                  </a:cubicBezTo>
                  <a:lnTo>
                    <a:pt x="0" y="106833"/>
                  </a:lnTo>
                  <a:close/>
                </a:path>
              </a:pathLst>
            </a:custGeom>
            <a:ln>
              <a:solidFill>
                <a:schemeClr val="tx1"/>
              </a:solidFill>
            </a:ln>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04280" tIns="204280" rIns="204280" bIns="204280" numCol="1" spcCol="1270" anchor="ctr" anchorCtr="0">
              <a:noAutofit/>
            </a:bodyPr>
            <a:lstStyle/>
            <a:p>
              <a:pPr defTabSz="1896486">
                <a:lnSpc>
                  <a:spcPct val="90000"/>
                </a:lnSpc>
                <a:spcBef>
                  <a:spcPct val="0"/>
                </a:spcBef>
                <a:spcAft>
                  <a:spcPct val="35000"/>
                </a:spcAft>
              </a:pPr>
              <a:r>
                <a:rPr lang="en-US" sz="4267" dirty="0">
                  <a:solidFill>
                    <a:prstClr val="black"/>
                  </a:solidFill>
                  <a:latin typeface="Calibri" panose="020F0502020204030204"/>
                </a:rPr>
                <a:t>Hearing</a:t>
              </a:r>
            </a:p>
          </p:txBody>
        </p:sp>
        <p:pic>
          <p:nvPicPr>
            <p:cNvPr id="36" name="Picture 35" descr="Ear icon repreenting hearing"/>
            <p:cNvPicPr>
              <a:picLocks noChangeAspect="1"/>
            </p:cNvPicPr>
            <p:nvPr/>
          </p:nvPicPr>
          <p:blipFill rotWithShape="1">
            <a:blip r:embed="rId10" cstate="print">
              <a:lum bright="70000" contrast="-70000"/>
              <a:extLst>
                <a:ext uri="{28A0092B-C50C-407E-A947-70E740481C1C}">
                  <a14:useLocalDpi xmlns:a14="http://schemas.microsoft.com/office/drawing/2010/main" val="0"/>
                </a:ext>
              </a:extLst>
            </a:blip>
            <a:srcRect b="25656"/>
            <a:stretch/>
          </p:blipFill>
          <p:spPr>
            <a:xfrm flipH="1">
              <a:off x="2621019" y="1623909"/>
              <a:ext cx="1119087" cy="831968"/>
            </a:xfrm>
            <a:prstGeom prst="rect">
              <a:avLst/>
            </a:prstGeom>
          </p:spPr>
        </p:pic>
        <p:sp>
          <p:nvSpPr>
            <p:cNvPr id="43" name="Freeform 42"/>
            <p:cNvSpPr/>
            <p:nvPr/>
          </p:nvSpPr>
          <p:spPr>
            <a:xfrm>
              <a:off x="3740109" y="2693807"/>
              <a:ext cx="1663783" cy="437345"/>
            </a:xfrm>
            <a:custGeom>
              <a:avLst/>
              <a:gdLst>
                <a:gd name="connsiteX0" fmla="*/ 0 w 1663783"/>
                <a:gd name="connsiteY0" fmla="*/ 106833 h 640986"/>
                <a:gd name="connsiteX1" fmla="*/ 106833 w 1663783"/>
                <a:gd name="connsiteY1" fmla="*/ 0 h 640986"/>
                <a:gd name="connsiteX2" fmla="*/ 1556950 w 1663783"/>
                <a:gd name="connsiteY2" fmla="*/ 0 h 640986"/>
                <a:gd name="connsiteX3" fmla="*/ 1663783 w 1663783"/>
                <a:gd name="connsiteY3" fmla="*/ 106833 h 640986"/>
                <a:gd name="connsiteX4" fmla="*/ 1663783 w 1663783"/>
                <a:gd name="connsiteY4" fmla="*/ 534153 h 640986"/>
                <a:gd name="connsiteX5" fmla="*/ 1556950 w 1663783"/>
                <a:gd name="connsiteY5" fmla="*/ 640986 h 640986"/>
                <a:gd name="connsiteX6" fmla="*/ 106833 w 1663783"/>
                <a:gd name="connsiteY6" fmla="*/ 640986 h 640986"/>
                <a:gd name="connsiteX7" fmla="*/ 0 w 1663783"/>
                <a:gd name="connsiteY7" fmla="*/ 534153 h 640986"/>
                <a:gd name="connsiteX8" fmla="*/ 0 w 1663783"/>
                <a:gd name="connsiteY8" fmla="*/ 106833 h 640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3783" h="640986">
                  <a:moveTo>
                    <a:pt x="0" y="106833"/>
                  </a:moveTo>
                  <a:cubicBezTo>
                    <a:pt x="0" y="47831"/>
                    <a:pt x="47831" y="0"/>
                    <a:pt x="106833" y="0"/>
                  </a:cubicBezTo>
                  <a:lnTo>
                    <a:pt x="1556950" y="0"/>
                  </a:lnTo>
                  <a:cubicBezTo>
                    <a:pt x="1615952" y="0"/>
                    <a:pt x="1663783" y="47831"/>
                    <a:pt x="1663783" y="106833"/>
                  </a:cubicBezTo>
                  <a:lnTo>
                    <a:pt x="1663783" y="534153"/>
                  </a:lnTo>
                  <a:cubicBezTo>
                    <a:pt x="1663783" y="593155"/>
                    <a:pt x="1615952" y="640986"/>
                    <a:pt x="1556950" y="640986"/>
                  </a:cubicBezTo>
                  <a:lnTo>
                    <a:pt x="106833" y="640986"/>
                  </a:lnTo>
                  <a:cubicBezTo>
                    <a:pt x="47831" y="640986"/>
                    <a:pt x="0" y="593155"/>
                    <a:pt x="0" y="534153"/>
                  </a:cubicBezTo>
                  <a:lnTo>
                    <a:pt x="0" y="106833"/>
                  </a:lnTo>
                  <a:close/>
                </a:path>
              </a:pathLst>
            </a:custGeom>
            <a:ln>
              <a:solidFill>
                <a:schemeClr val="tx1"/>
              </a:solid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204280" tIns="204280" rIns="204280" bIns="204280" numCol="1" spcCol="1270" anchor="ctr" anchorCtr="0">
              <a:noAutofit/>
            </a:bodyPr>
            <a:lstStyle/>
            <a:p>
              <a:pPr defTabSz="1896486">
                <a:lnSpc>
                  <a:spcPct val="90000"/>
                </a:lnSpc>
                <a:spcBef>
                  <a:spcPct val="0"/>
                </a:spcBef>
                <a:spcAft>
                  <a:spcPct val="35000"/>
                </a:spcAft>
              </a:pPr>
              <a:r>
                <a:rPr lang="en-US" sz="4267" dirty="0">
                  <a:solidFill>
                    <a:prstClr val="black"/>
                  </a:solidFill>
                  <a:latin typeface="Calibri" panose="020F0502020204030204"/>
                </a:rPr>
                <a:t>Touch</a:t>
              </a:r>
            </a:p>
          </p:txBody>
        </p:sp>
        <p:pic>
          <p:nvPicPr>
            <p:cNvPr id="37" name="Picture 36" descr="Hand with finger on point repreenting touch"/>
            <p:cNvPicPr>
              <a:picLocks noChangeAspect="1"/>
            </p:cNvPicPr>
            <p:nvPr/>
          </p:nvPicPr>
          <p:blipFill rotWithShape="1">
            <a:blip r:embed="rId11" cstate="print">
              <a:lum bright="70000" contrast="-70000"/>
              <a:extLst>
                <a:ext uri="{28A0092B-C50C-407E-A947-70E740481C1C}">
                  <a14:useLocalDpi xmlns:a14="http://schemas.microsoft.com/office/drawing/2010/main" val="0"/>
                </a:ext>
              </a:extLst>
            </a:blip>
            <a:srcRect b="16364"/>
            <a:stretch/>
          </p:blipFill>
          <p:spPr>
            <a:xfrm>
              <a:off x="2751039" y="2511626"/>
              <a:ext cx="919096" cy="768698"/>
            </a:xfrm>
            <a:prstGeom prst="rect">
              <a:avLst/>
            </a:prstGeom>
          </p:spPr>
        </p:pic>
        <p:sp>
          <p:nvSpPr>
            <p:cNvPr id="44" name="Freeform 43"/>
            <p:cNvSpPr/>
            <p:nvPr/>
          </p:nvSpPr>
          <p:spPr>
            <a:xfrm>
              <a:off x="3740109" y="3466185"/>
              <a:ext cx="1663783" cy="437345"/>
            </a:xfrm>
            <a:custGeom>
              <a:avLst/>
              <a:gdLst>
                <a:gd name="connsiteX0" fmla="*/ 0 w 1663783"/>
                <a:gd name="connsiteY0" fmla="*/ 106833 h 640986"/>
                <a:gd name="connsiteX1" fmla="*/ 106833 w 1663783"/>
                <a:gd name="connsiteY1" fmla="*/ 0 h 640986"/>
                <a:gd name="connsiteX2" fmla="*/ 1556950 w 1663783"/>
                <a:gd name="connsiteY2" fmla="*/ 0 h 640986"/>
                <a:gd name="connsiteX3" fmla="*/ 1663783 w 1663783"/>
                <a:gd name="connsiteY3" fmla="*/ 106833 h 640986"/>
                <a:gd name="connsiteX4" fmla="*/ 1663783 w 1663783"/>
                <a:gd name="connsiteY4" fmla="*/ 534153 h 640986"/>
                <a:gd name="connsiteX5" fmla="*/ 1556950 w 1663783"/>
                <a:gd name="connsiteY5" fmla="*/ 640986 h 640986"/>
                <a:gd name="connsiteX6" fmla="*/ 106833 w 1663783"/>
                <a:gd name="connsiteY6" fmla="*/ 640986 h 640986"/>
                <a:gd name="connsiteX7" fmla="*/ 0 w 1663783"/>
                <a:gd name="connsiteY7" fmla="*/ 534153 h 640986"/>
                <a:gd name="connsiteX8" fmla="*/ 0 w 1663783"/>
                <a:gd name="connsiteY8" fmla="*/ 106833 h 640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3783" h="640986">
                  <a:moveTo>
                    <a:pt x="0" y="106833"/>
                  </a:moveTo>
                  <a:cubicBezTo>
                    <a:pt x="0" y="47831"/>
                    <a:pt x="47831" y="0"/>
                    <a:pt x="106833" y="0"/>
                  </a:cubicBezTo>
                  <a:lnTo>
                    <a:pt x="1556950" y="0"/>
                  </a:lnTo>
                  <a:cubicBezTo>
                    <a:pt x="1615952" y="0"/>
                    <a:pt x="1663783" y="47831"/>
                    <a:pt x="1663783" y="106833"/>
                  </a:cubicBezTo>
                  <a:lnTo>
                    <a:pt x="1663783" y="534153"/>
                  </a:lnTo>
                  <a:cubicBezTo>
                    <a:pt x="1663783" y="593155"/>
                    <a:pt x="1615952" y="640986"/>
                    <a:pt x="1556950" y="640986"/>
                  </a:cubicBezTo>
                  <a:lnTo>
                    <a:pt x="106833" y="640986"/>
                  </a:lnTo>
                  <a:cubicBezTo>
                    <a:pt x="47831" y="640986"/>
                    <a:pt x="0" y="593155"/>
                    <a:pt x="0" y="534153"/>
                  </a:cubicBezTo>
                  <a:lnTo>
                    <a:pt x="0" y="106833"/>
                  </a:lnTo>
                  <a:close/>
                </a:path>
              </a:pathLst>
            </a:custGeom>
            <a:ln>
              <a:solidFill>
                <a:schemeClr val="tx1"/>
              </a:solidFill>
            </a:ln>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04280" tIns="204280" rIns="204280" bIns="204280" numCol="1" spcCol="1270" anchor="ctr" anchorCtr="0">
              <a:noAutofit/>
            </a:bodyPr>
            <a:lstStyle/>
            <a:p>
              <a:pPr defTabSz="1896486">
                <a:lnSpc>
                  <a:spcPct val="90000"/>
                </a:lnSpc>
                <a:spcBef>
                  <a:spcPct val="0"/>
                </a:spcBef>
                <a:spcAft>
                  <a:spcPct val="35000"/>
                </a:spcAft>
              </a:pPr>
              <a:r>
                <a:rPr lang="en-US" sz="4267" dirty="0">
                  <a:solidFill>
                    <a:prstClr val="black"/>
                  </a:solidFill>
                  <a:latin typeface="Calibri" panose="020F0502020204030204"/>
                </a:rPr>
                <a:t>Smell</a:t>
              </a:r>
            </a:p>
          </p:txBody>
        </p:sp>
        <p:pic>
          <p:nvPicPr>
            <p:cNvPr id="38" name="Picture 37" descr="Nose icon repreenting smell"/>
            <p:cNvPicPr>
              <a:picLocks noChangeAspect="1"/>
            </p:cNvPicPr>
            <p:nvPr/>
          </p:nvPicPr>
          <p:blipFill rotWithShape="1">
            <a:blip r:embed="rId12" cstate="print">
              <a:lum bright="70000" contrast="-70000"/>
              <a:extLst>
                <a:ext uri="{28A0092B-C50C-407E-A947-70E740481C1C}">
                  <a14:useLocalDpi xmlns:a14="http://schemas.microsoft.com/office/drawing/2010/main" val="0"/>
                </a:ext>
              </a:extLst>
            </a:blip>
            <a:srcRect b="17373"/>
            <a:stretch/>
          </p:blipFill>
          <p:spPr>
            <a:xfrm flipH="1">
              <a:off x="2763980" y="3349710"/>
              <a:ext cx="886756" cy="732693"/>
            </a:xfrm>
            <a:prstGeom prst="rect">
              <a:avLst/>
            </a:prstGeom>
          </p:spPr>
        </p:pic>
        <p:sp>
          <p:nvSpPr>
            <p:cNvPr id="45" name="Freeform 44"/>
            <p:cNvSpPr/>
            <p:nvPr/>
          </p:nvSpPr>
          <p:spPr>
            <a:xfrm>
              <a:off x="3740109" y="4238564"/>
              <a:ext cx="1663783" cy="437345"/>
            </a:xfrm>
            <a:custGeom>
              <a:avLst/>
              <a:gdLst>
                <a:gd name="connsiteX0" fmla="*/ 0 w 1663783"/>
                <a:gd name="connsiteY0" fmla="*/ 106833 h 640986"/>
                <a:gd name="connsiteX1" fmla="*/ 106833 w 1663783"/>
                <a:gd name="connsiteY1" fmla="*/ 0 h 640986"/>
                <a:gd name="connsiteX2" fmla="*/ 1556950 w 1663783"/>
                <a:gd name="connsiteY2" fmla="*/ 0 h 640986"/>
                <a:gd name="connsiteX3" fmla="*/ 1663783 w 1663783"/>
                <a:gd name="connsiteY3" fmla="*/ 106833 h 640986"/>
                <a:gd name="connsiteX4" fmla="*/ 1663783 w 1663783"/>
                <a:gd name="connsiteY4" fmla="*/ 534153 h 640986"/>
                <a:gd name="connsiteX5" fmla="*/ 1556950 w 1663783"/>
                <a:gd name="connsiteY5" fmla="*/ 640986 h 640986"/>
                <a:gd name="connsiteX6" fmla="*/ 106833 w 1663783"/>
                <a:gd name="connsiteY6" fmla="*/ 640986 h 640986"/>
                <a:gd name="connsiteX7" fmla="*/ 0 w 1663783"/>
                <a:gd name="connsiteY7" fmla="*/ 534153 h 640986"/>
                <a:gd name="connsiteX8" fmla="*/ 0 w 1663783"/>
                <a:gd name="connsiteY8" fmla="*/ 106833 h 640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3783" h="640986">
                  <a:moveTo>
                    <a:pt x="0" y="106833"/>
                  </a:moveTo>
                  <a:cubicBezTo>
                    <a:pt x="0" y="47831"/>
                    <a:pt x="47831" y="0"/>
                    <a:pt x="106833" y="0"/>
                  </a:cubicBezTo>
                  <a:lnTo>
                    <a:pt x="1556950" y="0"/>
                  </a:lnTo>
                  <a:cubicBezTo>
                    <a:pt x="1615952" y="0"/>
                    <a:pt x="1663783" y="47831"/>
                    <a:pt x="1663783" y="106833"/>
                  </a:cubicBezTo>
                  <a:lnTo>
                    <a:pt x="1663783" y="534153"/>
                  </a:lnTo>
                  <a:cubicBezTo>
                    <a:pt x="1663783" y="593155"/>
                    <a:pt x="1615952" y="640986"/>
                    <a:pt x="1556950" y="640986"/>
                  </a:cubicBezTo>
                  <a:lnTo>
                    <a:pt x="106833" y="640986"/>
                  </a:lnTo>
                  <a:cubicBezTo>
                    <a:pt x="47831" y="640986"/>
                    <a:pt x="0" y="593155"/>
                    <a:pt x="0" y="534153"/>
                  </a:cubicBezTo>
                  <a:lnTo>
                    <a:pt x="0" y="106833"/>
                  </a:lnTo>
                  <a:close/>
                </a:path>
              </a:pathLst>
            </a:custGeom>
            <a:ln>
              <a:solidFill>
                <a:schemeClr val="tx1"/>
              </a:solidFill>
            </a:ln>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204280" tIns="204280" rIns="204280" bIns="204280" numCol="1" spcCol="1270" anchor="ctr" anchorCtr="0">
              <a:noAutofit/>
            </a:bodyPr>
            <a:lstStyle/>
            <a:p>
              <a:pPr defTabSz="1896486">
                <a:lnSpc>
                  <a:spcPct val="90000"/>
                </a:lnSpc>
                <a:spcBef>
                  <a:spcPct val="0"/>
                </a:spcBef>
                <a:spcAft>
                  <a:spcPct val="35000"/>
                </a:spcAft>
              </a:pPr>
              <a:r>
                <a:rPr lang="en-US" sz="4267" dirty="0">
                  <a:solidFill>
                    <a:prstClr val="black"/>
                  </a:solidFill>
                  <a:latin typeface="Calibri" panose="020F0502020204030204"/>
                </a:rPr>
                <a:t>Taste</a:t>
              </a:r>
            </a:p>
          </p:txBody>
        </p:sp>
        <p:pic>
          <p:nvPicPr>
            <p:cNvPr id="39" name="Picture 38" descr="Lips icon repreenting taste"/>
            <p:cNvPicPr>
              <a:picLocks noChangeAspect="1"/>
            </p:cNvPicPr>
            <p:nvPr/>
          </p:nvPicPr>
          <p:blipFill rotWithShape="1">
            <a:blip r:embed="rId13" cstate="print">
              <a:lum bright="70000" contrast="-70000"/>
              <a:extLst>
                <a:ext uri="{28A0092B-C50C-407E-A947-70E740481C1C}">
                  <a14:useLocalDpi xmlns:a14="http://schemas.microsoft.com/office/drawing/2010/main" val="0"/>
                </a:ext>
              </a:extLst>
            </a:blip>
            <a:srcRect b="30303"/>
            <a:stretch/>
          </p:blipFill>
          <p:spPr>
            <a:xfrm>
              <a:off x="2741570" y="4030770"/>
              <a:ext cx="954177" cy="665033"/>
            </a:xfrm>
            <a:prstGeom prst="rect">
              <a:avLst/>
            </a:prstGeom>
          </p:spPr>
        </p:pic>
      </p:grpSp>
    </p:spTree>
    <p:extLst>
      <p:ext uri="{BB962C8B-B14F-4D97-AF65-F5344CB8AC3E}">
        <p14:creationId xmlns:p14="http://schemas.microsoft.com/office/powerpoint/2010/main" val="2143633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wipe(left)">
                                      <p:cBhvr>
                                        <p:cTn id="15" dur="500"/>
                                        <p:tgtEl>
                                          <p:spTgt spid="52"/>
                                        </p:tgtEl>
                                      </p:cBhvr>
                                    </p:animEffect>
                                  </p:childTnLst>
                                </p:cTn>
                              </p:par>
                              <p:par>
                                <p:cTn id="16" presetID="10" presetClass="exit" presetSubtype="0" fill="hold" grpId="0" nodeType="withEffect">
                                  <p:stCondLst>
                                    <p:cond delay="0"/>
                                  </p:stCondLst>
                                  <p:childTnLst>
                                    <p:animEffect transition="out" filter="fade">
                                      <p:cBhvr>
                                        <p:cTn id="17" dur="500"/>
                                        <p:tgtEl>
                                          <p:spTgt spid="46">
                                            <p:txEl>
                                              <p:pRg st="0" end="0"/>
                                            </p:txEl>
                                          </p:spTgt>
                                        </p:tgtEl>
                                      </p:cBhvr>
                                    </p:animEffect>
                                    <p:set>
                                      <p:cBhvr>
                                        <p:cTn id="18" dur="1" fill="hold">
                                          <p:stCondLst>
                                            <p:cond delay="499"/>
                                          </p:stCondLst>
                                        </p:cTn>
                                        <p:tgtEl>
                                          <p:spTgt spid="46">
                                            <p:txEl>
                                              <p:pRg st="0" end="0"/>
                                            </p:txEl>
                                          </p:spTgt>
                                        </p:tgtEl>
                                        <p:attrNameLst>
                                          <p:attrName>style.visibility</p:attrName>
                                        </p:attrNameLst>
                                      </p:cBhvr>
                                      <p:to>
                                        <p:strVal val="hidden"/>
                                      </p:to>
                                    </p:set>
                                  </p:childTnLst>
                                </p:cTn>
                              </p:par>
                              <p:par>
                                <p:cTn id="19" presetID="10" presetClass="exit" presetSubtype="0" fill="hold" grpId="0" nodeType="withEffect">
                                  <p:stCondLst>
                                    <p:cond delay="0"/>
                                  </p:stCondLst>
                                  <p:childTnLst>
                                    <p:animEffect transition="out" filter="fade">
                                      <p:cBhvr>
                                        <p:cTn id="20" dur="500"/>
                                        <p:tgtEl>
                                          <p:spTgt spid="46">
                                            <p:txEl>
                                              <p:pRg st="1" end="1"/>
                                            </p:txEl>
                                          </p:spTgt>
                                        </p:tgtEl>
                                      </p:cBhvr>
                                    </p:animEffect>
                                    <p:set>
                                      <p:cBhvr>
                                        <p:cTn id="21" dur="1" fill="hold">
                                          <p:stCondLst>
                                            <p:cond delay="499"/>
                                          </p:stCondLst>
                                        </p:cTn>
                                        <p:tgtEl>
                                          <p:spTgt spid="46">
                                            <p:txEl>
                                              <p:pRg st="1" end="1"/>
                                            </p:txEl>
                                          </p:spTgt>
                                        </p:tgtEl>
                                        <p:attrNameLst>
                                          <p:attrName>style.visibility</p:attrName>
                                        </p:attrNameLst>
                                      </p:cBhvr>
                                      <p:to>
                                        <p:strVal val="hidden"/>
                                      </p:to>
                                    </p:set>
                                  </p:childTnLst>
                                </p:cTn>
                              </p:par>
                              <p:par>
                                <p:cTn id="22" presetID="10" presetClass="exit" presetSubtype="0" fill="hold" grpId="0" nodeType="withEffect">
                                  <p:stCondLst>
                                    <p:cond delay="0"/>
                                  </p:stCondLst>
                                  <p:childTnLst>
                                    <p:animEffect transition="out" filter="fade">
                                      <p:cBhvr>
                                        <p:cTn id="23" dur="500"/>
                                        <p:tgtEl>
                                          <p:spTgt spid="46">
                                            <p:txEl>
                                              <p:pRg st="2" end="2"/>
                                            </p:txEl>
                                          </p:spTgt>
                                        </p:tgtEl>
                                      </p:cBhvr>
                                    </p:animEffect>
                                    <p:set>
                                      <p:cBhvr>
                                        <p:cTn id="24" dur="1" fill="hold">
                                          <p:stCondLst>
                                            <p:cond delay="499"/>
                                          </p:stCondLst>
                                        </p:cTn>
                                        <p:tgtEl>
                                          <p:spTgt spid="46">
                                            <p:txEl>
                                              <p:pRg st="2" end="2"/>
                                            </p:txEl>
                                          </p:spTgt>
                                        </p:tgtEl>
                                        <p:attrNameLst>
                                          <p:attrName>style.visibility</p:attrName>
                                        </p:attrNameLst>
                                      </p:cBhvr>
                                      <p:to>
                                        <p:strVal val="hidden"/>
                                      </p:to>
                                    </p:set>
                                  </p:childTnLst>
                                </p:cTn>
                              </p:par>
                              <p:par>
                                <p:cTn id="25" presetID="10" presetClass="exit" presetSubtype="0" fill="hold" grpId="0" nodeType="withEffect">
                                  <p:stCondLst>
                                    <p:cond delay="0"/>
                                  </p:stCondLst>
                                  <p:childTnLst>
                                    <p:animEffect transition="out" filter="fade">
                                      <p:cBhvr>
                                        <p:cTn id="26" dur="500"/>
                                        <p:tgtEl>
                                          <p:spTgt spid="46">
                                            <p:txEl>
                                              <p:pRg st="3" end="3"/>
                                            </p:txEl>
                                          </p:spTgt>
                                        </p:tgtEl>
                                      </p:cBhvr>
                                    </p:animEffect>
                                    <p:set>
                                      <p:cBhvr>
                                        <p:cTn id="27" dur="1" fill="hold">
                                          <p:stCondLst>
                                            <p:cond delay="499"/>
                                          </p:stCondLst>
                                        </p:cTn>
                                        <p:tgtEl>
                                          <p:spTgt spid="46">
                                            <p:txEl>
                                              <p:pRg st="3" end="3"/>
                                            </p:txEl>
                                          </p:spTgt>
                                        </p:tgtEl>
                                        <p:attrNameLst>
                                          <p:attrName>style.visibility</p:attrName>
                                        </p:attrNameLst>
                                      </p:cBhvr>
                                      <p:to>
                                        <p:strVal val="hidden"/>
                                      </p:to>
                                    </p:set>
                                  </p:childTnLst>
                                </p:cTn>
                              </p:par>
                              <p:par>
                                <p:cTn id="28" presetID="10" presetClass="exit" presetSubtype="0" fill="hold" grpId="0" nodeType="withEffect">
                                  <p:stCondLst>
                                    <p:cond delay="0"/>
                                  </p:stCondLst>
                                  <p:childTnLst>
                                    <p:animEffect transition="out" filter="fade">
                                      <p:cBhvr>
                                        <p:cTn id="29" dur="500"/>
                                        <p:tgtEl>
                                          <p:spTgt spid="46">
                                            <p:txEl>
                                              <p:pRg st="4" end="4"/>
                                            </p:txEl>
                                          </p:spTgt>
                                        </p:tgtEl>
                                      </p:cBhvr>
                                    </p:animEffect>
                                    <p:set>
                                      <p:cBhvr>
                                        <p:cTn id="30" dur="1" fill="hold">
                                          <p:stCondLst>
                                            <p:cond delay="499"/>
                                          </p:stCondLst>
                                        </p:cTn>
                                        <p:tgtEl>
                                          <p:spTgt spid="46">
                                            <p:txEl>
                                              <p:pRg st="4" end="4"/>
                                            </p:txEl>
                                          </p:spTgt>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52"/>
                                        </p:tgtEl>
                                      </p:cBhvr>
                                    </p:animEffect>
                                    <p:set>
                                      <p:cBhvr>
                                        <p:cTn id="35" dur="1" fill="hold">
                                          <p:stCondLst>
                                            <p:cond delay="499"/>
                                          </p:stCondLst>
                                        </p:cTn>
                                        <p:tgtEl>
                                          <p:spTgt spid="52"/>
                                        </p:tgtEl>
                                        <p:attrNameLst>
                                          <p:attrName>style.visibility</p:attrName>
                                        </p:attrNameLst>
                                      </p:cBhvr>
                                      <p:to>
                                        <p:strVal val="hidden"/>
                                      </p:to>
                                    </p:set>
                                  </p:childTnLst>
                                </p:cTn>
                              </p:par>
                              <p:par>
                                <p:cTn id="36" presetID="22" presetClass="entr" presetSubtype="8" fill="hold"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left)">
                                      <p:cBhvr>
                                        <p:cTn id="38" dur="500"/>
                                        <p:tgtEl>
                                          <p:spTgt spid="25"/>
                                        </p:tgtEl>
                                      </p:cBhvr>
                                    </p:animEffect>
                                  </p:childTnLst>
                                </p:cTn>
                              </p:par>
                              <p:par>
                                <p:cTn id="39" presetID="22" presetClass="entr" presetSubtype="8" fill="hold"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left)">
                                      <p:cBhvr>
                                        <p:cTn id="41" dur="500"/>
                                        <p:tgtEl>
                                          <p:spTgt spid="26"/>
                                        </p:tgtEl>
                                      </p:cBhvr>
                                    </p:animEffect>
                                  </p:childTnLst>
                                </p:cTn>
                              </p:par>
                              <p:par>
                                <p:cTn id="42" presetID="22" presetClass="entr" presetSubtype="8" fill="hold" nodeType="with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wipe(left)">
                                      <p:cBhvr>
                                        <p:cTn id="44" dur="500"/>
                                        <p:tgtEl>
                                          <p:spTgt spid="27"/>
                                        </p:tgtEl>
                                      </p:cBhvr>
                                    </p:animEffect>
                                  </p:childTnLst>
                                </p:cTn>
                              </p:par>
                              <p:par>
                                <p:cTn id="45" presetID="22" presetClass="entr" presetSubtype="8"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left)">
                                      <p:cBhvr>
                                        <p:cTn id="47" dur="500"/>
                                        <p:tgtEl>
                                          <p:spTgt spid="24"/>
                                        </p:tgtEl>
                                      </p:cBhvr>
                                    </p:animEffect>
                                  </p:childTnLst>
                                </p:cTn>
                              </p:par>
                              <p:par>
                                <p:cTn id="48" presetID="22" presetClass="entr" presetSubtype="8" fill="hold" nodeType="with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wipe(left)">
                                      <p:cBhvr>
                                        <p:cTn id="5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6" grpId="0" build="p"/>
      <p:bldP spid="3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50000"/>
                <a:alpha val="85000"/>
              </a:schemeClr>
            </a:gs>
            <a:gs pos="100000">
              <a:schemeClr val="bg1">
                <a:lumMod val="50000"/>
              </a:schemeClr>
            </a:gs>
          </a:gsLst>
          <a:lin ang="5400000" scaled="1"/>
        </a:gradFill>
        <a:effectLst/>
      </p:bgPr>
    </p:bg>
    <p:spTree>
      <p:nvGrpSpPr>
        <p:cNvPr id="1" name=""/>
        <p:cNvGrpSpPr/>
        <p:nvPr/>
      </p:nvGrpSpPr>
      <p:grpSpPr>
        <a:xfrm>
          <a:off x="0" y="0"/>
          <a:ext cx="0" cy="0"/>
          <a:chOff x="0" y="0"/>
          <a:chExt cx="0" cy="0"/>
        </a:xfrm>
      </p:grpSpPr>
      <p:pic>
        <p:nvPicPr>
          <p:cNvPr id="3" name="Picture 2" descr="Laptop with numerous Post-It Notes covering the scre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0" y="1"/>
            <a:ext cx="12192000" cy="1325563"/>
          </a:xfrm>
          <a:gradFill flip="none" rotWithShape="1">
            <a:gsLst>
              <a:gs pos="70000">
                <a:schemeClr val="tx1">
                  <a:alpha val="85000"/>
                </a:schemeClr>
              </a:gs>
              <a:gs pos="100000">
                <a:schemeClr val="tx1">
                  <a:alpha val="0"/>
                </a:schemeClr>
              </a:gs>
            </a:gsLst>
            <a:lin ang="5400000" scaled="1"/>
            <a:tileRect/>
          </a:gradFill>
          <a:ln>
            <a:noFill/>
          </a:ln>
        </p:spPr>
        <p:txBody>
          <a:bodyPr vert="horz" lIns="121920" tIns="60960" rIns="121920" bIns="60960" rtlCol="0" anchor="ctr">
            <a:normAutofit/>
          </a:bodyPr>
          <a:lstStyle/>
          <a:p>
            <a:r>
              <a:rPr lang="en-US" sz="4000" b="1" dirty="0">
                <a:solidFill>
                  <a:schemeClr val="bg1"/>
                </a:solidFill>
                <a:latin typeface="Arial" panose="020B0604020202020204" pitchFamily="34" charset="0"/>
                <a:cs typeface="Arial" panose="020B0604020202020204" pitchFamily="34" charset="0"/>
              </a:rPr>
              <a:t>Connect High-Content Slides With a Transition</a:t>
            </a:r>
          </a:p>
        </p:txBody>
      </p:sp>
    </p:spTree>
    <p:extLst>
      <p:ext uri="{BB962C8B-B14F-4D97-AF65-F5344CB8AC3E}">
        <p14:creationId xmlns:p14="http://schemas.microsoft.com/office/powerpoint/2010/main" val="23381871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a:gradFill flip="none" rotWithShape="1">
            <a:gsLst>
              <a:gs pos="0">
                <a:schemeClr val="tx1">
                  <a:alpha val="85000"/>
                </a:schemeClr>
              </a:gs>
              <a:gs pos="100000">
                <a:schemeClr val="tx1">
                  <a:alpha val="0"/>
                </a:schemeClr>
              </a:gs>
            </a:gsLst>
            <a:lin ang="5400000" scaled="1"/>
            <a:tileRect/>
          </a:gradFill>
          <a:ln>
            <a:noFill/>
          </a:ln>
        </p:spPr>
        <p:txBody>
          <a:bodyPr vert="horz" lIns="121920" tIns="60960" rIns="121920" bIns="60960" rtlCol="0" anchor="ctr">
            <a:normAutofit/>
          </a:bodyPr>
          <a:lstStyle/>
          <a:p>
            <a:r>
              <a:rPr lang="en-US" sz="4000" b="1" dirty="0">
                <a:solidFill>
                  <a:schemeClr val="bg1"/>
                </a:solidFill>
                <a:latin typeface="Arial" panose="020B0604020202020204" pitchFamily="34" charset="0"/>
                <a:cs typeface="Arial" panose="020B0604020202020204" pitchFamily="34" charset="0"/>
              </a:rPr>
              <a:t>Create a Quick Numbered List With SmartArt</a:t>
            </a:r>
          </a:p>
        </p:txBody>
      </p:sp>
      <p:sp>
        <p:nvSpPr>
          <p:cNvPr id="3" name="Content Placeholder 2"/>
          <p:cNvSpPr>
            <a:spLocks noGrp="1"/>
          </p:cNvSpPr>
          <p:nvPr>
            <p:ph idx="1"/>
          </p:nvPr>
        </p:nvSpPr>
        <p:spPr>
          <a:xfrm>
            <a:off x="4305300" y="1825626"/>
            <a:ext cx="3581400" cy="3591501"/>
          </a:xfrm>
        </p:spPr>
        <p:txBody>
          <a:bodyPr>
            <a:normAutofit fontScale="92500" lnSpcReduction="20000"/>
          </a:bodyPr>
          <a:lstStyle/>
          <a:p>
            <a:pPr marL="609585" indent="-609585">
              <a:lnSpc>
                <a:spcPct val="100000"/>
              </a:lnSpc>
              <a:spcBef>
                <a:spcPts val="1600"/>
              </a:spcBef>
              <a:buAutoNum type="arabicPeriod"/>
            </a:pPr>
            <a:r>
              <a:rPr lang="en-US" sz="4267" dirty="0">
                <a:solidFill>
                  <a:schemeClr val="bg1"/>
                </a:solidFill>
              </a:rPr>
              <a:t>First Step</a:t>
            </a:r>
          </a:p>
          <a:p>
            <a:pPr marL="609585" indent="-609585">
              <a:lnSpc>
                <a:spcPct val="100000"/>
              </a:lnSpc>
              <a:spcBef>
                <a:spcPts val="1600"/>
              </a:spcBef>
              <a:buAutoNum type="arabicPeriod"/>
            </a:pPr>
            <a:r>
              <a:rPr lang="en-US" sz="4267" dirty="0">
                <a:solidFill>
                  <a:schemeClr val="bg1"/>
                </a:solidFill>
              </a:rPr>
              <a:t>Second Step</a:t>
            </a:r>
          </a:p>
          <a:p>
            <a:pPr marL="609585" indent="-609585">
              <a:lnSpc>
                <a:spcPct val="100000"/>
              </a:lnSpc>
              <a:spcBef>
                <a:spcPts val="1600"/>
              </a:spcBef>
              <a:buAutoNum type="arabicPeriod"/>
            </a:pPr>
            <a:r>
              <a:rPr lang="en-US" sz="4267" dirty="0">
                <a:solidFill>
                  <a:schemeClr val="bg1"/>
                </a:solidFill>
              </a:rPr>
              <a:t>Third Step</a:t>
            </a:r>
          </a:p>
          <a:p>
            <a:pPr marL="609585" indent="-609585">
              <a:lnSpc>
                <a:spcPct val="100000"/>
              </a:lnSpc>
              <a:spcBef>
                <a:spcPts val="1600"/>
              </a:spcBef>
              <a:buAutoNum type="arabicPeriod"/>
            </a:pPr>
            <a:r>
              <a:rPr lang="en-US" sz="4267" dirty="0">
                <a:solidFill>
                  <a:schemeClr val="bg1"/>
                </a:solidFill>
              </a:rPr>
              <a:t>Fourth Step</a:t>
            </a:r>
          </a:p>
          <a:p>
            <a:pPr marL="609585" indent="-609585">
              <a:lnSpc>
                <a:spcPct val="100000"/>
              </a:lnSpc>
              <a:spcBef>
                <a:spcPts val="1600"/>
              </a:spcBef>
              <a:buAutoNum type="arabicPeriod"/>
            </a:pPr>
            <a:r>
              <a:rPr lang="en-US" sz="4267" dirty="0">
                <a:solidFill>
                  <a:schemeClr val="bg1"/>
                </a:solidFill>
              </a:rPr>
              <a:t>Fifth Step</a:t>
            </a:r>
          </a:p>
        </p:txBody>
      </p:sp>
      <p:grpSp>
        <p:nvGrpSpPr>
          <p:cNvPr id="7" name="Group 6" descr="Numbered list of steps:  First Step, Second Step, Third Step, Fourth Step, and Fifth Step"/>
          <p:cNvGrpSpPr/>
          <p:nvPr/>
        </p:nvGrpSpPr>
        <p:grpSpPr>
          <a:xfrm>
            <a:off x="3669724" y="1947599"/>
            <a:ext cx="4852553" cy="4326605"/>
            <a:chOff x="3228975" y="1460699"/>
            <a:chExt cx="3639415" cy="3244954"/>
          </a:xfrm>
        </p:grpSpPr>
        <p:sp>
          <p:nvSpPr>
            <p:cNvPr id="8" name="Freeform 7"/>
            <p:cNvSpPr/>
            <p:nvPr/>
          </p:nvSpPr>
          <p:spPr>
            <a:xfrm>
              <a:off x="4539163" y="1523102"/>
              <a:ext cx="2329227" cy="499224"/>
            </a:xfrm>
            <a:custGeom>
              <a:avLst/>
              <a:gdLst>
                <a:gd name="connsiteX0" fmla="*/ 83205 w 499223"/>
                <a:gd name="connsiteY0" fmla="*/ 0 h 2329226"/>
                <a:gd name="connsiteX1" fmla="*/ 416018 w 499223"/>
                <a:gd name="connsiteY1" fmla="*/ 0 h 2329226"/>
                <a:gd name="connsiteX2" fmla="*/ 499223 w 499223"/>
                <a:gd name="connsiteY2" fmla="*/ 83205 h 2329226"/>
                <a:gd name="connsiteX3" fmla="*/ 499223 w 499223"/>
                <a:gd name="connsiteY3" fmla="*/ 2329226 h 2329226"/>
                <a:gd name="connsiteX4" fmla="*/ 499223 w 499223"/>
                <a:gd name="connsiteY4" fmla="*/ 2329226 h 2329226"/>
                <a:gd name="connsiteX5" fmla="*/ 0 w 499223"/>
                <a:gd name="connsiteY5" fmla="*/ 2329226 h 2329226"/>
                <a:gd name="connsiteX6" fmla="*/ 0 w 499223"/>
                <a:gd name="connsiteY6" fmla="*/ 2329226 h 2329226"/>
                <a:gd name="connsiteX7" fmla="*/ 0 w 499223"/>
                <a:gd name="connsiteY7" fmla="*/ 83205 h 2329226"/>
                <a:gd name="connsiteX8" fmla="*/ 83205 w 499223"/>
                <a:gd name="connsiteY8" fmla="*/ 0 h 2329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223" h="2329226">
                  <a:moveTo>
                    <a:pt x="499223" y="388211"/>
                  </a:moveTo>
                  <a:lnTo>
                    <a:pt x="499223" y="1941015"/>
                  </a:lnTo>
                  <a:cubicBezTo>
                    <a:pt x="499223" y="2155417"/>
                    <a:pt x="491239" y="2329224"/>
                    <a:pt x="481390" y="2329224"/>
                  </a:cubicBezTo>
                  <a:lnTo>
                    <a:pt x="0" y="2329224"/>
                  </a:lnTo>
                  <a:lnTo>
                    <a:pt x="0" y="2329224"/>
                  </a:lnTo>
                  <a:lnTo>
                    <a:pt x="0" y="2"/>
                  </a:lnTo>
                  <a:lnTo>
                    <a:pt x="0" y="2"/>
                  </a:lnTo>
                  <a:lnTo>
                    <a:pt x="481390" y="2"/>
                  </a:lnTo>
                  <a:cubicBezTo>
                    <a:pt x="491239" y="2"/>
                    <a:pt x="499223" y="173809"/>
                    <a:pt x="499223" y="388211"/>
                  </a:cubicBezTo>
                  <a:close/>
                </a:path>
              </a:pathLst>
            </a:custGeom>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330201" tIns="197593" rIns="362693" bIns="197595" numCol="1" spcCol="1270" anchor="ctr" anchorCtr="0">
              <a:noAutofit/>
            </a:bodyPr>
            <a:lstStyle/>
            <a:p>
              <a:pPr marL="0" lvl="1" defTabSz="1422364">
                <a:lnSpc>
                  <a:spcPct val="90000"/>
                </a:lnSpc>
                <a:spcBef>
                  <a:spcPct val="0"/>
                </a:spcBef>
                <a:spcAft>
                  <a:spcPct val="15000"/>
                </a:spcAft>
              </a:pPr>
              <a:r>
                <a:rPr lang="en-US" sz="3200" dirty="0">
                  <a:solidFill>
                    <a:prstClr val="black">
                      <a:hueOff val="0"/>
                      <a:satOff val="0"/>
                      <a:lumOff val="0"/>
                      <a:alphaOff val="0"/>
                    </a:prstClr>
                  </a:solidFill>
                  <a:latin typeface="Calibri" panose="020F0502020204030204"/>
                </a:rPr>
                <a:t>First Step</a:t>
              </a:r>
            </a:p>
          </p:txBody>
        </p:sp>
        <p:sp>
          <p:nvSpPr>
            <p:cNvPr id="9" name="Freeform 8"/>
            <p:cNvSpPr/>
            <p:nvPr/>
          </p:nvSpPr>
          <p:spPr>
            <a:xfrm>
              <a:off x="3228975" y="1460699"/>
              <a:ext cx="1310189" cy="624029"/>
            </a:xfrm>
            <a:custGeom>
              <a:avLst/>
              <a:gdLst>
                <a:gd name="connsiteX0" fmla="*/ 0 w 1310189"/>
                <a:gd name="connsiteY0" fmla="*/ 104007 h 624029"/>
                <a:gd name="connsiteX1" fmla="*/ 104007 w 1310189"/>
                <a:gd name="connsiteY1" fmla="*/ 0 h 624029"/>
                <a:gd name="connsiteX2" fmla="*/ 1206182 w 1310189"/>
                <a:gd name="connsiteY2" fmla="*/ 0 h 624029"/>
                <a:gd name="connsiteX3" fmla="*/ 1310189 w 1310189"/>
                <a:gd name="connsiteY3" fmla="*/ 104007 h 624029"/>
                <a:gd name="connsiteX4" fmla="*/ 1310189 w 1310189"/>
                <a:gd name="connsiteY4" fmla="*/ 520022 h 624029"/>
                <a:gd name="connsiteX5" fmla="*/ 1206182 w 1310189"/>
                <a:gd name="connsiteY5" fmla="*/ 624029 h 624029"/>
                <a:gd name="connsiteX6" fmla="*/ 104007 w 1310189"/>
                <a:gd name="connsiteY6" fmla="*/ 624029 h 624029"/>
                <a:gd name="connsiteX7" fmla="*/ 0 w 1310189"/>
                <a:gd name="connsiteY7" fmla="*/ 520022 h 624029"/>
                <a:gd name="connsiteX8" fmla="*/ 0 w 1310189"/>
                <a:gd name="connsiteY8" fmla="*/ 104007 h 62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0189" h="624029">
                  <a:moveTo>
                    <a:pt x="0" y="104007"/>
                  </a:moveTo>
                  <a:cubicBezTo>
                    <a:pt x="0" y="46566"/>
                    <a:pt x="46566" y="0"/>
                    <a:pt x="104007" y="0"/>
                  </a:cubicBezTo>
                  <a:lnTo>
                    <a:pt x="1206182" y="0"/>
                  </a:lnTo>
                  <a:cubicBezTo>
                    <a:pt x="1263623" y="0"/>
                    <a:pt x="1310189" y="46566"/>
                    <a:pt x="1310189" y="104007"/>
                  </a:cubicBezTo>
                  <a:lnTo>
                    <a:pt x="1310189" y="520022"/>
                  </a:lnTo>
                  <a:cubicBezTo>
                    <a:pt x="1310189" y="577463"/>
                    <a:pt x="1263623" y="624029"/>
                    <a:pt x="1206182" y="624029"/>
                  </a:cubicBezTo>
                  <a:lnTo>
                    <a:pt x="104007" y="624029"/>
                  </a:lnTo>
                  <a:cubicBezTo>
                    <a:pt x="46566" y="624029"/>
                    <a:pt x="0" y="577463"/>
                    <a:pt x="0" y="520022"/>
                  </a:cubicBezTo>
                  <a:lnTo>
                    <a:pt x="0" y="104007"/>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82857" tIns="111737" rIns="182857" bIns="111737" numCol="1" spcCol="1270" anchor="ctr" anchorCtr="0">
              <a:noAutofit/>
            </a:bodyPr>
            <a:lstStyle/>
            <a:p>
              <a:pPr algn="ctr" defTabSz="1659425">
                <a:lnSpc>
                  <a:spcPct val="90000"/>
                </a:lnSpc>
                <a:spcBef>
                  <a:spcPct val="0"/>
                </a:spcBef>
                <a:spcAft>
                  <a:spcPct val="35000"/>
                </a:spcAft>
              </a:pPr>
              <a:r>
                <a:rPr lang="en-US" sz="3733" dirty="0">
                  <a:solidFill>
                    <a:prstClr val="black"/>
                  </a:solidFill>
                  <a:latin typeface="Calibri" panose="020F0502020204030204"/>
                </a:rPr>
                <a:t>1</a:t>
              </a:r>
            </a:p>
          </p:txBody>
        </p:sp>
        <p:sp>
          <p:nvSpPr>
            <p:cNvPr id="10" name="Freeform 9"/>
            <p:cNvSpPr/>
            <p:nvPr/>
          </p:nvSpPr>
          <p:spPr>
            <a:xfrm>
              <a:off x="4539163" y="2178334"/>
              <a:ext cx="2329227" cy="499224"/>
            </a:xfrm>
            <a:custGeom>
              <a:avLst/>
              <a:gdLst>
                <a:gd name="connsiteX0" fmla="*/ 83205 w 499223"/>
                <a:gd name="connsiteY0" fmla="*/ 0 h 2329226"/>
                <a:gd name="connsiteX1" fmla="*/ 416018 w 499223"/>
                <a:gd name="connsiteY1" fmla="*/ 0 h 2329226"/>
                <a:gd name="connsiteX2" fmla="*/ 499223 w 499223"/>
                <a:gd name="connsiteY2" fmla="*/ 83205 h 2329226"/>
                <a:gd name="connsiteX3" fmla="*/ 499223 w 499223"/>
                <a:gd name="connsiteY3" fmla="*/ 2329226 h 2329226"/>
                <a:gd name="connsiteX4" fmla="*/ 499223 w 499223"/>
                <a:gd name="connsiteY4" fmla="*/ 2329226 h 2329226"/>
                <a:gd name="connsiteX5" fmla="*/ 0 w 499223"/>
                <a:gd name="connsiteY5" fmla="*/ 2329226 h 2329226"/>
                <a:gd name="connsiteX6" fmla="*/ 0 w 499223"/>
                <a:gd name="connsiteY6" fmla="*/ 2329226 h 2329226"/>
                <a:gd name="connsiteX7" fmla="*/ 0 w 499223"/>
                <a:gd name="connsiteY7" fmla="*/ 83205 h 2329226"/>
                <a:gd name="connsiteX8" fmla="*/ 83205 w 499223"/>
                <a:gd name="connsiteY8" fmla="*/ 0 h 2329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223" h="2329226">
                  <a:moveTo>
                    <a:pt x="499223" y="388211"/>
                  </a:moveTo>
                  <a:lnTo>
                    <a:pt x="499223" y="1941015"/>
                  </a:lnTo>
                  <a:cubicBezTo>
                    <a:pt x="499223" y="2155417"/>
                    <a:pt x="491239" y="2329224"/>
                    <a:pt x="481390" y="2329224"/>
                  </a:cubicBezTo>
                  <a:lnTo>
                    <a:pt x="0" y="2329224"/>
                  </a:lnTo>
                  <a:lnTo>
                    <a:pt x="0" y="2329224"/>
                  </a:lnTo>
                  <a:lnTo>
                    <a:pt x="0" y="2"/>
                  </a:lnTo>
                  <a:lnTo>
                    <a:pt x="0" y="2"/>
                  </a:lnTo>
                  <a:lnTo>
                    <a:pt x="481390" y="2"/>
                  </a:lnTo>
                  <a:cubicBezTo>
                    <a:pt x="491239" y="2"/>
                    <a:pt x="499223" y="173809"/>
                    <a:pt x="499223" y="388211"/>
                  </a:cubicBezTo>
                  <a:close/>
                </a:path>
              </a:pathLst>
            </a:custGeom>
          </p:spPr>
          <p:style>
            <a:lnRef idx="2">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330201" tIns="197593" rIns="362693" bIns="197595" numCol="1" spcCol="1270" anchor="ctr" anchorCtr="0">
              <a:noAutofit/>
            </a:bodyPr>
            <a:lstStyle/>
            <a:p>
              <a:pPr marL="0" lvl="1" defTabSz="1422364">
                <a:lnSpc>
                  <a:spcPct val="90000"/>
                </a:lnSpc>
                <a:spcBef>
                  <a:spcPct val="0"/>
                </a:spcBef>
                <a:spcAft>
                  <a:spcPct val="15000"/>
                </a:spcAft>
              </a:pPr>
              <a:r>
                <a:rPr lang="en-US" sz="3200" dirty="0">
                  <a:solidFill>
                    <a:prstClr val="black">
                      <a:hueOff val="0"/>
                      <a:satOff val="0"/>
                      <a:lumOff val="0"/>
                      <a:alphaOff val="0"/>
                    </a:prstClr>
                  </a:solidFill>
                  <a:latin typeface="Calibri" panose="020F0502020204030204"/>
                </a:rPr>
                <a:t>Second Step</a:t>
              </a:r>
            </a:p>
          </p:txBody>
        </p:sp>
        <p:sp>
          <p:nvSpPr>
            <p:cNvPr id="11" name="Freeform 10"/>
            <p:cNvSpPr/>
            <p:nvPr/>
          </p:nvSpPr>
          <p:spPr>
            <a:xfrm>
              <a:off x="3228975" y="2115930"/>
              <a:ext cx="1310189" cy="624029"/>
            </a:xfrm>
            <a:custGeom>
              <a:avLst/>
              <a:gdLst>
                <a:gd name="connsiteX0" fmla="*/ 0 w 1310189"/>
                <a:gd name="connsiteY0" fmla="*/ 104007 h 624029"/>
                <a:gd name="connsiteX1" fmla="*/ 104007 w 1310189"/>
                <a:gd name="connsiteY1" fmla="*/ 0 h 624029"/>
                <a:gd name="connsiteX2" fmla="*/ 1206182 w 1310189"/>
                <a:gd name="connsiteY2" fmla="*/ 0 h 624029"/>
                <a:gd name="connsiteX3" fmla="*/ 1310189 w 1310189"/>
                <a:gd name="connsiteY3" fmla="*/ 104007 h 624029"/>
                <a:gd name="connsiteX4" fmla="*/ 1310189 w 1310189"/>
                <a:gd name="connsiteY4" fmla="*/ 520022 h 624029"/>
                <a:gd name="connsiteX5" fmla="*/ 1206182 w 1310189"/>
                <a:gd name="connsiteY5" fmla="*/ 624029 h 624029"/>
                <a:gd name="connsiteX6" fmla="*/ 104007 w 1310189"/>
                <a:gd name="connsiteY6" fmla="*/ 624029 h 624029"/>
                <a:gd name="connsiteX7" fmla="*/ 0 w 1310189"/>
                <a:gd name="connsiteY7" fmla="*/ 520022 h 624029"/>
                <a:gd name="connsiteX8" fmla="*/ 0 w 1310189"/>
                <a:gd name="connsiteY8" fmla="*/ 104007 h 62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0189" h="624029">
                  <a:moveTo>
                    <a:pt x="0" y="104007"/>
                  </a:moveTo>
                  <a:cubicBezTo>
                    <a:pt x="0" y="46566"/>
                    <a:pt x="46566" y="0"/>
                    <a:pt x="104007" y="0"/>
                  </a:cubicBezTo>
                  <a:lnTo>
                    <a:pt x="1206182" y="0"/>
                  </a:lnTo>
                  <a:cubicBezTo>
                    <a:pt x="1263623" y="0"/>
                    <a:pt x="1310189" y="46566"/>
                    <a:pt x="1310189" y="104007"/>
                  </a:cubicBezTo>
                  <a:lnTo>
                    <a:pt x="1310189" y="520022"/>
                  </a:lnTo>
                  <a:cubicBezTo>
                    <a:pt x="1310189" y="577463"/>
                    <a:pt x="1263623" y="624029"/>
                    <a:pt x="1206182" y="624029"/>
                  </a:cubicBezTo>
                  <a:lnTo>
                    <a:pt x="104007" y="624029"/>
                  </a:lnTo>
                  <a:cubicBezTo>
                    <a:pt x="46566" y="624029"/>
                    <a:pt x="0" y="577463"/>
                    <a:pt x="0" y="520022"/>
                  </a:cubicBezTo>
                  <a:lnTo>
                    <a:pt x="0" y="104007"/>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82857" tIns="111737" rIns="182857" bIns="111737" numCol="1" spcCol="1270" anchor="ctr" anchorCtr="0">
              <a:noAutofit/>
            </a:bodyPr>
            <a:lstStyle/>
            <a:p>
              <a:pPr algn="ctr" defTabSz="1659425">
                <a:lnSpc>
                  <a:spcPct val="90000"/>
                </a:lnSpc>
                <a:spcBef>
                  <a:spcPct val="0"/>
                </a:spcBef>
                <a:spcAft>
                  <a:spcPct val="35000"/>
                </a:spcAft>
              </a:pPr>
              <a:r>
                <a:rPr lang="en-US" sz="3733" dirty="0">
                  <a:solidFill>
                    <a:prstClr val="black"/>
                  </a:solidFill>
                  <a:latin typeface="Calibri" panose="020F0502020204030204"/>
                </a:rPr>
                <a:t>2</a:t>
              </a:r>
            </a:p>
          </p:txBody>
        </p:sp>
        <p:sp>
          <p:nvSpPr>
            <p:cNvPr id="12" name="Freeform 11"/>
            <p:cNvSpPr/>
            <p:nvPr/>
          </p:nvSpPr>
          <p:spPr>
            <a:xfrm>
              <a:off x="4539163" y="2833564"/>
              <a:ext cx="2329227" cy="499224"/>
            </a:xfrm>
            <a:custGeom>
              <a:avLst/>
              <a:gdLst>
                <a:gd name="connsiteX0" fmla="*/ 83205 w 499223"/>
                <a:gd name="connsiteY0" fmla="*/ 0 h 2329226"/>
                <a:gd name="connsiteX1" fmla="*/ 416018 w 499223"/>
                <a:gd name="connsiteY1" fmla="*/ 0 h 2329226"/>
                <a:gd name="connsiteX2" fmla="*/ 499223 w 499223"/>
                <a:gd name="connsiteY2" fmla="*/ 83205 h 2329226"/>
                <a:gd name="connsiteX3" fmla="*/ 499223 w 499223"/>
                <a:gd name="connsiteY3" fmla="*/ 2329226 h 2329226"/>
                <a:gd name="connsiteX4" fmla="*/ 499223 w 499223"/>
                <a:gd name="connsiteY4" fmla="*/ 2329226 h 2329226"/>
                <a:gd name="connsiteX5" fmla="*/ 0 w 499223"/>
                <a:gd name="connsiteY5" fmla="*/ 2329226 h 2329226"/>
                <a:gd name="connsiteX6" fmla="*/ 0 w 499223"/>
                <a:gd name="connsiteY6" fmla="*/ 2329226 h 2329226"/>
                <a:gd name="connsiteX7" fmla="*/ 0 w 499223"/>
                <a:gd name="connsiteY7" fmla="*/ 83205 h 2329226"/>
                <a:gd name="connsiteX8" fmla="*/ 83205 w 499223"/>
                <a:gd name="connsiteY8" fmla="*/ 0 h 2329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223" h="2329226">
                  <a:moveTo>
                    <a:pt x="499223" y="388211"/>
                  </a:moveTo>
                  <a:lnTo>
                    <a:pt x="499223" y="1941015"/>
                  </a:lnTo>
                  <a:cubicBezTo>
                    <a:pt x="499223" y="2155417"/>
                    <a:pt x="491239" y="2329224"/>
                    <a:pt x="481390" y="2329224"/>
                  </a:cubicBezTo>
                  <a:lnTo>
                    <a:pt x="0" y="2329224"/>
                  </a:lnTo>
                  <a:lnTo>
                    <a:pt x="0" y="2329224"/>
                  </a:lnTo>
                  <a:lnTo>
                    <a:pt x="0" y="2"/>
                  </a:lnTo>
                  <a:lnTo>
                    <a:pt x="0" y="2"/>
                  </a:lnTo>
                  <a:lnTo>
                    <a:pt x="481390" y="2"/>
                  </a:lnTo>
                  <a:cubicBezTo>
                    <a:pt x="491239" y="2"/>
                    <a:pt x="499223" y="173809"/>
                    <a:pt x="499223" y="388211"/>
                  </a:cubicBezTo>
                  <a:close/>
                </a:path>
              </a:pathLst>
            </a:custGeom>
          </p:spPr>
          <p:style>
            <a:lnRef idx="2">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330201" tIns="197593" rIns="362693" bIns="197595" numCol="1" spcCol="1270" anchor="ctr" anchorCtr="0">
              <a:noAutofit/>
            </a:bodyPr>
            <a:lstStyle/>
            <a:p>
              <a:pPr marL="0" lvl="1" defTabSz="1422364">
                <a:lnSpc>
                  <a:spcPct val="90000"/>
                </a:lnSpc>
                <a:spcBef>
                  <a:spcPct val="0"/>
                </a:spcBef>
                <a:spcAft>
                  <a:spcPct val="15000"/>
                </a:spcAft>
              </a:pPr>
              <a:r>
                <a:rPr lang="en-US" sz="3200" dirty="0">
                  <a:solidFill>
                    <a:prstClr val="black">
                      <a:hueOff val="0"/>
                      <a:satOff val="0"/>
                      <a:lumOff val="0"/>
                      <a:alphaOff val="0"/>
                    </a:prstClr>
                  </a:solidFill>
                  <a:latin typeface="Calibri" panose="020F0502020204030204"/>
                </a:rPr>
                <a:t>Third Step</a:t>
              </a:r>
            </a:p>
          </p:txBody>
        </p:sp>
        <p:sp>
          <p:nvSpPr>
            <p:cNvPr id="13" name="Freeform 12"/>
            <p:cNvSpPr/>
            <p:nvPr/>
          </p:nvSpPr>
          <p:spPr>
            <a:xfrm>
              <a:off x="3228975" y="2771161"/>
              <a:ext cx="1310189" cy="624029"/>
            </a:xfrm>
            <a:custGeom>
              <a:avLst/>
              <a:gdLst>
                <a:gd name="connsiteX0" fmla="*/ 0 w 1310189"/>
                <a:gd name="connsiteY0" fmla="*/ 104007 h 624029"/>
                <a:gd name="connsiteX1" fmla="*/ 104007 w 1310189"/>
                <a:gd name="connsiteY1" fmla="*/ 0 h 624029"/>
                <a:gd name="connsiteX2" fmla="*/ 1206182 w 1310189"/>
                <a:gd name="connsiteY2" fmla="*/ 0 h 624029"/>
                <a:gd name="connsiteX3" fmla="*/ 1310189 w 1310189"/>
                <a:gd name="connsiteY3" fmla="*/ 104007 h 624029"/>
                <a:gd name="connsiteX4" fmla="*/ 1310189 w 1310189"/>
                <a:gd name="connsiteY4" fmla="*/ 520022 h 624029"/>
                <a:gd name="connsiteX5" fmla="*/ 1206182 w 1310189"/>
                <a:gd name="connsiteY5" fmla="*/ 624029 h 624029"/>
                <a:gd name="connsiteX6" fmla="*/ 104007 w 1310189"/>
                <a:gd name="connsiteY6" fmla="*/ 624029 h 624029"/>
                <a:gd name="connsiteX7" fmla="*/ 0 w 1310189"/>
                <a:gd name="connsiteY7" fmla="*/ 520022 h 624029"/>
                <a:gd name="connsiteX8" fmla="*/ 0 w 1310189"/>
                <a:gd name="connsiteY8" fmla="*/ 104007 h 62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0189" h="624029">
                  <a:moveTo>
                    <a:pt x="0" y="104007"/>
                  </a:moveTo>
                  <a:cubicBezTo>
                    <a:pt x="0" y="46566"/>
                    <a:pt x="46566" y="0"/>
                    <a:pt x="104007" y="0"/>
                  </a:cubicBezTo>
                  <a:lnTo>
                    <a:pt x="1206182" y="0"/>
                  </a:lnTo>
                  <a:cubicBezTo>
                    <a:pt x="1263623" y="0"/>
                    <a:pt x="1310189" y="46566"/>
                    <a:pt x="1310189" y="104007"/>
                  </a:cubicBezTo>
                  <a:lnTo>
                    <a:pt x="1310189" y="520022"/>
                  </a:lnTo>
                  <a:cubicBezTo>
                    <a:pt x="1310189" y="577463"/>
                    <a:pt x="1263623" y="624029"/>
                    <a:pt x="1206182" y="624029"/>
                  </a:cubicBezTo>
                  <a:lnTo>
                    <a:pt x="104007" y="624029"/>
                  </a:lnTo>
                  <a:cubicBezTo>
                    <a:pt x="46566" y="624029"/>
                    <a:pt x="0" y="577463"/>
                    <a:pt x="0" y="520022"/>
                  </a:cubicBezTo>
                  <a:lnTo>
                    <a:pt x="0" y="104007"/>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82857" tIns="111737" rIns="182857" bIns="111737" numCol="1" spcCol="1270" anchor="ctr" anchorCtr="0">
              <a:noAutofit/>
            </a:bodyPr>
            <a:lstStyle/>
            <a:p>
              <a:pPr algn="ctr" defTabSz="1659425">
                <a:lnSpc>
                  <a:spcPct val="90000"/>
                </a:lnSpc>
                <a:spcBef>
                  <a:spcPct val="0"/>
                </a:spcBef>
                <a:spcAft>
                  <a:spcPct val="35000"/>
                </a:spcAft>
              </a:pPr>
              <a:r>
                <a:rPr lang="en-US" sz="3733" dirty="0">
                  <a:solidFill>
                    <a:prstClr val="black"/>
                  </a:solidFill>
                  <a:latin typeface="Calibri" panose="020F0502020204030204"/>
                </a:rPr>
                <a:t>3</a:t>
              </a:r>
            </a:p>
          </p:txBody>
        </p:sp>
        <p:sp>
          <p:nvSpPr>
            <p:cNvPr id="14" name="Freeform 13"/>
            <p:cNvSpPr/>
            <p:nvPr/>
          </p:nvSpPr>
          <p:spPr>
            <a:xfrm>
              <a:off x="4539163" y="3488795"/>
              <a:ext cx="2329227" cy="499224"/>
            </a:xfrm>
            <a:custGeom>
              <a:avLst/>
              <a:gdLst>
                <a:gd name="connsiteX0" fmla="*/ 83205 w 499223"/>
                <a:gd name="connsiteY0" fmla="*/ 0 h 2329226"/>
                <a:gd name="connsiteX1" fmla="*/ 416018 w 499223"/>
                <a:gd name="connsiteY1" fmla="*/ 0 h 2329226"/>
                <a:gd name="connsiteX2" fmla="*/ 499223 w 499223"/>
                <a:gd name="connsiteY2" fmla="*/ 83205 h 2329226"/>
                <a:gd name="connsiteX3" fmla="*/ 499223 w 499223"/>
                <a:gd name="connsiteY3" fmla="*/ 2329226 h 2329226"/>
                <a:gd name="connsiteX4" fmla="*/ 499223 w 499223"/>
                <a:gd name="connsiteY4" fmla="*/ 2329226 h 2329226"/>
                <a:gd name="connsiteX5" fmla="*/ 0 w 499223"/>
                <a:gd name="connsiteY5" fmla="*/ 2329226 h 2329226"/>
                <a:gd name="connsiteX6" fmla="*/ 0 w 499223"/>
                <a:gd name="connsiteY6" fmla="*/ 2329226 h 2329226"/>
                <a:gd name="connsiteX7" fmla="*/ 0 w 499223"/>
                <a:gd name="connsiteY7" fmla="*/ 83205 h 2329226"/>
                <a:gd name="connsiteX8" fmla="*/ 83205 w 499223"/>
                <a:gd name="connsiteY8" fmla="*/ 0 h 2329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223" h="2329226">
                  <a:moveTo>
                    <a:pt x="499223" y="388211"/>
                  </a:moveTo>
                  <a:lnTo>
                    <a:pt x="499223" y="1941015"/>
                  </a:lnTo>
                  <a:cubicBezTo>
                    <a:pt x="499223" y="2155417"/>
                    <a:pt x="491239" y="2329224"/>
                    <a:pt x="481390" y="2329224"/>
                  </a:cubicBezTo>
                  <a:lnTo>
                    <a:pt x="0" y="2329224"/>
                  </a:lnTo>
                  <a:lnTo>
                    <a:pt x="0" y="2329224"/>
                  </a:lnTo>
                  <a:lnTo>
                    <a:pt x="0" y="2"/>
                  </a:lnTo>
                  <a:lnTo>
                    <a:pt x="0" y="2"/>
                  </a:lnTo>
                  <a:lnTo>
                    <a:pt x="481390" y="2"/>
                  </a:lnTo>
                  <a:cubicBezTo>
                    <a:pt x="491239" y="2"/>
                    <a:pt x="499223" y="173809"/>
                    <a:pt x="499223" y="388211"/>
                  </a:cubicBezTo>
                  <a:close/>
                </a:path>
              </a:pathLst>
            </a:custGeom>
          </p:spPr>
          <p:style>
            <a:lnRef idx="2">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330201" tIns="197593" rIns="362693" bIns="197595" numCol="1" spcCol="1270" anchor="ctr" anchorCtr="0">
              <a:noAutofit/>
            </a:bodyPr>
            <a:lstStyle/>
            <a:p>
              <a:pPr marL="0" lvl="1" defTabSz="1422364">
                <a:lnSpc>
                  <a:spcPct val="90000"/>
                </a:lnSpc>
                <a:spcBef>
                  <a:spcPct val="0"/>
                </a:spcBef>
                <a:spcAft>
                  <a:spcPct val="15000"/>
                </a:spcAft>
              </a:pPr>
              <a:r>
                <a:rPr lang="en-US" sz="3200" dirty="0">
                  <a:solidFill>
                    <a:prstClr val="black">
                      <a:hueOff val="0"/>
                      <a:satOff val="0"/>
                      <a:lumOff val="0"/>
                      <a:alphaOff val="0"/>
                    </a:prstClr>
                  </a:solidFill>
                  <a:latin typeface="Calibri" panose="020F0502020204030204"/>
                </a:rPr>
                <a:t>Fourth Step</a:t>
              </a:r>
            </a:p>
          </p:txBody>
        </p:sp>
        <p:sp>
          <p:nvSpPr>
            <p:cNvPr id="15" name="Freeform 14"/>
            <p:cNvSpPr/>
            <p:nvPr/>
          </p:nvSpPr>
          <p:spPr>
            <a:xfrm>
              <a:off x="3228975" y="3426392"/>
              <a:ext cx="1310189" cy="624029"/>
            </a:xfrm>
            <a:custGeom>
              <a:avLst/>
              <a:gdLst>
                <a:gd name="connsiteX0" fmla="*/ 0 w 1310189"/>
                <a:gd name="connsiteY0" fmla="*/ 104007 h 624029"/>
                <a:gd name="connsiteX1" fmla="*/ 104007 w 1310189"/>
                <a:gd name="connsiteY1" fmla="*/ 0 h 624029"/>
                <a:gd name="connsiteX2" fmla="*/ 1206182 w 1310189"/>
                <a:gd name="connsiteY2" fmla="*/ 0 h 624029"/>
                <a:gd name="connsiteX3" fmla="*/ 1310189 w 1310189"/>
                <a:gd name="connsiteY3" fmla="*/ 104007 h 624029"/>
                <a:gd name="connsiteX4" fmla="*/ 1310189 w 1310189"/>
                <a:gd name="connsiteY4" fmla="*/ 520022 h 624029"/>
                <a:gd name="connsiteX5" fmla="*/ 1206182 w 1310189"/>
                <a:gd name="connsiteY5" fmla="*/ 624029 h 624029"/>
                <a:gd name="connsiteX6" fmla="*/ 104007 w 1310189"/>
                <a:gd name="connsiteY6" fmla="*/ 624029 h 624029"/>
                <a:gd name="connsiteX7" fmla="*/ 0 w 1310189"/>
                <a:gd name="connsiteY7" fmla="*/ 520022 h 624029"/>
                <a:gd name="connsiteX8" fmla="*/ 0 w 1310189"/>
                <a:gd name="connsiteY8" fmla="*/ 104007 h 62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0189" h="624029">
                  <a:moveTo>
                    <a:pt x="0" y="104007"/>
                  </a:moveTo>
                  <a:cubicBezTo>
                    <a:pt x="0" y="46566"/>
                    <a:pt x="46566" y="0"/>
                    <a:pt x="104007" y="0"/>
                  </a:cubicBezTo>
                  <a:lnTo>
                    <a:pt x="1206182" y="0"/>
                  </a:lnTo>
                  <a:cubicBezTo>
                    <a:pt x="1263623" y="0"/>
                    <a:pt x="1310189" y="46566"/>
                    <a:pt x="1310189" y="104007"/>
                  </a:cubicBezTo>
                  <a:lnTo>
                    <a:pt x="1310189" y="520022"/>
                  </a:lnTo>
                  <a:cubicBezTo>
                    <a:pt x="1310189" y="577463"/>
                    <a:pt x="1263623" y="624029"/>
                    <a:pt x="1206182" y="624029"/>
                  </a:cubicBezTo>
                  <a:lnTo>
                    <a:pt x="104007" y="624029"/>
                  </a:lnTo>
                  <a:cubicBezTo>
                    <a:pt x="46566" y="624029"/>
                    <a:pt x="0" y="577463"/>
                    <a:pt x="0" y="520022"/>
                  </a:cubicBezTo>
                  <a:lnTo>
                    <a:pt x="0" y="104007"/>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82857" tIns="111737" rIns="182857" bIns="111737" numCol="1" spcCol="1270" anchor="ctr" anchorCtr="0">
              <a:noAutofit/>
            </a:bodyPr>
            <a:lstStyle/>
            <a:p>
              <a:pPr algn="ctr" defTabSz="1659425">
                <a:lnSpc>
                  <a:spcPct val="90000"/>
                </a:lnSpc>
                <a:spcBef>
                  <a:spcPct val="0"/>
                </a:spcBef>
                <a:spcAft>
                  <a:spcPct val="35000"/>
                </a:spcAft>
              </a:pPr>
              <a:r>
                <a:rPr lang="en-US" sz="3733" dirty="0">
                  <a:solidFill>
                    <a:prstClr val="black"/>
                  </a:solidFill>
                  <a:latin typeface="Calibri" panose="020F0502020204030204"/>
                </a:rPr>
                <a:t>4</a:t>
              </a:r>
            </a:p>
          </p:txBody>
        </p:sp>
        <p:sp>
          <p:nvSpPr>
            <p:cNvPr id="16" name="Freeform 15"/>
            <p:cNvSpPr/>
            <p:nvPr/>
          </p:nvSpPr>
          <p:spPr>
            <a:xfrm>
              <a:off x="4539163" y="4144026"/>
              <a:ext cx="2329227" cy="499224"/>
            </a:xfrm>
            <a:custGeom>
              <a:avLst/>
              <a:gdLst>
                <a:gd name="connsiteX0" fmla="*/ 83205 w 499223"/>
                <a:gd name="connsiteY0" fmla="*/ 0 h 2329226"/>
                <a:gd name="connsiteX1" fmla="*/ 416018 w 499223"/>
                <a:gd name="connsiteY1" fmla="*/ 0 h 2329226"/>
                <a:gd name="connsiteX2" fmla="*/ 499223 w 499223"/>
                <a:gd name="connsiteY2" fmla="*/ 83205 h 2329226"/>
                <a:gd name="connsiteX3" fmla="*/ 499223 w 499223"/>
                <a:gd name="connsiteY3" fmla="*/ 2329226 h 2329226"/>
                <a:gd name="connsiteX4" fmla="*/ 499223 w 499223"/>
                <a:gd name="connsiteY4" fmla="*/ 2329226 h 2329226"/>
                <a:gd name="connsiteX5" fmla="*/ 0 w 499223"/>
                <a:gd name="connsiteY5" fmla="*/ 2329226 h 2329226"/>
                <a:gd name="connsiteX6" fmla="*/ 0 w 499223"/>
                <a:gd name="connsiteY6" fmla="*/ 2329226 h 2329226"/>
                <a:gd name="connsiteX7" fmla="*/ 0 w 499223"/>
                <a:gd name="connsiteY7" fmla="*/ 83205 h 2329226"/>
                <a:gd name="connsiteX8" fmla="*/ 83205 w 499223"/>
                <a:gd name="connsiteY8" fmla="*/ 0 h 2329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223" h="2329226">
                  <a:moveTo>
                    <a:pt x="499223" y="388211"/>
                  </a:moveTo>
                  <a:lnTo>
                    <a:pt x="499223" y="1941015"/>
                  </a:lnTo>
                  <a:cubicBezTo>
                    <a:pt x="499223" y="2155417"/>
                    <a:pt x="491239" y="2329224"/>
                    <a:pt x="481390" y="2329224"/>
                  </a:cubicBezTo>
                  <a:lnTo>
                    <a:pt x="0" y="2329224"/>
                  </a:lnTo>
                  <a:lnTo>
                    <a:pt x="0" y="2329224"/>
                  </a:lnTo>
                  <a:lnTo>
                    <a:pt x="0" y="2"/>
                  </a:lnTo>
                  <a:lnTo>
                    <a:pt x="0" y="2"/>
                  </a:lnTo>
                  <a:lnTo>
                    <a:pt x="481390" y="2"/>
                  </a:lnTo>
                  <a:cubicBezTo>
                    <a:pt x="491239" y="2"/>
                    <a:pt x="499223" y="173809"/>
                    <a:pt x="499223" y="388211"/>
                  </a:cubicBezTo>
                  <a:close/>
                </a:path>
              </a:pathLst>
            </a:custGeom>
          </p:spPr>
          <p:style>
            <a:lnRef idx="2">
              <a:schemeClr val="accent6">
                <a:tint val="40000"/>
                <a:alpha val="90000"/>
                <a:hueOff val="0"/>
                <a:satOff val="0"/>
                <a:lumOff val="0"/>
                <a:alphaOff val="0"/>
              </a:schemeClr>
            </a:lnRef>
            <a:fillRef idx="1">
              <a:schemeClr val="accent6">
                <a:tint val="40000"/>
                <a:alpha val="90000"/>
                <a:hueOff val="0"/>
                <a:satOff val="0"/>
                <a:lumOff val="0"/>
                <a:alphaOff val="0"/>
              </a:schemeClr>
            </a:fillRef>
            <a:effectRef idx="0">
              <a:schemeClr val="accent6">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330201" tIns="197593" rIns="362693" bIns="197595" numCol="1" spcCol="1270" anchor="ctr" anchorCtr="0">
              <a:noAutofit/>
            </a:bodyPr>
            <a:lstStyle/>
            <a:p>
              <a:pPr marL="0" lvl="1" defTabSz="1422364">
                <a:lnSpc>
                  <a:spcPct val="90000"/>
                </a:lnSpc>
                <a:spcBef>
                  <a:spcPct val="0"/>
                </a:spcBef>
                <a:spcAft>
                  <a:spcPct val="15000"/>
                </a:spcAft>
              </a:pPr>
              <a:r>
                <a:rPr lang="en-US" sz="3200" dirty="0">
                  <a:solidFill>
                    <a:prstClr val="black">
                      <a:hueOff val="0"/>
                      <a:satOff val="0"/>
                      <a:lumOff val="0"/>
                      <a:alphaOff val="0"/>
                    </a:prstClr>
                  </a:solidFill>
                  <a:latin typeface="Calibri" panose="020F0502020204030204"/>
                </a:rPr>
                <a:t>Fifth Step</a:t>
              </a:r>
            </a:p>
          </p:txBody>
        </p:sp>
        <p:sp>
          <p:nvSpPr>
            <p:cNvPr id="17" name="Freeform 16"/>
            <p:cNvSpPr/>
            <p:nvPr/>
          </p:nvSpPr>
          <p:spPr>
            <a:xfrm>
              <a:off x="3228975" y="4081624"/>
              <a:ext cx="1310189" cy="624029"/>
            </a:xfrm>
            <a:custGeom>
              <a:avLst/>
              <a:gdLst>
                <a:gd name="connsiteX0" fmla="*/ 0 w 1310189"/>
                <a:gd name="connsiteY0" fmla="*/ 104007 h 624029"/>
                <a:gd name="connsiteX1" fmla="*/ 104007 w 1310189"/>
                <a:gd name="connsiteY1" fmla="*/ 0 h 624029"/>
                <a:gd name="connsiteX2" fmla="*/ 1206182 w 1310189"/>
                <a:gd name="connsiteY2" fmla="*/ 0 h 624029"/>
                <a:gd name="connsiteX3" fmla="*/ 1310189 w 1310189"/>
                <a:gd name="connsiteY3" fmla="*/ 104007 h 624029"/>
                <a:gd name="connsiteX4" fmla="*/ 1310189 w 1310189"/>
                <a:gd name="connsiteY4" fmla="*/ 520022 h 624029"/>
                <a:gd name="connsiteX5" fmla="*/ 1206182 w 1310189"/>
                <a:gd name="connsiteY5" fmla="*/ 624029 h 624029"/>
                <a:gd name="connsiteX6" fmla="*/ 104007 w 1310189"/>
                <a:gd name="connsiteY6" fmla="*/ 624029 h 624029"/>
                <a:gd name="connsiteX7" fmla="*/ 0 w 1310189"/>
                <a:gd name="connsiteY7" fmla="*/ 520022 h 624029"/>
                <a:gd name="connsiteX8" fmla="*/ 0 w 1310189"/>
                <a:gd name="connsiteY8" fmla="*/ 104007 h 62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0189" h="624029">
                  <a:moveTo>
                    <a:pt x="0" y="104007"/>
                  </a:moveTo>
                  <a:cubicBezTo>
                    <a:pt x="0" y="46566"/>
                    <a:pt x="46566" y="0"/>
                    <a:pt x="104007" y="0"/>
                  </a:cubicBezTo>
                  <a:lnTo>
                    <a:pt x="1206182" y="0"/>
                  </a:lnTo>
                  <a:cubicBezTo>
                    <a:pt x="1263623" y="0"/>
                    <a:pt x="1310189" y="46566"/>
                    <a:pt x="1310189" y="104007"/>
                  </a:cubicBezTo>
                  <a:lnTo>
                    <a:pt x="1310189" y="520022"/>
                  </a:lnTo>
                  <a:cubicBezTo>
                    <a:pt x="1310189" y="577463"/>
                    <a:pt x="1263623" y="624029"/>
                    <a:pt x="1206182" y="624029"/>
                  </a:cubicBezTo>
                  <a:lnTo>
                    <a:pt x="104007" y="624029"/>
                  </a:lnTo>
                  <a:cubicBezTo>
                    <a:pt x="46566" y="624029"/>
                    <a:pt x="0" y="577463"/>
                    <a:pt x="0" y="520022"/>
                  </a:cubicBezTo>
                  <a:lnTo>
                    <a:pt x="0" y="104007"/>
                  </a:lnTo>
                  <a:close/>
                </a:path>
              </a:pathLst>
            </a:cu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182857" tIns="111737" rIns="182857" bIns="111737" numCol="1" spcCol="1270" anchor="ctr" anchorCtr="0">
              <a:noAutofit/>
            </a:bodyPr>
            <a:lstStyle/>
            <a:p>
              <a:pPr algn="ctr" defTabSz="1659425">
                <a:lnSpc>
                  <a:spcPct val="90000"/>
                </a:lnSpc>
                <a:spcBef>
                  <a:spcPct val="0"/>
                </a:spcBef>
                <a:spcAft>
                  <a:spcPct val="35000"/>
                </a:spcAft>
              </a:pPr>
              <a:r>
                <a:rPr lang="en-US" sz="3733" dirty="0">
                  <a:solidFill>
                    <a:prstClr val="black"/>
                  </a:solidFill>
                  <a:latin typeface="Calibri" panose="020F0502020204030204"/>
                </a:rPr>
                <a:t>5</a:t>
              </a:r>
            </a:p>
          </p:txBody>
        </p:sp>
      </p:grpSp>
    </p:spTree>
    <p:extLst>
      <p:ext uri="{BB962C8B-B14F-4D97-AF65-F5344CB8AC3E}">
        <p14:creationId xmlns:p14="http://schemas.microsoft.com/office/powerpoint/2010/main" val="2725991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xEl>
                                              <p:pRg st="0" end="0"/>
                                            </p:txEl>
                                          </p:spTgt>
                                        </p:tgtEl>
                                      </p:cBhvr>
                                    </p:animEffect>
                                    <p:set>
                                      <p:cBhvr>
                                        <p:cTn id="7" dur="1" fill="hold">
                                          <p:stCondLst>
                                            <p:cond delay="499"/>
                                          </p:stCondLst>
                                        </p:cTn>
                                        <p:tgtEl>
                                          <p:spTgt spid="3">
                                            <p:txEl>
                                              <p:pRg st="0" end="0"/>
                                            </p:txEl>
                                          </p:spTgt>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3">
                                            <p:txEl>
                                              <p:pRg st="1" end="1"/>
                                            </p:txEl>
                                          </p:spTgt>
                                        </p:tgtEl>
                                      </p:cBhvr>
                                    </p:animEffect>
                                    <p:set>
                                      <p:cBhvr>
                                        <p:cTn id="10" dur="1" fill="hold">
                                          <p:stCondLst>
                                            <p:cond delay="499"/>
                                          </p:stCondLst>
                                        </p:cTn>
                                        <p:tgtEl>
                                          <p:spTgt spid="3">
                                            <p:txEl>
                                              <p:pRg st="1" end="1"/>
                                            </p:txEl>
                                          </p:spTgt>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3">
                                            <p:txEl>
                                              <p:pRg st="2" end="2"/>
                                            </p:txEl>
                                          </p:spTgt>
                                        </p:tgtEl>
                                      </p:cBhvr>
                                    </p:animEffect>
                                    <p:set>
                                      <p:cBhvr>
                                        <p:cTn id="13" dur="1" fill="hold">
                                          <p:stCondLst>
                                            <p:cond delay="499"/>
                                          </p:stCondLst>
                                        </p:cTn>
                                        <p:tgtEl>
                                          <p:spTgt spid="3">
                                            <p:txEl>
                                              <p:pRg st="2" end="2"/>
                                            </p:txEl>
                                          </p:spTgt>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3">
                                            <p:txEl>
                                              <p:pRg st="3" end="3"/>
                                            </p:txEl>
                                          </p:spTgt>
                                        </p:tgtEl>
                                      </p:cBhvr>
                                    </p:animEffect>
                                    <p:set>
                                      <p:cBhvr>
                                        <p:cTn id="16" dur="1" fill="hold">
                                          <p:stCondLst>
                                            <p:cond delay="499"/>
                                          </p:stCondLst>
                                        </p:cTn>
                                        <p:tgtEl>
                                          <p:spTgt spid="3">
                                            <p:txEl>
                                              <p:pRg st="3" end="3"/>
                                            </p:txEl>
                                          </p:spTgt>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3">
                                            <p:txEl>
                                              <p:pRg st="4" end="4"/>
                                            </p:txEl>
                                          </p:spTgt>
                                        </p:tgtEl>
                                      </p:cBhvr>
                                    </p:animEffect>
                                    <p:set>
                                      <p:cBhvr>
                                        <p:cTn id="19" dur="1" fill="hold">
                                          <p:stCondLst>
                                            <p:cond delay="499"/>
                                          </p:stCondLst>
                                        </p:cTn>
                                        <p:tgtEl>
                                          <p:spTgt spid="3">
                                            <p:txEl>
                                              <p:pRg st="4" end="4"/>
                                            </p:txEl>
                                          </p:spTgt>
                                        </p:tgtEl>
                                        <p:attrNameLst>
                                          <p:attrName>style.visibility</p:attrName>
                                        </p:attrNameLst>
                                      </p:cBhvr>
                                      <p:to>
                                        <p:strVal val="hidden"/>
                                      </p:to>
                                    </p:set>
                                  </p:childTnLst>
                                </p:cTn>
                              </p:par>
                              <p:par>
                                <p:cTn id="20" presetID="22" presetClass="entr" presetSubtype="8"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766219"/>
            <a:ext cx="12192000" cy="1325563"/>
          </a:xfrm>
          <a:solidFill>
            <a:srgbClr val="000000">
              <a:alpha val="69804"/>
            </a:srgbClr>
          </a:solidFill>
          <a:ln>
            <a:noFill/>
          </a:ln>
        </p:spPr>
        <p:txBody>
          <a:bodyPr>
            <a:normAutofit/>
          </a:bodyPr>
          <a:lstStyle/>
          <a:p>
            <a:pPr algn="ctr"/>
            <a:r>
              <a:rPr lang="en-US" sz="4267" b="1" dirty="0">
                <a:solidFill>
                  <a:schemeClr val="bg1"/>
                </a:solidFill>
                <a:latin typeface="Arial" panose="020B0604020202020204" pitchFamily="34" charset="0"/>
                <a:cs typeface="Arial" panose="020B0604020202020204" pitchFamily="34" charset="0"/>
              </a:rPr>
              <a:t>Putting It All Together</a:t>
            </a:r>
          </a:p>
        </p:txBody>
      </p:sp>
    </p:spTree>
    <p:extLst>
      <p:ext uri="{BB962C8B-B14F-4D97-AF65-F5344CB8AC3E}">
        <p14:creationId xmlns:p14="http://schemas.microsoft.com/office/powerpoint/2010/main" val="12629349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50000"/>
                <a:alpha val="85000"/>
              </a:schemeClr>
            </a:gs>
            <a:gs pos="100000">
              <a:schemeClr val="bg1">
                <a:lumMod val="50000"/>
              </a:schemeClr>
            </a:gs>
          </a:gsLst>
          <a:lin ang="5400000" scaled="1"/>
        </a:gradFill>
        <a:effectLst/>
      </p:bgPr>
    </p:bg>
    <p:spTree>
      <p:nvGrpSpPr>
        <p:cNvPr id="1" name=""/>
        <p:cNvGrpSpPr/>
        <p:nvPr/>
      </p:nvGrpSpPr>
      <p:grpSpPr>
        <a:xfrm>
          <a:off x="0" y="0"/>
          <a:ext cx="0" cy="0"/>
          <a:chOff x="0" y="0"/>
          <a:chExt cx="0" cy="0"/>
        </a:xfrm>
      </p:grpSpPr>
      <p:pic>
        <p:nvPicPr>
          <p:cNvPr id="4" name="Picture 3" descr="Person with hands covered in paint and holding a pen in one hand and a paint brush in the other to represent a design makeover"/>
          <p:cNvPicPr>
            <a:picLocks noChangeAspect="1"/>
          </p:cNvPicPr>
          <p:nvPr/>
        </p:nvPicPr>
        <p:blipFill rotWithShape="1">
          <a:blip r:embed="rId3" cstate="print">
            <a:extLst>
              <a:ext uri="{28A0092B-C50C-407E-A947-70E740481C1C}">
                <a14:useLocalDpi xmlns:a14="http://schemas.microsoft.com/office/drawing/2010/main" val="0"/>
              </a:ext>
            </a:extLst>
          </a:blip>
          <a:srcRect t="7818" b="7818"/>
          <a:stretch/>
        </p:blipFill>
        <p:spPr>
          <a:xfrm>
            <a:off x="0" y="0"/>
            <a:ext cx="12192000" cy="6858000"/>
          </a:xfrm>
          <a:prstGeom prst="rect">
            <a:avLst/>
          </a:prstGeom>
        </p:spPr>
      </p:pic>
      <p:sp>
        <p:nvSpPr>
          <p:cNvPr id="2" name="Title 1"/>
          <p:cNvSpPr>
            <a:spLocks noGrp="1"/>
          </p:cNvSpPr>
          <p:nvPr>
            <p:ph type="title"/>
          </p:nvPr>
        </p:nvSpPr>
        <p:spPr>
          <a:xfrm>
            <a:off x="0" y="0"/>
            <a:ext cx="12192000" cy="1325563"/>
          </a:xfrm>
          <a:gradFill flip="none" rotWithShape="1">
            <a:gsLst>
              <a:gs pos="50000">
                <a:srgbClr val="2E2F4C">
                  <a:alpha val="89804"/>
                </a:srgbClr>
              </a:gs>
              <a:gs pos="0">
                <a:srgbClr val="000010">
                  <a:alpha val="84706"/>
                </a:srgbClr>
              </a:gs>
              <a:gs pos="100000">
                <a:srgbClr val="2E2F4C">
                  <a:alpha val="0"/>
                </a:srgbClr>
              </a:gs>
            </a:gsLst>
            <a:lin ang="5400000" scaled="1"/>
            <a:tileRect/>
          </a:gradFill>
          <a:ln>
            <a:noFill/>
          </a:ln>
        </p:spPr>
        <p:txBody>
          <a:bodyPr vert="horz" lIns="121920" tIns="60960" rIns="121920" bIns="60960" rtlCol="0" anchor="ctr">
            <a:normAutofit/>
          </a:bodyPr>
          <a:lstStyle/>
          <a:p>
            <a:r>
              <a:rPr lang="en-US" sz="4000" b="1" dirty="0">
                <a:solidFill>
                  <a:schemeClr val="bg1"/>
                </a:solidFill>
                <a:latin typeface="Arial" panose="020B0604020202020204" pitchFamily="34" charset="0"/>
                <a:cs typeface="Arial" panose="020B0604020202020204" pitchFamily="34" charset="0"/>
              </a:rPr>
              <a:t>Time for a Makeover</a:t>
            </a:r>
          </a:p>
        </p:txBody>
      </p:sp>
    </p:spTree>
    <p:extLst>
      <p:ext uri="{BB962C8B-B14F-4D97-AF65-F5344CB8AC3E}">
        <p14:creationId xmlns:p14="http://schemas.microsoft.com/office/powerpoint/2010/main" val="385572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solidFill>
                  <a:schemeClr val="bg1"/>
                </a:solidFill>
              </a:rPr>
              <a:t>Texas Electricity Generation: 2012</a:t>
            </a:r>
            <a:endParaRPr lang="en-US" dirty="0"/>
          </a:p>
        </p:txBody>
      </p:sp>
      <p:sp>
        <p:nvSpPr>
          <p:cNvPr id="4" name="Text Placeholder 3"/>
          <p:cNvSpPr>
            <a:spLocks noGrp="1"/>
          </p:cNvSpPr>
          <p:nvPr>
            <p:ph idx="1"/>
          </p:nvPr>
        </p:nvSpPr>
        <p:spPr>
          <a:xfrm>
            <a:off x="2391834" y="2675467"/>
            <a:ext cx="7408333" cy="3450696"/>
          </a:xfrm>
        </p:spPr>
        <p:txBody>
          <a:bodyPr>
            <a:noAutofit/>
          </a:bodyPr>
          <a:lstStyle/>
          <a:p>
            <a:pPr marL="341305" indent="-341305" defTabSz="457189" fontAlgn="base">
              <a:lnSpc>
                <a:spcPct val="80000"/>
              </a:lnSpc>
              <a:spcBef>
                <a:spcPts val="800"/>
              </a:spcBef>
              <a:spcAft>
                <a:spcPts val="600"/>
              </a:spcAft>
              <a:buFont typeface="Verdana" pitchFamily="32" charset="0"/>
              <a:buChar char="•"/>
              <a:tabLst>
                <a:tab pos="911203" algn="l"/>
                <a:tab pos="1825580" algn="l"/>
                <a:tab pos="2739957" algn="l"/>
                <a:tab pos="3654334" algn="l"/>
                <a:tab pos="4568711" algn="l"/>
                <a:tab pos="5483088" algn="l"/>
                <a:tab pos="6397465" algn="l"/>
                <a:tab pos="7311843" algn="l"/>
                <a:tab pos="8226220" algn="l"/>
                <a:tab pos="9140597" algn="l"/>
                <a:tab pos="10054974" algn="l"/>
              </a:tabLst>
              <a:defRPr/>
            </a:pPr>
            <a:r>
              <a:rPr lang="en-US" sz="2200" kern="0" dirty="0"/>
              <a:t>Coal generation: 138.7 MMWh</a:t>
            </a:r>
          </a:p>
          <a:p>
            <a:pPr marL="742932" lvl="1" indent="0">
              <a:lnSpc>
                <a:spcPct val="80000"/>
              </a:lnSpc>
              <a:spcBef>
                <a:spcPts val="500"/>
              </a:spcBef>
              <a:buNone/>
              <a:tabLst>
                <a:tab pos="911203" algn="l"/>
                <a:tab pos="1825580" algn="l"/>
                <a:tab pos="2739957" algn="l"/>
                <a:tab pos="3654334" algn="l"/>
                <a:tab pos="4568711" algn="l"/>
                <a:tab pos="5483088" algn="l"/>
                <a:tab pos="6397465" algn="l"/>
                <a:tab pos="7311843" algn="l"/>
                <a:tab pos="8226220" algn="l"/>
                <a:tab pos="9140597" algn="l"/>
                <a:tab pos="10054974" algn="l"/>
              </a:tabLst>
              <a:defRPr/>
            </a:pPr>
            <a:r>
              <a:rPr lang="en-US" kern="0" dirty="0"/>
              <a:t>Emissions rate: 2,239 lbs CO</a:t>
            </a:r>
            <a:r>
              <a:rPr lang="en-US" kern="0" baseline="-25000" dirty="0"/>
              <a:t>2</a:t>
            </a:r>
            <a:r>
              <a:rPr lang="en-US" kern="0" dirty="0"/>
              <a:t>/MWh</a:t>
            </a:r>
          </a:p>
          <a:p>
            <a:pPr marL="341305" indent="-341305">
              <a:lnSpc>
                <a:spcPct val="80000"/>
              </a:lnSpc>
              <a:spcBef>
                <a:spcPts val="2000"/>
              </a:spcBef>
              <a:buFont typeface="Verdana" pitchFamily="32" charset="0"/>
              <a:buChar char="•"/>
              <a:tabLst>
                <a:tab pos="911203" algn="l"/>
                <a:tab pos="1825580" algn="l"/>
                <a:tab pos="2739957" algn="l"/>
                <a:tab pos="3654334" algn="l"/>
                <a:tab pos="4568711" algn="l"/>
                <a:tab pos="5483088" algn="l"/>
                <a:tab pos="6397465" algn="l"/>
                <a:tab pos="7311843" algn="l"/>
                <a:tab pos="8226220" algn="l"/>
                <a:tab pos="9140597" algn="l"/>
                <a:tab pos="10054974" algn="l"/>
              </a:tabLst>
              <a:defRPr/>
            </a:pPr>
            <a:r>
              <a:rPr lang="en-US" sz="2200" kern="0" dirty="0"/>
              <a:t>NGCC generation: 148.0 MMWh</a:t>
            </a:r>
          </a:p>
          <a:p>
            <a:pPr marL="742932" lvl="1" indent="0">
              <a:lnSpc>
                <a:spcPct val="80000"/>
              </a:lnSpc>
              <a:spcBef>
                <a:spcPts val="500"/>
              </a:spcBef>
              <a:buNone/>
              <a:tabLst>
                <a:tab pos="911203" algn="l"/>
                <a:tab pos="1825580" algn="l"/>
                <a:tab pos="2739957" algn="l"/>
                <a:tab pos="3654334" algn="l"/>
                <a:tab pos="4568711" algn="l"/>
                <a:tab pos="5483088" algn="l"/>
                <a:tab pos="6397465" algn="l"/>
                <a:tab pos="7311843" algn="l"/>
                <a:tab pos="8226220" algn="l"/>
                <a:tab pos="9140597" algn="l"/>
                <a:tab pos="10054974" algn="l"/>
              </a:tabLst>
              <a:defRPr/>
            </a:pPr>
            <a:r>
              <a:rPr lang="en-US" kern="0" dirty="0"/>
              <a:t>Emissions rate: 837 lbs CO</a:t>
            </a:r>
            <a:r>
              <a:rPr lang="en-US" kern="0" baseline="-25000" dirty="0"/>
              <a:t>2</a:t>
            </a:r>
            <a:r>
              <a:rPr lang="en-US" kern="0" dirty="0"/>
              <a:t>/MWh</a:t>
            </a:r>
          </a:p>
          <a:p>
            <a:pPr marL="341305" indent="-341305">
              <a:lnSpc>
                <a:spcPct val="80000"/>
              </a:lnSpc>
              <a:spcBef>
                <a:spcPts val="2000"/>
              </a:spcBef>
              <a:buFont typeface="Verdana" pitchFamily="32" charset="0"/>
              <a:buChar char="•"/>
              <a:tabLst>
                <a:tab pos="911203" algn="l"/>
                <a:tab pos="1825580" algn="l"/>
                <a:tab pos="2739957" algn="l"/>
                <a:tab pos="3654334" algn="l"/>
                <a:tab pos="4568711" algn="l"/>
                <a:tab pos="5483088" algn="l"/>
                <a:tab pos="6397465" algn="l"/>
                <a:tab pos="7311843" algn="l"/>
                <a:tab pos="8226220" algn="l"/>
                <a:tab pos="9140597" algn="l"/>
                <a:tab pos="10054974" algn="l"/>
              </a:tabLst>
              <a:defRPr/>
            </a:pPr>
            <a:r>
              <a:rPr lang="en-US" sz="2200" kern="0" dirty="0"/>
              <a:t>OG steam generation: 20.9 MMWh</a:t>
            </a:r>
          </a:p>
          <a:p>
            <a:pPr marL="742932" lvl="1" indent="0">
              <a:lnSpc>
                <a:spcPct val="80000"/>
              </a:lnSpc>
              <a:spcBef>
                <a:spcPts val="500"/>
              </a:spcBef>
              <a:buNone/>
              <a:tabLst>
                <a:tab pos="911203" algn="l"/>
                <a:tab pos="1825580" algn="l"/>
                <a:tab pos="2739957" algn="l"/>
                <a:tab pos="3654334" algn="l"/>
                <a:tab pos="4568711" algn="l"/>
                <a:tab pos="5483088" algn="l"/>
                <a:tab pos="6397465" algn="l"/>
                <a:tab pos="7311843" algn="l"/>
                <a:tab pos="8226220" algn="l"/>
                <a:tab pos="9140597" algn="l"/>
                <a:tab pos="10054974" algn="l"/>
              </a:tabLst>
              <a:defRPr/>
            </a:pPr>
            <a:r>
              <a:rPr lang="en-US" kern="0" dirty="0"/>
              <a:t>Emissions rate: 1,377 lbs CO</a:t>
            </a:r>
            <a:r>
              <a:rPr lang="en-US" kern="0" baseline="-25000" dirty="0"/>
              <a:t>2</a:t>
            </a:r>
            <a:r>
              <a:rPr lang="en-US" kern="0" dirty="0"/>
              <a:t>/MWh</a:t>
            </a:r>
          </a:p>
          <a:p>
            <a:pPr marL="341305" indent="-341305">
              <a:lnSpc>
                <a:spcPct val="80000"/>
              </a:lnSpc>
              <a:spcBef>
                <a:spcPts val="2000"/>
              </a:spcBef>
              <a:buFont typeface="Verdana" pitchFamily="32" charset="0"/>
              <a:buChar char="•"/>
              <a:tabLst>
                <a:tab pos="911203" algn="l"/>
                <a:tab pos="1825580" algn="l"/>
                <a:tab pos="2739957" algn="l"/>
                <a:tab pos="3654334" algn="l"/>
                <a:tab pos="4568711" algn="l"/>
                <a:tab pos="5483088" algn="l"/>
                <a:tab pos="6397465" algn="l"/>
                <a:tab pos="7311843" algn="l"/>
                <a:tab pos="8226220" algn="l"/>
                <a:tab pos="9140597" algn="l"/>
                <a:tab pos="10054974" algn="l"/>
              </a:tabLst>
              <a:defRPr/>
            </a:pPr>
            <a:r>
              <a:rPr lang="en-US" sz="2200" kern="0" dirty="0"/>
              <a:t>2012 fossil fuel emissions rate: </a:t>
            </a:r>
          </a:p>
          <a:p>
            <a:pPr marL="0" indent="0">
              <a:lnSpc>
                <a:spcPct val="80000"/>
              </a:lnSpc>
              <a:spcBef>
                <a:spcPts val="500"/>
              </a:spcBef>
              <a:buNone/>
              <a:tabLst>
                <a:tab pos="911203" algn="l"/>
                <a:tab pos="1825580" algn="l"/>
                <a:tab pos="2739957" algn="l"/>
                <a:tab pos="3654334" algn="l"/>
                <a:tab pos="4568711" algn="l"/>
                <a:tab pos="5483088" algn="l"/>
                <a:tab pos="6397465" algn="l"/>
                <a:tab pos="7311843" algn="l"/>
                <a:tab pos="8226220" algn="l"/>
                <a:tab pos="9140597" algn="l"/>
                <a:tab pos="10054974" algn="l"/>
              </a:tabLst>
              <a:defRPr/>
            </a:pPr>
            <a:r>
              <a:rPr lang="en-US" sz="2200" kern="0" dirty="0"/>
              <a:t>	1,420 lbs CO</a:t>
            </a:r>
            <a:r>
              <a:rPr lang="en-US" sz="2200" kern="0" baseline="-25000" dirty="0"/>
              <a:t>2</a:t>
            </a:r>
            <a:r>
              <a:rPr lang="en-US" sz="2200" kern="0" dirty="0"/>
              <a:t>/MWh</a:t>
            </a:r>
          </a:p>
        </p:txBody>
      </p:sp>
    </p:spTree>
    <p:custDataLst>
      <p:tags r:id="rId1"/>
    </p:custDataLst>
    <p:extLst>
      <p:ext uri="{BB962C8B-B14F-4D97-AF65-F5344CB8AC3E}">
        <p14:creationId xmlns:p14="http://schemas.microsoft.com/office/powerpoint/2010/main" val="25253373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076EA-67DF-4898-BAD3-B854A00E63EE}"/>
              </a:ext>
            </a:extLst>
          </p:cNvPr>
          <p:cNvSpPr>
            <a:spLocks noGrp="1"/>
          </p:cNvSpPr>
          <p:nvPr>
            <p:ph type="title"/>
          </p:nvPr>
        </p:nvSpPr>
        <p:spPr>
          <a:xfrm>
            <a:off x="3635" y="4904"/>
            <a:ext cx="12188364" cy="1325563"/>
          </a:xfrm>
        </p:spPr>
        <p:txBody>
          <a:bodyPr>
            <a:normAutofit/>
          </a:bodyPr>
          <a:lstStyle/>
          <a:p>
            <a:r>
              <a:rPr lang="en-US" sz="4000" b="1" dirty="0">
                <a:solidFill>
                  <a:schemeClr val="bg1"/>
                </a:solidFill>
                <a:latin typeface="Arial" panose="020B0604020202020204" pitchFamily="34" charset="0"/>
                <a:cs typeface="Arial" panose="020B0604020202020204" pitchFamily="34" charset="0"/>
              </a:rPr>
              <a:t>Timeline – Example 1</a:t>
            </a:r>
          </a:p>
        </p:txBody>
      </p:sp>
      <p:graphicFrame>
        <p:nvGraphicFramePr>
          <p:cNvPr id="36" name="Diagram 35" descr="Timeline diagram example">
            <a:extLst>
              <a:ext uri="{FF2B5EF4-FFF2-40B4-BE49-F238E27FC236}">
                <a16:creationId xmlns:a16="http://schemas.microsoft.com/office/drawing/2014/main" id="{AFF46C5C-7D6F-4B45-9093-E714C2561F18}"/>
              </a:ext>
            </a:extLst>
          </p:cNvPr>
          <p:cNvGraphicFramePr/>
          <p:nvPr/>
        </p:nvGraphicFramePr>
        <p:xfrm>
          <a:off x="161374" y="1740660"/>
          <a:ext cx="11869255" cy="33766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58222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6" grpId="0">
        <p:bldAsOne/>
      </p:bldGraphic>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solidFill>
                  <a:schemeClr val="tx1"/>
                </a:solidFill>
              </a:rPr>
              <a:t>TX Electricity Generation: 2012 Emissions Rates</a:t>
            </a:r>
          </a:p>
        </p:txBody>
      </p:sp>
      <p:sp>
        <p:nvSpPr>
          <p:cNvPr id="4" name="Text Placeholder 3"/>
          <p:cNvSpPr>
            <a:spLocks noGrp="1"/>
          </p:cNvSpPr>
          <p:nvPr>
            <p:ph idx="1"/>
          </p:nvPr>
        </p:nvSpPr>
        <p:spPr>
          <a:xfrm>
            <a:off x="2391834" y="2675467"/>
            <a:ext cx="7408333" cy="3450696"/>
          </a:xfrm>
        </p:spPr>
        <p:txBody>
          <a:bodyPr>
            <a:noAutofit/>
          </a:bodyPr>
          <a:lstStyle/>
          <a:p>
            <a:pPr marL="341305" indent="-341305" defTabSz="457189" fontAlgn="base">
              <a:lnSpc>
                <a:spcPct val="80000"/>
              </a:lnSpc>
              <a:spcBef>
                <a:spcPts val="800"/>
              </a:spcBef>
              <a:spcAft>
                <a:spcPts val="600"/>
              </a:spcAft>
              <a:buFont typeface="Verdana" pitchFamily="32" charset="0"/>
              <a:buChar char="•"/>
              <a:tabLst>
                <a:tab pos="911203" algn="l"/>
                <a:tab pos="1825580" algn="l"/>
                <a:tab pos="2739957" algn="l"/>
                <a:tab pos="3654334" algn="l"/>
                <a:tab pos="4568711" algn="l"/>
                <a:tab pos="5483088" algn="l"/>
                <a:tab pos="6397465" algn="l"/>
                <a:tab pos="7311843" algn="l"/>
                <a:tab pos="8226220" algn="l"/>
                <a:tab pos="9140597" algn="l"/>
                <a:tab pos="10054974" algn="l"/>
              </a:tabLst>
              <a:defRPr/>
            </a:pPr>
            <a:r>
              <a:rPr lang="en-US" sz="2200" kern="0" dirty="0"/>
              <a:t>Coal: 138.7 MMWh</a:t>
            </a:r>
          </a:p>
          <a:p>
            <a:pPr marL="742932" lvl="1" indent="0">
              <a:lnSpc>
                <a:spcPct val="80000"/>
              </a:lnSpc>
              <a:spcBef>
                <a:spcPts val="500"/>
              </a:spcBef>
              <a:buNone/>
              <a:tabLst>
                <a:tab pos="911203" algn="l"/>
                <a:tab pos="1825580" algn="l"/>
                <a:tab pos="2739957" algn="l"/>
                <a:tab pos="3654334" algn="l"/>
                <a:tab pos="4568711" algn="l"/>
                <a:tab pos="5483088" algn="l"/>
                <a:tab pos="6397465" algn="l"/>
                <a:tab pos="7311843" algn="l"/>
                <a:tab pos="8226220" algn="l"/>
                <a:tab pos="9140597" algn="l"/>
                <a:tab pos="10054974" algn="l"/>
              </a:tabLst>
              <a:defRPr/>
            </a:pPr>
            <a:r>
              <a:rPr lang="en-US" kern="0" dirty="0"/>
              <a:t>Emissions rate: 2,239 lbs CO</a:t>
            </a:r>
            <a:r>
              <a:rPr lang="en-US" kern="0" baseline="-25000" dirty="0"/>
              <a:t>2</a:t>
            </a:r>
            <a:r>
              <a:rPr lang="en-US" kern="0" dirty="0"/>
              <a:t>/MWh</a:t>
            </a:r>
          </a:p>
          <a:p>
            <a:pPr marL="341305" indent="-341305">
              <a:lnSpc>
                <a:spcPct val="80000"/>
              </a:lnSpc>
              <a:spcBef>
                <a:spcPts val="2000"/>
              </a:spcBef>
              <a:buFont typeface="Verdana" pitchFamily="32" charset="0"/>
              <a:buChar char="•"/>
              <a:tabLst>
                <a:tab pos="911203" algn="l"/>
                <a:tab pos="1825580" algn="l"/>
                <a:tab pos="2739957" algn="l"/>
                <a:tab pos="3654334" algn="l"/>
                <a:tab pos="4568711" algn="l"/>
                <a:tab pos="5483088" algn="l"/>
                <a:tab pos="6397465" algn="l"/>
                <a:tab pos="7311843" algn="l"/>
                <a:tab pos="8226220" algn="l"/>
                <a:tab pos="9140597" algn="l"/>
                <a:tab pos="10054974" algn="l"/>
              </a:tabLst>
              <a:defRPr/>
            </a:pPr>
            <a:r>
              <a:rPr lang="en-US" sz="2200" kern="0" dirty="0"/>
              <a:t>NGCC: 148.0 MMWh</a:t>
            </a:r>
          </a:p>
          <a:p>
            <a:pPr marL="742932" lvl="1" indent="0">
              <a:lnSpc>
                <a:spcPct val="80000"/>
              </a:lnSpc>
              <a:spcBef>
                <a:spcPts val="500"/>
              </a:spcBef>
              <a:buNone/>
              <a:tabLst>
                <a:tab pos="911203" algn="l"/>
                <a:tab pos="1825580" algn="l"/>
                <a:tab pos="2739957" algn="l"/>
                <a:tab pos="3654334" algn="l"/>
                <a:tab pos="4568711" algn="l"/>
                <a:tab pos="5483088" algn="l"/>
                <a:tab pos="6397465" algn="l"/>
                <a:tab pos="7311843" algn="l"/>
                <a:tab pos="8226220" algn="l"/>
                <a:tab pos="9140597" algn="l"/>
                <a:tab pos="10054974" algn="l"/>
              </a:tabLst>
              <a:defRPr/>
            </a:pPr>
            <a:r>
              <a:rPr lang="en-US" kern="0" dirty="0"/>
              <a:t>Emissions rate: 837 lbs CO</a:t>
            </a:r>
            <a:r>
              <a:rPr lang="en-US" kern="0" baseline="-25000" dirty="0"/>
              <a:t>2</a:t>
            </a:r>
            <a:r>
              <a:rPr lang="en-US" kern="0" dirty="0"/>
              <a:t>/MWh</a:t>
            </a:r>
          </a:p>
          <a:p>
            <a:pPr marL="341305" indent="-341305">
              <a:lnSpc>
                <a:spcPct val="80000"/>
              </a:lnSpc>
              <a:spcBef>
                <a:spcPts val="2000"/>
              </a:spcBef>
              <a:buFont typeface="Verdana" pitchFamily="32" charset="0"/>
              <a:buChar char="•"/>
              <a:tabLst>
                <a:tab pos="911203" algn="l"/>
                <a:tab pos="1825580" algn="l"/>
                <a:tab pos="2739957" algn="l"/>
                <a:tab pos="3654334" algn="l"/>
                <a:tab pos="4568711" algn="l"/>
                <a:tab pos="5483088" algn="l"/>
                <a:tab pos="6397465" algn="l"/>
                <a:tab pos="7311843" algn="l"/>
                <a:tab pos="8226220" algn="l"/>
                <a:tab pos="9140597" algn="l"/>
                <a:tab pos="10054974" algn="l"/>
              </a:tabLst>
              <a:defRPr/>
            </a:pPr>
            <a:r>
              <a:rPr lang="en-US" sz="2200" kern="0" dirty="0"/>
              <a:t>OG steam: 20.9 MMWh</a:t>
            </a:r>
          </a:p>
          <a:p>
            <a:pPr marL="742932" lvl="1" indent="0">
              <a:lnSpc>
                <a:spcPct val="80000"/>
              </a:lnSpc>
              <a:spcBef>
                <a:spcPts val="500"/>
              </a:spcBef>
              <a:buNone/>
              <a:tabLst>
                <a:tab pos="911203" algn="l"/>
                <a:tab pos="1825580" algn="l"/>
                <a:tab pos="2739957" algn="l"/>
                <a:tab pos="3654334" algn="l"/>
                <a:tab pos="4568711" algn="l"/>
                <a:tab pos="5483088" algn="l"/>
                <a:tab pos="6397465" algn="l"/>
                <a:tab pos="7311843" algn="l"/>
                <a:tab pos="8226220" algn="l"/>
                <a:tab pos="9140597" algn="l"/>
                <a:tab pos="10054974" algn="l"/>
              </a:tabLst>
              <a:defRPr/>
            </a:pPr>
            <a:r>
              <a:rPr lang="en-US" kern="0" dirty="0"/>
              <a:t>Emissions rate: 1,377 lbs CO</a:t>
            </a:r>
            <a:r>
              <a:rPr lang="en-US" kern="0" baseline="-25000" dirty="0"/>
              <a:t>2</a:t>
            </a:r>
            <a:r>
              <a:rPr lang="en-US" kern="0" dirty="0"/>
              <a:t>/MWh</a:t>
            </a:r>
          </a:p>
          <a:p>
            <a:pPr marL="341305" indent="-341305">
              <a:lnSpc>
                <a:spcPct val="80000"/>
              </a:lnSpc>
              <a:spcBef>
                <a:spcPts val="2000"/>
              </a:spcBef>
              <a:buFont typeface="Verdana" pitchFamily="32" charset="0"/>
              <a:buChar char="•"/>
              <a:tabLst>
                <a:tab pos="911203" algn="l"/>
                <a:tab pos="1825580" algn="l"/>
                <a:tab pos="2739957" algn="l"/>
                <a:tab pos="3654334" algn="l"/>
                <a:tab pos="4568711" algn="l"/>
                <a:tab pos="5483088" algn="l"/>
                <a:tab pos="6397465" algn="l"/>
                <a:tab pos="7311843" algn="l"/>
                <a:tab pos="8226220" algn="l"/>
                <a:tab pos="9140597" algn="l"/>
                <a:tab pos="10054974" algn="l"/>
              </a:tabLst>
              <a:defRPr/>
            </a:pPr>
            <a:r>
              <a:rPr lang="en-US" sz="2200" kern="0" dirty="0"/>
              <a:t>2012 fossil fuel emissions rate: </a:t>
            </a:r>
          </a:p>
          <a:p>
            <a:pPr marL="0" indent="0">
              <a:lnSpc>
                <a:spcPct val="80000"/>
              </a:lnSpc>
              <a:spcBef>
                <a:spcPts val="500"/>
              </a:spcBef>
              <a:buNone/>
              <a:tabLst>
                <a:tab pos="911203" algn="l"/>
                <a:tab pos="1825580" algn="l"/>
                <a:tab pos="2739957" algn="l"/>
                <a:tab pos="3654334" algn="l"/>
                <a:tab pos="4568711" algn="l"/>
                <a:tab pos="5483088" algn="l"/>
                <a:tab pos="6397465" algn="l"/>
                <a:tab pos="7311843" algn="l"/>
                <a:tab pos="8226220" algn="l"/>
                <a:tab pos="9140597" algn="l"/>
                <a:tab pos="10054974" algn="l"/>
              </a:tabLst>
              <a:defRPr/>
            </a:pPr>
            <a:r>
              <a:rPr lang="en-US" sz="2200" kern="0" dirty="0"/>
              <a:t>	1,420 lbs CO</a:t>
            </a:r>
            <a:r>
              <a:rPr lang="en-US" sz="2200" kern="0" baseline="-25000" dirty="0"/>
              <a:t>2</a:t>
            </a:r>
            <a:r>
              <a:rPr lang="en-US" sz="2200" kern="0" dirty="0"/>
              <a:t>/MWh</a:t>
            </a:r>
          </a:p>
        </p:txBody>
      </p:sp>
    </p:spTree>
    <p:custDataLst>
      <p:tags r:id="rId1"/>
    </p:custDataLst>
    <p:extLst>
      <p:ext uri="{BB962C8B-B14F-4D97-AF65-F5344CB8AC3E}">
        <p14:creationId xmlns:p14="http://schemas.microsoft.com/office/powerpoint/2010/main" val="32340756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0" y="-7420"/>
            <a:ext cx="12192000" cy="1252728"/>
          </a:xfrm>
        </p:spPr>
        <p:txBody>
          <a:bodyPr>
            <a:noAutofit/>
          </a:bodyPr>
          <a:lstStyle/>
          <a:p>
            <a:r>
              <a:rPr lang="en-US" sz="3867" dirty="0">
                <a:solidFill>
                  <a:schemeClr val="tx1"/>
                </a:solidFill>
              </a:rPr>
              <a:t>TX Electricity Generation: 2012 Emissions Rates</a:t>
            </a:r>
          </a:p>
        </p:txBody>
      </p:sp>
      <p:sp>
        <p:nvSpPr>
          <p:cNvPr id="6" name="Freeform: Shape 5">
            <a:extLst>
              <a:ext uri="{FF2B5EF4-FFF2-40B4-BE49-F238E27FC236}">
                <a16:creationId xmlns:a16="http://schemas.microsoft.com/office/drawing/2014/main" id="{57258550-6BA2-460C-80E6-1BA76DD931C4}"/>
              </a:ext>
            </a:extLst>
          </p:cNvPr>
          <p:cNvSpPr/>
          <p:nvPr/>
        </p:nvSpPr>
        <p:spPr>
          <a:xfrm>
            <a:off x="238636" y="1246277"/>
            <a:ext cx="5983121" cy="1313980"/>
          </a:xfrm>
          <a:custGeom>
            <a:avLst/>
            <a:gdLst>
              <a:gd name="connsiteX0" fmla="*/ 0 w 4487341"/>
              <a:gd name="connsiteY0" fmla="*/ 164251 h 985485"/>
              <a:gd name="connsiteX1" fmla="*/ 164251 w 4487341"/>
              <a:gd name="connsiteY1" fmla="*/ 0 h 985485"/>
              <a:gd name="connsiteX2" fmla="*/ 4323090 w 4487341"/>
              <a:gd name="connsiteY2" fmla="*/ 0 h 985485"/>
              <a:gd name="connsiteX3" fmla="*/ 4487341 w 4487341"/>
              <a:gd name="connsiteY3" fmla="*/ 164251 h 985485"/>
              <a:gd name="connsiteX4" fmla="*/ 4487341 w 4487341"/>
              <a:gd name="connsiteY4" fmla="*/ 821234 h 985485"/>
              <a:gd name="connsiteX5" fmla="*/ 4323090 w 4487341"/>
              <a:gd name="connsiteY5" fmla="*/ 985485 h 985485"/>
              <a:gd name="connsiteX6" fmla="*/ 164251 w 4487341"/>
              <a:gd name="connsiteY6" fmla="*/ 985485 h 985485"/>
              <a:gd name="connsiteX7" fmla="*/ 0 w 4487341"/>
              <a:gd name="connsiteY7" fmla="*/ 821234 h 985485"/>
              <a:gd name="connsiteX8" fmla="*/ 0 w 4487341"/>
              <a:gd name="connsiteY8" fmla="*/ 164251 h 985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87341" h="985485">
                <a:moveTo>
                  <a:pt x="0" y="164251"/>
                </a:moveTo>
                <a:cubicBezTo>
                  <a:pt x="0" y="73538"/>
                  <a:pt x="73538" y="0"/>
                  <a:pt x="164251" y="0"/>
                </a:cubicBezTo>
                <a:lnTo>
                  <a:pt x="4323090" y="0"/>
                </a:lnTo>
                <a:cubicBezTo>
                  <a:pt x="4413803" y="0"/>
                  <a:pt x="4487341" y="73538"/>
                  <a:pt x="4487341" y="164251"/>
                </a:cubicBezTo>
                <a:lnTo>
                  <a:pt x="4487341" y="821234"/>
                </a:lnTo>
                <a:cubicBezTo>
                  <a:pt x="4487341" y="911947"/>
                  <a:pt x="4413803" y="985485"/>
                  <a:pt x="4323090" y="985485"/>
                </a:cubicBezTo>
                <a:lnTo>
                  <a:pt x="164251" y="985485"/>
                </a:lnTo>
                <a:cubicBezTo>
                  <a:pt x="73538" y="985485"/>
                  <a:pt x="0" y="911947"/>
                  <a:pt x="0" y="821234"/>
                </a:cubicBezTo>
                <a:lnTo>
                  <a:pt x="0" y="164251"/>
                </a:lnTo>
                <a:close/>
              </a:path>
            </a:pathLst>
          </a:custGeom>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206383" tIns="135263" rIns="206383" bIns="135263" numCol="1" spcCol="1270" anchor="ctr" anchorCtr="0">
            <a:noAutofit/>
          </a:bodyPr>
          <a:lstStyle/>
          <a:p>
            <a:pPr defTabSz="1659425">
              <a:lnSpc>
                <a:spcPct val="90000"/>
              </a:lnSpc>
              <a:spcBef>
                <a:spcPct val="0"/>
              </a:spcBef>
              <a:spcAft>
                <a:spcPct val="35000"/>
              </a:spcAft>
            </a:pPr>
            <a:r>
              <a:rPr lang="en-US" sz="3733" dirty="0">
                <a:solidFill>
                  <a:prstClr val="black"/>
                </a:solidFill>
                <a:latin typeface="Verdana"/>
              </a:rPr>
              <a:t>Coal: 138.7 MMWh</a:t>
            </a:r>
          </a:p>
        </p:txBody>
      </p:sp>
      <p:sp>
        <p:nvSpPr>
          <p:cNvPr id="5" name="Freeform: Shape 4">
            <a:extLst>
              <a:ext uri="{FF2B5EF4-FFF2-40B4-BE49-F238E27FC236}">
                <a16:creationId xmlns:a16="http://schemas.microsoft.com/office/drawing/2014/main" id="{EEFBFA84-DF7C-4F42-BCDB-197A4C24CD71}"/>
              </a:ext>
            </a:extLst>
          </p:cNvPr>
          <p:cNvSpPr/>
          <p:nvPr/>
        </p:nvSpPr>
        <p:spPr>
          <a:xfrm>
            <a:off x="6221757" y="1377676"/>
            <a:ext cx="5695211" cy="1051184"/>
          </a:xfrm>
          <a:custGeom>
            <a:avLst/>
            <a:gdLst>
              <a:gd name="connsiteX0" fmla="*/ 131401 w 788388"/>
              <a:gd name="connsiteY0" fmla="*/ 0 h 4271408"/>
              <a:gd name="connsiteX1" fmla="*/ 656987 w 788388"/>
              <a:gd name="connsiteY1" fmla="*/ 0 h 4271408"/>
              <a:gd name="connsiteX2" fmla="*/ 788388 w 788388"/>
              <a:gd name="connsiteY2" fmla="*/ 131401 h 4271408"/>
              <a:gd name="connsiteX3" fmla="*/ 788388 w 788388"/>
              <a:gd name="connsiteY3" fmla="*/ 4271408 h 4271408"/>
              <a:gd name="connsiteX4" fmla="*/ 788388 w 788388"/>
              <a:gd name="connsiteY4" fmla="*/ 4271408 h 4271408"/>
              <a:gd name="connsiteX5" fmla="*/ 0 w 788388"/>
              <a:gd name="connsiteY5" fmla="*/ 4271408 h 4271408"/>
              <a:gd name="connsiteX6" fmla="*/ 0 w 788388"/>
              <a:gd name="connsiteY6" fmla="*/ 4271408 h 4271408"/>
              <a:gd name="connsiteX7" fmla="*/ 0 w 788388"/>
              <a:gd name="connsiteY7" fmla="*/ 131401 h 4271408"/>
              <a:gd name="connsiteX8" fmla="*/ 131401 w 788388"/>
              <a:gd name="connsiteY8" fmla="*/ 0 h 4271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388" h="4271408">
                <a:moveTo>
                  <a:pt x="788388" y="711918"/>
                </a:moveTo>
                <a:lnTo>
                  <a:pt x="788388" y="3559490"/>
                </a:lnTo>
                <a:cubicBezTo>
                  <a:pt x="788388" y="3952673"/>
                  <a:pt x="777530" y="4271408"/>
                  <a:pt x="764135" y="4271408"/>
                </a:cubicBezTo>
                <a:lnTo>
                  <a:pt x="0" y="4271408"/>
                </a:lnTo>
                <a:lnTo>
                  <a:pt x="0" y="4271408"/>
                </a:lnTo>
                <a:lnTo>
                  <a:pt x="0" y="0"/>
                </a:lnTo>
                <a:lnTo>
                  <a:pt x="0" y="0"/>
                </a:lnTo>
                <a:lnTo>
                  <a:pt x="764135" y="0"/>
                </a:lnTo>
                <a:cubicBezTo>
                  <a:pt x="777530" y="0"/>
                  <a:pt x="788388" y="318735"/>
                  <a:pt x="788388" y="711918"/>
                </a:cubicBezTo>
                <a:close/>
              </a:path>
            </a:pathLst>
          </a:custGeom>
        </p:spPr>
        <p:style>
          <a:lnRef idx="1">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2">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330200" tIns="216415" rIns="381515" bIns="216415" numCol="1" spcCol="1270" anchor="ctr" anchorCtr="0">
            <a:noAutofit/>
          </a:bodyPr>
          <a:lstStyle/>
          <a:p>
            <a:pPr marL="304792" lvl="1" indent="-304792" defTabSz="1422364">
              <a:lnSpc>
                <a:spcPct val="90000"/>
              </a:lnSpc>
              <a:spcBef>
                <a:spcPct val="0"/>
              </a:spcBef>
              <a:spcAft>
                <a:spcPct val="15000"/>
              </a:spcAft>
            </a:pPr>
            <a:r>
              <a:rPr lang="en-US" sz="3200" dirty="0">
                <a:solidFill>
                  <a:prstClr val="black">
                    <a:hueOff val="0"/>
                    <a:satOff val="0"/>
                    <a:lumOff val="0"/>
                    <a:alphaOff val="0"/>
                  </a:prstClr>
                </a:solidFill>
                <a:latin typeface="Verdana"/>
              </a:rPr>
              <a:t>2,239 lbs CO</a:t>
            </a:r>
            <a:r>
              <a:rPr lang="en-US" sz="3200" baseline="-25000" dirty="0">
                <a:solidFill>
                  <a:prstClr val="black">
                    <a:hueOff val="0"/>
                    <a:satOff val="0"/>
                    <a:lumOff val="0"/>
                    <a:alphaOff val="0"/>
                  </a:prstClr>
                </a:solidFill>
                <a:latin typeface="Verdana"/>
              </a:rPr>
              <a:t>2</a:t>
            </a:r>
            <a:r>
              <a:rPr lang="en-US" sz="3200" dirty="0">
                <a:solidFill>
                  <a:prstClr val="black">
                    <a:hueOff val="0"/>
                    <a:satOff val="0"/>
                    <a:lumOff val="0"/>
                    <a:alphaOff val="0"/>
                  </a:prstClr>
                </a:solidFill>
                <a:latin typeface="Verdana"/>
              </a:rPr>
              <a:t>/MWh</a:t>
            </a:r>
          </a:p>
        </p:txBody>
      </p:sp>
      <p:sp>
        <p:nvSpPr>
          <p:cNvPr id="8" name="Freeform: Shape 7">
            <a:extLst>
              <a:ext uri="{FF2B5EF4-FFF2-40B4-BE49-F238E27FC236}">
                <a16:creationId xmlns:a16="http://schemas.microsoft.com/office/drawing/2014/main" id="{F9E1C484-9DB6-4950-965C-E984FE2D1214}"/>
              </a:ext>
            </a:extLst>
          </p:cNvPr>
          <p:cNvSpPr/>
          <p:nvPr/>
        </p:nvSpPr>
        <p:spPr>
          <a:xfrm>
            <a:off x="238635" y="2625958"/>
            <a:ext cx="6026711" cy="1313980"/>
          </a:xfrm>
          <a:custGeom>
            <a:avLst/>
            <a:gdLst>
              <a:gd name="connsiteX0" fmla="*/ 0 w 4520033"/>
              <a:gd name="connsiteY0" fmla="*/ 164251 h 985485"/>
              <a:gd name="connsiteX1" fmla="*/ 164251 w 4520033"/>
              <a:gd name="connsiteY1" fmla="*/ 0 h 985485"/>
              <a:gd name="connsiteX2" fmla="*/ 4355782 w 4520033"/>
              <a:gd name="connsiteY2" fmla="*/ 0 h 985485"/>
              <a:gd name="connsiteX3" fmla="*/ 4520033 w 4520033"/>
              <a:gd name="connsiteY3" fmla="*/ 164251 h 985485"/>
              <a:gd name="connsiteX4" fmla="*/ 4520033 w 4520033"/>
              <a:gd name="connsiteY4" fmla="*/ 821234 h 985485"/>
              <a:gd name="connsiteX5" fmla="*/ 4355782 w 4520033"/>
              <a:gd name="connsiteY5" fmla="*/ 985485 h 985485"/>
              <a:gd name="connsiteX6" fmla="*/ 164251 w 4520033"/>
              <a:gd name="connsiteY6" fmla="*/ 985485 h 985485"/>
              <a:gd name="connsiteX7" fmla="*/ 0 w 4520033"/>
              <a:gd name="connsiteY7" fmla="*/ 821234 h 985485"/>
              <a:gd name="connsiteX8" fmla="*/ 0 w 4520033"/>
              <a:gd name="connsiteY8" fmla="*/ 164251 h 985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20033" h="985485">
                <a:moveTo>
                  <a:pt x="0" y="164251"/>
                </a:moveTo>
                <a:cubicBezTo>
                  <a:pt x="0" y="73538"/>
                  <a:pt x="73538" y="0"/>
                  <a:pt x="164251" y="0"/>
                </a:cubicBezTo>
                <a:lnTo>
                  <a:pt x="4355782" y="0"/>
                </a:lnTo>
                <a:cubicBezTo>
                  <a:pt x="4446495" y="0"/>
                  <a:pt x="4520033" y="73538"/>
                  <a:pt x="4520033" y="164251"/>
                </a:cubicBezTo>
                <a:lnTo>
                  <a:pt x="4520033" y="821234"/>
                </a:lnTo>
                <a:cubicBezTo>
                  <a:pt x="4520033" y="911947"/>
                  <a:pt x="4446495" y="985485"/>
                  <a:pt x="4355782" y="985485"/>
                </a:cubicBezTo>
                <a:lnTo>
                  <a:pt x="164251" y="985485"/>
                </a:lnTo>
                <a:cubicBezTo>
                  <a:pt x="73538" y="985485"/>
                  <a:pt x="0" y="911947"/>
                  <a:pt x="0" y="821234"/>
                </a:cubicBezTo>
                <a:lnTo>
                  <a:pt x="0" y="164251"/>
                </a:lnTo>
                <a:close/>
              </a:path>
            </a:pathLst>
          </a:custGeom>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txBody>
          <a:bodyPr spcFirstLastPara="0" vert="horz" wrap="square" lIns="206383" tIns="135263" rIns="206383" bIns="135263" numCol="1" spcCol="1270" anchor="ctr" anchorCtr="0">
            <a:noAutofit/>
          </a:bodyPr>
          <a:lstStyle/>
          <a:p>
            <a:pPr defTabSz="1659425">
              <a:lnSpc>
                <a:spcPct val="90000"/>
              </a:lnSpc>
              <a:spcBef>
                <a:spcPct val="0"/>
              </a:spcBef>
              <a:spcAft>
                <a:spcPct val="35000"/>
              </a:spcAft>
            </a:pPr>
            <a:r>
              <a:rPr lang="en-US" sz="3733" dirty="0">
                <a:solidFill>
                  <a:prstClr val="black"/>
                </a:solidFill>
                <a:latin typeface="Verdana"/>
              </a:rPr>
              <a:t>NGCC: 148.0 MMWh</a:t>
            </a:r>
          </a:p>
        </p:txBody>
      </p:sp>
      <p:sp>
        <p:nvSpPr>
          <p:cNvPr id="7" name="Freeform: Shape 6">
            <a:extLst>
              <a:ext uri="{FF2B5EF4-FFF2-40B4-BE49-F238E27FC236}">
                <a16:creationId xmlns:a16="http://schemas.microsoft.com/office/drawing/2014/main" id="{88EB1C48-030F-4928-B8A4-8C7249ACAD12}"/>
              </a:ext>
            </a:extLst>
          </p:cNvPr>
          <p:cNvSpPr/>
          <p:nvPr/>
        </p:nvSpPr>
        <p:spPr>
          <a:xfrm>
            <a:off x="6265347" y="2757357"/>
            <a:ext cx="5651403" cy="1051185"/>
          </a:xfrm>
          <a:custGeom>
            <a:avLst/>
            <a:gdLst>
              <a:gd name="connsiteX0" fmla="*/ 131401 w 788388"/>
              <a:gd name="connsiteY0" fmla="*/ 0 h 4238551"/>
              <a:gd name="connsiteX1" fmla="*/ 656987 w 788388"/>
              <a:gd name="connsiteY1" fmla="*/ 0 h 4238551"/>
              <a:gd name="connsiteX2" fmla="*/ 788388 w 788388"/>
              <a:gd name="connsiteY2" fmla="*/ 131401 h 4238551"/>
              <a:gd name="connsiteX3" fmla="*/ 788388 w 788388"/>
              <a:gd name="connsiteY3" fmla="*/ 4238551 h 4238551"/>
              <a:gd name="connsiteX4" fmla="*/ 788388 w 788388"/>
              <a:gd name="connsiteY4" fmla="*/ 4238551 h 4238551"/>
              <a:gd name="connsiteX5" fmla="*/ 0 w 788388"/>
              <a:gd name="connsiteY5" fmla="*/ 4238551 h 4238551"/>
              <a:gd name="connsiteX6" fmla="*/ 0 w 788388"/>
              <a:gd name="connsiteY6" fmla="*/ 4238551 h 4238551"/>
              <a:gd name="connsiteX7" fmla="*/ 0 w 788388"/>
              <a:gd name="connsiteY7" fmla="*/ 131401 h 4238551"/>
              <a:gd name="connsiteX8" fmla="*/ 131401 w 788388"/>
              <a:gd name="connsiteY8" fmla="*/ 0 h 4238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388" h="4238551">
                <a:moveTo>
                  <a:pt x="788388" y="706443"/>
                </a:moveTo>
                <a:lnTo>
                  <a:pt x="788388" y="3532108"/>
                </a:lnTo>
                <a:cubicBezTo>
                  <a:pt x="788388" y="3922265"/>
                  <a:pt x="777445" y="4238548"/>
                  <a:pt x="763947" y="4238548"/>
                </a:cubicBezTo>
                <a:lnTo>
                  <a:pt x="0" y="4238548"/>
                </a:lnTo>
                <a:lnTo>
                  <a:pt x="0" y="4238548"/>
                </a:lnTo>
                <a:lnTo>
                  <a:pt x="0" y="3"/>
                </a:lnTo>
                <a:lnTo>
                  <a:pt x="0" y="3"/>
                </a:lnTo>
                <a:lnTo>
                  <a:pt x="763947" y="3"/>
                </a:lnTo>
                <a:cubicBezTo>
                  <a:pt x="777445" y="3"/>
                  <a:pt x="788388" y="316286"/>
                  <a:pt x="788388" y="706443"/>
                </a:cubicBezTo>
                <a:close/>
              </a:path>
            </a:pathLst>
          </a:custGeom>
        </p:spPr>
        <p:style>
          <a:lnRef idx="1">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2">
            <a:schemeClr val="accent3">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330201" tIns="216415" rIns="381515" bIns="216416" numCol="1" spcCol="1270" anchor="ctr" anchorCtr="0">
            <a:noAutofit/>
          </a:bodyPr>
          <a:lstStyle/>
          <a:p>
            <a:pPr marL="304792" lvl="1" indent="-304792" defTabSz="1422364">
              <a:lnSpc>
                <a:spcPct val="90000"/>
              </a:lnSpc>
              <a:spcBef>
                <a:spcPct val="0"/>
              </a:spcBef>
              <a:spcAft>
                <a:spcPct val="15000"/>
              </a:spcAft>
            </a:pPr>
            <a:r>
              <a:rPr lang="en-US" sz="3200" dirty="0">
                <a:solidFill>
                  <a:prstClr val="black">
                    <a:hueOff val="0"/>
                    <a:satOff val="0"/>
                    <a:lumOff val="0"/>
                    <a:alphaOff val="0"/>
                  </a:prstClr>
                </a:solidFill>
                <a:latin typeface="Verdana"/>
              </a:rPr>
              <a:t>837 lbs CO</a:t>
            </a:r>
            <a:r>
              <a:rPr lang="en-US" sz="3200" baseline="-25000" dirty="0">
                <a:solidFill>
                  <a:prstClr val="black">
                    <a:hueOff val="0"/>
                    <a:satOff val="0"/>
                    <a:lumOff val="0"/>
                    <a:alphaOff val="0"/>
                  </a:prstClr>
                </a:solidFill>
                <a:latin typeface="Verdana"/>
              </a:rPr>
              <a:t>2</a:t>
            </a:r>
            <a:r>
              <a:rPr lang="en-US" sz="3200" dirty="0">
                <a:solidFill>
                  <a:prstClr val="black">
                    <a:hueOff val="0"/>
                    <a:satOff val="0"/>
                    <a:lumOff val="0"/>
                    <a:alphaOff val="0"/>
                  </a:prstClr>
                </a:solidFill>
                <a:latin typeface="Verdana"/>
              </a:rPr>
              <a:t>/MWh</a:t>
            </a:r>
          </a:p>
        </p:txBody>
      </p:sp>
      <p:sp>
        <p:nvSpPr>
          <p:cNvPr id="10" name="Freeform: Shape 9">
            <a:extLst>
              <a:ext uri="{FF2B5EF4-FFF2-40B4-BE49-F238E27FC236}">
                <a16:creationId xmlns:a16="http://schemas.microsoft.com/office/drawing/2014/main" id="{74A9A3B8-15F6-47BC-A6D2-6FD863156D66}"/>
              </a:ext>
            </a:extLst>
          </p:cNvPr>
          <p:cNvSpPr/>
          <p:nvPr/>
        </p:nvSpPr>
        <p:spPr>
          <a:xfrm>
            <a:off x="238635" y="4005638"/>
            <a:ext cx="6026711" cy="1313980"/>
          </a:xfrm>
          <a:custGeom>
            <a:avLst/>
            <a:gdLst>
              <a:gd name="connsiteX0" fmla="*/ 0 w 4520033"/>
              <a:gd name="connsiteY0" fmla="*/ 164251 h 985485"/>
              <a:gd name="connsiteX1" fmla="*/ 164251 w 4520033"/>
              <a:gd name="connsiteY1" fmla="*/ 0 h 985485"/>
              <a:gd name="connsiteX2" fmla="*/ 4355782 w 4520033"/>
              <a:gd name="connsiteY2" fmla="*/ 0 h 985485"/>
              <a:gd name="connsiteX3" fmla="*/ 4520033 w 4520033"/>
              <a:gd name="connsiteY3" fmla="*/ 164251 h 985485"/>
              <a:gd name="connsiteX4" fmla="*/ 4520033 w 4520033"/>
              <a:gd name="connsiteY4" fmla="*/ 821234 h 985485"/>
              <a:gd name="connsiteX5" fmla="*/ 4355782 w 4520033"/>
              <a:gd name="connsiteY5" fmla="*/ 985485 h 985485"/>
              <a:gd name="connsiteX6" fmla="*/ 164251 w 4520033"/>
              <a:gd name="connsiteY6" fmla="*/ 985485 h 985485"/>
              <a:gd name="connsiteX7" fmla="*/ 0 w 4520033"/>
              <a:gd name="connsiteY7" fmla="*/ 821234 h 985485"/>
              <a:gd name="connsiteX8" fmla="*/ 0 w 4520033"/>
              <a:gd name="connsiteY8" fmla="*/ 164251 h 985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20033" h="985485">
                <a:moveTo>
                  <a:pt x="0" y="164251"/>
                </a:moveTo>
                <a:cubicBezTo>
                  <a:pt x="0" y="73538"/>
                  <a:pt x="73538" y="0"/>
                  <a:pt x="164251" y="0"/>
                </a:cubicBezTo>
                <a:lnTo>
                  <a:pt x="4355782" y="0"/>
                </a:lnTo>
                <a:cubicBezTo>
                  <a:pt x="4446495" y="0"/>
                  <a:pt x="4520033" y="73538"/>
                  <a:pt x="4520033" y="164251"/>
                </a:cubicBezTo>
                <a:lnTo>
                  <a:pt x="4520033" y="821234"/>
                </a:lnTo>
                <a:cubicBezTo>
                  <a:pt x="4520033" y="911947"/>
                  <a:pt x="4446495" y="985485"/>
                  <a:pt x="4355782" y="985485"/>
                </a:cubicBezTo>
                <a:lnTo>
                  <a:pt x="164251" y="985485"/>
                </a:lnTo>
                <a:cubicBezTo>
                  <a:pt x="73538" y="985485"/>
                  <a:pt x="0" y="911947"/>
                  <a:pt x="0" y="821234"/>
                </a:cubicBezTo>
                <a:lnTo>
                  <a:pt x="0" y="164251"/>
                </a:lnTo>
                <a:close/>
              </a:path>
            </a:pathLst>
          </a:custGeom>
        </p:spPr>
        <p:style>
          <a:lnRef idx="0">
            <a:schemeClr val="lt1">
              <a:hueOff val="0"/>
              <a:satOff val="0"/>
              <a:lumOff val="0"/>
              <a:alphaOff val="0"/>
            </a:schemeClr>
          </a:lnRef>
          <a:fillRef idx="3">
            <a:schemeClr val="accent4">
              <a:hueOff val="0"/>
              <a:satOff val="0"/>
              <a:lumOff val="0"/>
              <a:alphaOff val="0"/>
            </a:schemeClr>
          </a:fillRef>
          <a:effectRef idx="3">
            <a:schemeClr val="accent4">
              <a:hueOff val="0"/>
              <a:satOff val="0"/>
              <a:lumOff val="0"/>
              <a:alphaOff val="0"/>
            </a:schemeClr>
          </a:effectRef>
          <a:fontRef idx="minor">
            <a:schemeClr val="lt1"/>
          </a:fontRef>
        </p:style>
        <p:txBody>
          <a:bodyPr spcFirstLastPara="0" vert="horz" wrap="square" lIns="206383" tIns="135263" rIns="206383" bIns="135263" numCol="1" spcCol="1270" anchor="ctr" anchorCtr="0">
            <a:noAutofit/>
          </a:bodyPr>
          <a:lstStyle/>
          <a:p>
            <a:pPr defTabSz="1659425">
              <a:lnSpc>
                <a:spcPct val="90000"/>
              </a:lnSpc>
              <a:spcBef>
                <a:spcPct val="0"/>
              </a:spcBef>
              <a:spcAft>
                <a:spcPct val="35000"/>
              </a:spcAft>
            </a:pPr>
            <a:r>
              <a:rPr lang="en-US" sz="3733" dirty="0">
                <a:solidFill>
                  <a:prstClr val="black"/>
                </a:solidFill>
                <a:latin typeface="Verdana"/>
              </a:rPr>
              <a:t>OG steam: 20.9 MMWh</a:t>
            </a:r>
          </a:p>
        </p:txBody>
      </p:sp>
      <p:sp>
        <p:nvSpPr>
          <p:cNvPr id="9" name="Freeform: Shape 8">
            <a:extLst>
              <a:ext uri="{FF2B5EF4-FFF2-40B4-BE49-F238E27FC236}">
                <a16:creationId xmlns:a16="http://schemas.microsoft.com/office/drawing/2014/main" id="{9707D579-907A-4AC3-AEA8-32496B6C2485}"/>
              </a:ext>
            </a:extLst>
          </p:cNvPr>
          <p:cNvSpPr/>
          <p:nvPr/>
        </p:nvSpPr>
        <p:spPr>
          <a:xfrm>
            <a:off x="6265347" y="4137036"/>
            <a:ext cx="5651403" cy="1051185"/>
          </a:xfrm>
          <a:custGeom>
            <a:avLst/>
            <a:gdLst>
              <a:gd name="connsiteX0" fmla="*/ 131401 w 788388"/>
              <a:gd name="connsiteY0" fmla="*/ 0 h 4238551"/>
              <a:gd name="connsiteX1" fmla="*/ 656987 w 788388"/>
              <a:gd name="connsiteY1" fmla="*/ 0 h 4238551"/>
              <a:gd name="connsiteX2" fmla="*/ 788388 w 788388"/>
              <a:gd name="connsiteY2" fmla="*/ 131401 h 4238551"/>
              <a:gd name="connsiteX3" fmla="*/ 788388 w 788388"/>
              <a:gd name="connsiteY3" fmla="*/ 4238551 h 4238551"/>
              <a:gd name="connsiteX4" fmla="*/ 788388 w 788388"/>
              <a:gd name="connsiteY4" fmla="*/ 4238551 h 4238551"/>
              <a:gd name="connsiteX5" fmla="*/ 0 w 788388"/>
              <a:gd name="connsiteY5" fmla="*/ 4238551 h 4238551"/>
              <a:gd name="connsiteX6" fmla="*/ 0 w 788388"/>
              <a:gd name="connsiteY6" fmla="*/ 4238551 h 4238551"/>
              <a:gd name="connsiteX7" fmla="*/ 0 w 788388"/>
              <a:gd name="connsiteY7" fmla="*/ 131401 h 4238551"/>
              <a:gd name="connsiteX8" fmla="*/ 131401 w 788388"/>
              <a:gd name="connsiteY8" fmla="*/ 0 h 4238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388" h="4238551">
                <a:moveTo>
                  <a:pt x="788388" y="706443"/>
                </a:moveTo>
                <a:lnTo>
                  <a:pt x="788388" y="3532108"/>
                </a:lnTo>
                <a:cubicBezTo>
                  <a:pt x="788388" y="3922265"/>
                  <a:pt x="777445" y="4238548"/>
                  <a:pt x="763947" y="4238548"/>
                </a:cubicBezTo>
                <a:lnTo>
                  <a:pt x="0" y="4238548"/>
                </a:lnTo>
                <a:lnTo>
                  <a:pt x="0" y="4238548"/>
                </a:lnTo>
                <a:lnTo>
                  <a:pt x="0" y="3"/>
                </a:lnTo>
                <a:lnTo>
                  <a:pt x="0" y="3"/>
                </a:lnTo>
                <a:lnTo>
                  <a:pt x="763947" y="3"/>
                </a:lnTo>
                <a:cubicBezTo>
                  <a:pt x="777445" y="3"/>
                  <a:pt x="788388" y="316286"/>
                  <a:pt x="788388" y="706443"/>
                </a:cubicBezTo>
                <a:close/>
              </a:path>
            </a:pathLst>
          </a:custGeom>
        </p:spPr>
        <p:style>
          <a:lnRef idx="1">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2">
            <a:schemeClr val="accent4">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330201" tIns="216415" rIns="381515" bIns="216416" numCol="1" spcCol="1270" anchor="ctr" anchorCtr="0">
            <a:noAutofit/>
          </a:bodyPr>
          <a:lstStyle/>
          <a:p>
            <a:pPr marL="304792" lvl="1" indent="-304792" defTabSz="1422364">
              <a:lnSpc>
                <a:spcPct val="90000"/>
              </a:lnSpc>
              <a:spcBef>
                <a:spcPct val="0"/>
              </a:spcBef>
              <a:spcAft>
                <a:spcPct val="15000"/>
              </a:spcAft>
            </a:pPr>
            <a:r>
              <a:rPr lang="en-US" sz="3200" dirty="0">
                <a:solidFill>
                  <a:prstClr val="black">
                    <a:hueOff val="0"/>
                    <a:satOff val="0"/>
                    <a:lumOff val="0"/>
                    <a:alphaOff val="0"/>
                  </a:prstClr>
                </a:solidFill>
                <a:latin typeface="Verdana"/>
              </a:rPr>
              <a:t>1,377 lbs CO</a:t>
            </a:r>
            <a:r>
              <a:rPr lang="en-US" sz="3200" baseline="-25000" dirty="0">
                <a:solidFill>
                  <a:prstClr val="black">
                    <a:hueOff val="0"/>
                    <a:satOff val="0"/>
                    <a:lumOff val="0"/>
                    <a:alphaOff val="0"/>
                  </a:prstClr>
                </a:solidFill>
                <a:latin typeface="Verdana"/>
              </a:rPr>
              <a:t>2</a:t>
            </a:r>
            <a:r>
              <a:rPr lang="en-US" sz="3200" dirty="0">
                <a:solidFill>
                  <a:prstClr val="black">
                    <a:hueOff val="0"/>
                    <a:satOff val="0"/>
                    <a:lumOff val="0"/>
                    <a:alphaOff val="0"/>
                  </a:prstClr>
                </a:solidFill>
                <a:latin typeface="Verdana"/>
              </a:rPr>
              <a:t>/MWh</a:t>
            </a:r>
          </a:p>
        </p:txBody>
      </p:sp>
      <p:sp>
        <p:nvSpPr>
          <p:cNvPr id="12" name="Freeform: Shape 11">
            <a:extLst>
              <a:ext uri="{FF2B5EF4-FFF2-40B4-BE49-F238E27FC236}">
                <a16:creationId xmlns:a16="http://schemas.microsoft.com/office/drawing/2014/main" id="{900AEBFE-6C3F-48CF-B9C3-FE7FD48A0FE2}"/>
              </a:ext>
            </a:extLst>
          </p:cNvPr>
          <p:cNvSpPr/>
          <p:nvPr/>
        </p:nvSpPr>
        <p:spPr>
          <a:xfrm>
            <a:off x="238635" y="5385318"/>
            <a:ext cx="6026711" cy="1313980"/>
          </a:xfrm>
          <a:custGeom>
            <a:avLst/>
            <a:gdLst>
              <a:gd name="connsiteX0" fmla="*/ 0 w 4520033"/>
              <a:gd name="connsiteY0" fmla="*/ 164251 h 985485"/>
              <a:gd name="connsiteX1" fmla="*/ 164251 w 4520033"/>
              <a:gd name="connsiteY1" fmla="*/ 0 h 985485"/>
              <a:gd name="connsiteX2" fmla="*/ 4355782 w 4520033"/>
              <a:gd name="connsiteY2" fmla="*/ 0 h 985485"/>
              <a:gd name="connsiteX3" fmla="*/ 4520033 w 4520033"/>
              <a:gd name="connsiteY3" fmla="*/ 164251 h 985485"/>
              <a:gd name="connsiteX4" fmla="*/ 4520033 w 4520033"/>
              <a:gd name="connsiteY4" fmla="*/ 821234 h 985485"/>
              <a:gd name="connsiteX5" fmla="*/ 4355782 w 4520033"/>
              <a:gd name="connsiteY5" fmla="*/ 985485 h 985485"/>
              <a:gd name="connsiteX6" fmla="*/ 164251 w 4520033"/>
              <a:gd name="connsiteY6" fmla="*/ 985485 h 985485"/>
              <a:gd name="connsiteX7" fmla="*/ 0 w 4520033"/>
              <a:gd name="connsiteY7" fmla="*/ 821234 h 985485"/>
              <a:gd name="connsiteX8" fmla="*/ 0 w 4520033"/>
              <a:gd name="connsiteY8" fmla="*/ 164251 h 985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20033" h="985485">
                <a:moveTo>
                  <a:pt x="0" y="164251"/>
                </a:moveTo>
                <a:cubicBezTo>
                  <a:pt x="0" y="73538"/>
                  <a:pt x="73538" y="0"/>
                  <a:pt x="164251" y="0"/>
                </a:cubicBezTo>
                <a:lnTo>
                  <a:pt x="4355782" y="0"/>
                </a:lnTo>
                <a:cubicBezTo>
                  <a:pt x="4446495" y="0"/>
                  <a:pt x="4520033" y="73538"/>
                  <a:pt x="4520033" y="164251"/>
                </a:cubicBezTo>
                <a:lnTo>
                  <a:pt x="4520033" y="821234"/>
                </a:lnTo>
                <a:cubicBezTo>
                  <a:pt x="4520033" y="911947"/>
                  <a:pt x="4446495" y="985485"/>
                  <a:pt x="4355782" y="985485"/>
                </a:cubicBezTo>
                <a:lnTo>
                  <a:pt x="164251" y="985485"/>
                </a:lnTo>
                <a:cubicBezTo>
                  <a:pt x="73538" y="985485"/>
                  <a:pt x="0" y="911947"/>
                  <a:pt x="0" y="821234"/>
                </a:cubicBezTo>
                <a:lnTo>
                  <a:pt x="0" y="164251"/>
                </a:lnTo>
                <a:close/>
              </a:path>
            </a:pathLst>
          </a:custGeom>
        </p:spPr>
        <p:style>
          <a:lnRef idx="0">
            <a:schemeClr val="lt1">
              <a:hueOff val="0"/>
              <a:satOff val="0"/>
              <a:lumOff val="0"/>
              <a:alphaOff val="0"/>
            </a:schemeClr>
          </a:lnRef>
          <a:fillRef idx="3">
            <a:schemeClr val="accent5">
              <a:hueOff val="0"/>
              <a:satOff val="0"/>
              <a:lumOff val="0"/>
              <a:alphaOff val="0"/>
            </a:schemeClr>
          </a:fillRef>
          <a:effectRef idx="3">
            <a:schemeClr val="accent5">
              <a:hueOff val="0"/>
              <a:satOff val="0"/>
              <a:lumOff val="0"/>
              <a:alphaOff val="0"/>
            </a:schemeClr>
          </a:effectRef>
          <a:fontRef idx="minor">
            <a:schemeClr val="lt1"/>
          </a:fontRef>
        </p:style>
        <p:txBody>
          <a:bodyPr spcFirstLastPara="0" vert="horz" wrap="square" lIns="206383" tIns="135263" rIns="206383" bIns="135263" numCol="1" spcCol="1270" anchor="ctr" anchorCtr="0">
            <a:noAutofit/>
          </a:bodyPr>
          <a:lstStyle/>
          <a:p>
            <a:pPr defTabSz="1659425">
              <a:lnSpc>
                <a:spcPct val="90000"/>
              </a:lnSpc>
              <a:spcBef>
                <a:spcPct val="0"/>
              </a:spcBef>
              <a:spcAft>
                <a:spcPct val="35000"/>
              </a:spcAft>
            </a:pPr>
            <a:r>
              <a:rPr lang="en-US" sz="3733" dirty="0">
                <a:solidFill>
                  <a:prstClr val="black"/>
                </a:solidFill>
                <a:latin typeface="Verdana"/>
              </a:rPr>
              <a:t>2012 fossil fuel emissions rate: </a:t>
            </a:r>
          </a:p>
        </p:txBody>
      </p:sp>
      <p:sp>
        <p:nvSpPr>
          <p:cNvPr id="11" name="Freeform: Shape 10">
            <a:extLst>
              <a:ext uri="{FF2B5EF4-FFF2-40B4-BE49-F238E27FC236}">
                <a16:creationId xmlns:a16="http://schemas.microsoft.com/office/drawing/2014/main" id="{69AA12D9-0470-4656-8303-FF81E1E77D66}"/>
              </a:ext>
            </a:extLst>
          </p:cNvPr>
          <p:cNvSpPr/>
          <p:nvPr/>
        </p:nvSpPr>
        <p:spPr>
          <a:xfrm>
            <a:off x="6265347" y="5516716"/>
            <a:ext cx="5651403" cy="1051185"/>
          </a:xfrm>
          <a:custGeom>
            <a:avLst/>
            <a:gdLst>
              <a:gd name="connsiteX0" fmla="*/ 131401 w 788388"/>
              <a:gd name="connsiteY0" fmla="*/ 0 h 4238551"/>
              <a:gd name="connsiteX1" fmla="*/ 656987 w 788388"/>
              <a:gd name="connsiteY1" fmla="*/ 0 h 4238551"/>
              <a:gd name="connsiteX2" fmla="*/ 788388 w 788388"/>
              <a:gd name="connsiteY2" fmla="*/ 131401 h 4238551"/>
              <a:gd name="connsiteX3" fmla="*/ 788388 w 788388"/>
              <a:gd name="connsiteY3" fmla="*/ 4238551 h 4238551"/>
              <a:gd name="connsiteX4" fmla="*/ 788388 w 788388"/>
              <a:gd name="connsiteY4" fmla="*/ 4238551 h 4238551"/>
              <a:gd name="connsiteX5" fmla="*/ 0 w 788388"/>
              <a:gd name="connsiteY5" fmla="*/ 4238551 h 4238551"/>
              <a:gd name="connsiteX6" fmla="*/ 0 w 788388"/>
              <a:gd name="connsiteY6" fmla="*/ 4238551 h 4238551"/>
              <a:gd name="connsiteX7" fmla="*/ 0 w 788388"/>
              <a:gd name="connsiteY7" fmla="*/ 131401 h 4238551"/>
              <a:gd name="connsiteX8" fmla="*/ 131401 w 788388"/>
              <a:gd name="connsiteY8" fmla="*/ 0 h 4238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388" h="4238551">
                <a:moveTo>
                  <a:pt x="788388" y="706443"/>
                </a:moveTo>
                <a:lnTo>
                  <a:pt x="788388" y="3532108"/>
                </a:lnTo>
                <a:cubicBezTo>
                  <a:pt x="788388" y="3922265"/>
                  <a:pt x="777445" y="4238548"/>
                  <a:pt x="763947" y="4238548"/>
                </a:cubicBezTo>
                <a:lnTo>
                  <a:pt x="0" y="4238548"/>
                </a:lnTo>
                <a:lnTo>
                  <a:pt x="0" y="4238548"/>
                </a:lnTo>
                <a:lnTo>
                  <a:pt x="0" y="3"/>
                </a:lnTo>
                <a:lnTo>
                  <a:pt x="0" y="3"/>
                </a:lnTo>
                <a:lnTo>
                  <a:pt x="763947" y="3"/>
                </a:lnTo>
                <a:cubicBezTo>
                  <a:pt x="777445" y="3"/>
                  <a:pt x="788388" y="316286"/>
                  <a:pt x="788388" y="706443"/>
                </a:cubicBezTo>
                <a:close/>
              </a:path>
            </a:pathLst>
          </a:custGeom>
        </p:spPr>
        <p:style>
          <a:lnRef idx="1">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2">
            <a:schemeClr val="accent5">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330201" tIns="216415" rIns="381515" bIns="216416" numCol="1" spcCol="1270" anchor="ctr" anchorCtr="0">
            <a:noAutofit/>
          </a:bodyPr>
          <a:lstStyle/>
          <a:p>
            <a:pPr marL="304792" lvl="1" indent="-304792" defTabSz="1422364">
              <a:lnSpc>
                <a:spcPct val="90000"/>
              </a:lnSpc>
              <a:spcBef>
                <a:spcPct val="0"/>
              </a:spcBef>
              <a:spcAft>
                <a:spcPct val="15000"/>
              </a:spcAft>
            </a:pPr>
            <a:r>
              <a:rPr lang="en-US" sz="3200" dirty="0">
                <a:solidFill>
                  <a:prstClr val="black">
                    <a:hueOff val="0"/>
                    <a:satOff val="0"/>
                    <a:lumOff val="0"/>
                    <a:alphaOff val="0"/>
                  </a:prstClr>
                </a:solidFill>
                <a:latin typeface="Verdana"/>
              </a:rPr>
              <a:t>1,420 lbs CO</a:t>
            </a:r>
            <a:r>
              <a:rPr lang="en-US" sz="3200" baseline="-25000" dirty="0">
                <a:solidFill>
                  <a:prstClr val="black">
                    <a:hueOff val="0"/>
                    <a:satOff val="0"/>
                    <a:lumOff val="0"/>
                    <a:alphaOff val="0"/>
                  </a:prstClr>
                </a:solidFill>
                <a:latin typeface="Verdana"/>
              </a:rPr>
              <a:t>2</a:t>
            </a:r>
            <a:r>
              <a:rPr lang="en-US" sz="3200" dirty="0">
                <a:solidFill>
                  <a:prstClr val="black">
                    <a:hueOff val="0"/>
                    <a:satOff val="0"/>
                    <a:lumOff val="0"/>
                    <a:alphaOff val="0"/>
                  </a:prstClr>
                </a:solidFill>
                <a:latin typeface="Verdana"/>
              </a:rPr>
              <a:t>/MWh</a:t>
            </a:r>
          </a:p>
        </p:txBody>
      </p:sp>
    </p:spTree>
    <p:custDataLst>
      <p:tags r:id="rId1"/>
    </p:custDataLst>
    <p:extLst>
      <p:ext uri="{BB962C8B-B14F-4D97-AF65-F5344CB8AC3E}">
        <p14:creationId xmlns:p14="http://schemas.microsoft.com/office/powerpoint/2010/main" val="4285485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left)">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8" grpId="0" animBg="1"/>
      <p:bldP spid="7" grpId="0" animBg="1"/>
      <p:bldP spid="10" grpId="0" animBg="1"/>
      <p:bldP spid="9" grpId="0" animBg="1"/>
      <p:bldP spid="12" grpId="0" animBg="1"/>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descr="First rectangle in 3 by 2 grid; contains fossil fuel emission rates information">
            <a:extLst>
              <a:ext uri="{FF2B5EF4-FFF2-40B4-BE49-F238E27FC236}">
                <a16:creationId xmlns:a16="http://schemas.microsoft.com/office/drawing/2014/main" id="{B6A9B14B-88F1-42FE-81B5-4A63145F1A16}"/>
              </a:ext>
            </a:extLst>
          </p:cNvPr>
          <p:cNvSpPr/>
          <p:nvPr/>
        </p:nvSpPr>
        <p:spPr>
          <a:xfrm>
            <a:off x="0" y="-10160"/>
            <a:ext cx="4059936" cy="3429000"/>
          </a:xfrm>
          <a:prstGeom prst="rect">
            <a:avLst/>
          </a:prstGeom>
          <a:solidFill>
            <a:srgbClr val="07338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en-US" sz="1351" dirty="0">
              <a:solidFill>
                <a:prstClr val="white"/>
              </a:solidFill>
              <a:latin typeface="Calibri" panose="020F0502020204030204"/>
            </a:endParaRPr>
          </a:p>
        </p:txBody>
      </p:sp>
      <p:sp>
        <p:nvSpPr>
          <p:cNvPr id="2" name="Title 1">
            <a:extLst>
              <a:ext uri="{FF2B5EF4-FFF2-40B4-BE49-F238E27FC236}">
                <a16:creationId xmlns:a16="http://schemas.microsoft.com/office/drawing/2014/main" id="{9AC2E430-A31E-4C7D-9E83-41A27C02EF46}"/>
              </a:ext>
            </a:extLst>
          </p:cNvPr>
          <p:cNvSpPr>
            <a:spLocks noGrp="1"/>
          </p:cNvSpPr>
          <p:nvPr>
            <p:ph type="title"/>
          </p:nvPr>
        </p:nvSpPr>
        <p:spPr>
          <a:xfrm>
            <a:off x="627161" y="230771"/>
            <a:ext cx="3073843" cy="1325563"/>
          </a:xfrm>
        </p:spPr>
        <p:txBody>
          <a:bodyPr>
            <a:noAutofit/>
          </a:bodyPr>
          <a:lstStyle/>
          <a:p>
            <a:r>
              <a:rPr lang="en-US" sz="4000" dirty="0">
                <a:solidFill>
                  <a:schemeClr val="bg1"/>
                </a:solidFill>
                <a:latin typeface="+mn-lt"/>
              </a:rPr>
              <a:t>2012 Texas Electricity Generation</a:t>
            </a:r>
          </a:p>
        </p:txBody>
      </p:sp>
      <p:sp>
        <p:nvSpPr>
          <p:cNvPr id="9" name="TextBox 8">
            <a:extLst>
              <a:ext uri="{FF2B5EF4-FFF2-40B4-BE49-F238E27FC236}">
                <a16:creationId xmlns:a16="http://schemas.microsoft.com/office/drawing/2014/main" id="{DB69B612-DEC6-487F-AF45-FC7100B317C7}"/>
              </a:ext>
            </a:extLst>
          </p:cNvPr>
          <p:cNvSpPr txBox="1"/>
          <p:nvPr/>
        </p:nvSpPr>
        <p:spPr>
          <a:xfrm>
            <a:off x="12191" y="2049793"/>
            <a:ext cx="4072135" cy="1077218"/>
          </a:xfrm>
          <a:prstGeom prst="rect">
            <a:avLst/>
          </a:prstGeom>
          <a:noFill/>
        </p:spPr>
        <p:txBody>
          <a:bodyPr wrap="square" rtlCol="0">
            <a:spAutoFit/>
          </a:bodyPr>
          <a:lstStyle/>
          <a:p>
            <a:pPr defTabSz="609585">
              <a:defRPr/>
            </a:pPr>
            <a:r>
              <a:rPr lang="en-US" sz="3200" dirty="0">
                <a:solidFill>
                  <a:prstClr val="white"/>
                </a:solidFill>
                <a:latin typeface="Calibri" panose="020F0502020204030204"/>
              </a:rPr>
              <a:t>Fossil Fuel:</a:t>
            </a:r>
          </a:p>
          <a:p>
            <a:pPr defTabSz="609585">
              <a:defRPr/>
            </a:pPr>
            <a:r>
              <a:rPr lang="en-US" sz="3200" kern="0" dirty="0">
                <a:solidFill>
                  <a:prstClr val="white"/>
                </a:solidFill>
                <a:latin typeface="Calibri" panose="020F0502020204030204"/>
              </a:rPr>
              <a:t>1,420 lbs CO</a:t>
            </a:r>
            <a:r>
              <a:rPr lang="en-US" sz="3200" kern="0" baseline="-25000" dirty="0">
                <a:solidFill>
                  <a:prstClr val="white"/>
                </a:solidFill>
                <a:latin typeface="Calibri" panose="020F0502020204030204"/>
              </a:rPr>
              <a:t>2</a:t>
            </a:r>
            <a:r>
              <a:rPr lang="en-US" sz="3200" kern="0" dirty="0">
                <a:solidFill>
                  <a:prstClr val="white"/>
                </a:solidFill>
                <a:latin typeface="Calibri" panose="020F0502020204030204"/>
              </a:rPr>
              <a:t>/MWh</a:t>
            </a:r>
            <a:endParaRPr lang="en-US" sz="3200" dirty="0">
              <a:solidFill>
                <a:prstClr val="white"/>
              </a:solidFill>
              <a:latin typeface="Calibri" panose="020F0502020204030204"/>
            </a:endParaRPr>
          </a:p>
        </p:txBody>
      </p:sp>
      <p:sp>
        <p:nvSpPr>
          <p:cNvPr id="4" name="Rectangle 3" descr="Second rectangle in 3 by 2 grid; contains oil and gas pump jack image">
            <a:extLst>
              <a:ext uri="{FF2B5EF4-FFF2-40B4-BE49-F238E27FC236}">
                <a16:creationId xmlns:a16="http://schemas.microsoft.com/office/drawing/2014/main" id="{4EF1E32B-08D3-4E8B-8B98-6F4F067A4A42}"/>
              </a:ext>
            </a:extLst>
          </p:cNvPr>
          <p:cNvSpPr/>
          <p:nvPr/>
        </p:nvSpPr>
        <p:spPr>
          <a:xfrm>
            <a:off x="4059936" y="0"/>
            <a:ext cx="4059936" cy="3429000"/>
          </a:xfrm>
          <a:prstGeom prst="rect">
            <a:avLst/>
          </a:prstGeom>
          <a:blipFill>
            <a:blip r:embed="rId3"/>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en-US" sz="1351" dirty="0">
              <a:solidFill>
                <a:prstClr val="white"/>
              </a:solidFill>
              <a:latin typeface="Calibri" panose="020F0502020204030204"/>
            </a:endParaRPr>
          </a:p>
        </p:txBody>
      </p:sp>
      <p:sp>
        <p:nvSpPr>
          <p:cNvPr id="5" name="Rectangle 4" descr="Third rectangle in 3 by 2 grid; contains oil and gas emission rates information">
            <a:extLst>
              <a:ext uri="{FF2B5EF4-FFF2-40B4-BE49-F238E27FC236}">
                <a16:creationId xmlns:a16="http://schemas.microsoft.com/office/drawing/2014/main" id="{394472D2-882B-4D7D-854E-E7606357B79D}"/>
              </a:ext>
            </a:extLst>
          </p:cNvPr>
          <p:cNvSpPr/>
          <p:nvPr/>
        </p:nvSpPr>
        <p:spPr>
          <a:xfrm>
            <a:off x="8144261" y="0"/>
            <a:ext cx="4059936" cy="3429000"/>
          </a:xfrm>
          <a:prstGeom prst="rect">
            <a:avLst/>
          </a:prstGeom>
          <a:solidFill>
            <a:srgbClr val="090707"/>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en-US" sz="1351" dirty="0">
              <a:solidFill>
                <a:prstClr val="white"/>
              </a:solidFill>
              <a:latin typeface="Calibri" panose="020F0502020204030204"/>
            </a:endParaRPr>
          </a:p>
        </p:txBody>
      </p:sp>
      <p:sp>
        <p:nvSpPr>
          <p:cNvPr id="13" name="TextBox 12">
            <a:extLst>
              <a:ext uri="{FF2B5EF4-FFF2-40B4-BE49-F238E27FC236}">
                <a16:creationId xmlns:a16="http://schemas.microsoft.com/office/drawing/2014/main" id="{8BD3C9CA-7538-44E6-A974-DCD13F925403}"/>
              </a:ext>
            </a:extLst>
          </p:cNvPr>
          <p:cNvSpPr txBox="1"/>
          <p:nvPr/>
        </p:nvSpPr>
        <p:spPr>
          <a:xfrm>
            <a:off x="8148325" y="284481"/>
            <a:ext cx="4031483" cy="1569660"/>
          </a:xfrm>
          <a:prstGeom prst="rect">
            <a:avLst/>
          </a:prstGeom>
          <a:noFill/>
        </p:spPr>
        <p:txBody>
          <a:bodyPr wrap="square" rtlCol="0">
            <a:spAutoFit/>
          </a:bodyPr>
          <a:lstStyle/>
          <a:p>
            <a:pPr defTabSz="457189" fontAlgn="base">
              <a:spcBef>
                <a:spcPts val="1600"/>
              </a:spcBef>
              <a:tabLst>
                <a:tab pos="911203" algn="l"/>
                <a:tab pos="1825580" algn="l"/>
                <a:tab pos="2739957" algn="l"/>
                <a:tab pos="3654334" algn="l"/>
                <a:tab pos="4568711" algn="l"/>
                <a:tab pos="5483088" algn="l"/>
                <a:tab pos="6397465" algn="l"/>
                <a:tab pos="7311843" algn="l"/>
                <a:tab pos="8226220" algn="l"/>
                <a:tab pos="9140597" algn="l"/>
                <a:tab pos="10054974" algn="l"/>
              </a:tabLst>
              <a:defRPr/>
            </a:pPr>
            <a:r>
              <a:rPr lang="en-US" sz="3200" kern="0" dirty="0">
                <a:solidFill>
                  <a:prstClr val="white"/>
                </a:solidFill>
                <a:latin typeface="Calibri" panose="020F0502020204030204"/>
              </a:rPr>
              <a:t>OG Steam:               20.9 MMWh;        2,239 lbs CO</a:t>
            </a:r>
            <a:r>
              <a:rPr lang="en-US" sz="3200" kern="0" baseline="-25000" dirty="0">
                <a:solidFill>
                  <a:prstClr val="white"/>
                </a:solidFill>
                <a:latin typeface="Calibri" panose="020F0502020204030204"/>
              </a:rPr>
              <a:t>2</a:t>
            </a:r>
            <a:r>
              <a:rPr lang="en-US" sz="3200" kern="0" dirty="0">
                <a:solidFill>
                  <a:prstClr val="white"/>
                </a:solidFill>
                <a:latin typeface="Calibri" panose="020F0502020204030204"/>
              </a:rPr>
              <a:t>/MWh</a:t>
            </a:r>
          </a:p>
        </p:txBody>
      </p:sp>
      <p:sp>
        <p:nvSpPr>
          <p:cNvPr id="6" name="Rectangle 5" descr="Fourth rectangle in 3 by 2 grid; contains coal image">
            <a:extLst>
              <a:ext uri="{FF2B5EF4-FFF2-40B4-BE49-F238E27FC236}">
                <a16:creationId xmlns:a16="http://schemas.microsoft.com/office/drawing/2014/main" id="{FD36AA7D-B28B-40E7-8F32-A73B20E3A26C}"/>
              </a:ext>
            </a:extLst>
          </p:cNvPr>
          <p:cNvSpPr/>
          <p:nvPr/>
        </p:nvSpPr>
        <p:spPr>
          <a:xfrm>
            <a:off x="12195" y="3429000"/>
            <a:ext cx="4059936" cy="3429000"/>
          </a:xfrm>
          <a:prstGeom prst="rect">
            <a:avLst/>
          </a:prstGeom>
          <a:blipFill>
            <a:blip r:embed="rId4"/>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en-US" sz="1351" dirty="0">
              <a:solidFill>
                <a:prstClr val="white"/>
              </a:solidFill>
              <a:latin typeface="Calibri" panose="020F0502020204030204"/>
            </a:endParaRPr>
          </a:p>
        </p:txBody>
      </p:sp>
      <p:sp>
        <p:nvSpPr>
          <p:cNvPr id="7" name="Rectangle 6" descr="Fifth rectangle in 3 by 2 grid; contains coal and natural gas combined cycle emission rates information">
            <a:extLst>
              <a:ext uri="{FF2B5EF4-FFF2-40B4-BE49-F238E27FC236}">
                <a16:creationId xmlns:a16="http://schemas.microsoft.com/office/drawing/2014/main" id="{268A0895-7A3C-44E4-8908-0584A33BB942}"/>
              </a:ext>
            </a:extLst>
          </p:cNvPr>
          <p:cNvSpPr/>
          <p:nvPr/>
        </p:nvSpPr>
        <p:spPr>
          <a:xfrm>
            <a:off x="4072131" y="3429000"/>
            <a:ext cx="4059936" cy="3429000"/>
          </a:xfrm>
          <a:prstGeom prst="rect">
            <a:avLst/>
          </a:prstGeom>
          <a:solidFill>
            <a:srgbClr val="027764"/>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en-US" sz="1351" dirty="0">
              <a:solidFill>
                <a:prstClr val="white"/>
              </a:solidFill>
              <a:latin typeface="Calibri" panose="020F0502020204030204"/>
            </a:endParaRPr>
          </a:p>
        </p:txBody>
      </p:sp>
      <p:sp>
        <p:nvSpPr>
          <p:cNvPr id="10" name="TextBox 9">
            <a:extLst>
              <a:ext uri="{FF2B5EF4-FFF2-40B4-BE49-F238E27FC236}">
                <a16:creationId xmlns:a16="http://schemas.microsoft.com/office/drawing/2014/main" id="{3C15A1B9-7E7F-4882-B03A-0C73C0CF8B14}"/>
              </a:ext>
            </a:extLst>
          </p:cNvPr>
          <p:cNvSpPr txBox="1"/>
          <p:nvPr/>
        </p:nvSpPr>
        <p:spPr>
          <a:xfrm>
            <a:off x="4084325" y="3721947"/>
            <a:ext cx="4035547" cy="1077218"/>
          </a:xfrm>
          <a:prstGeom prst="rect">
            <a:avLst/>
          </a:prstGeom>
          <a:noFill/>
        </p:spPr>
        <p:txBody>
          <a:bodyPr wrap="square" rtlCol="0">
            <a:spAutoFit/>
          </a:bodyPr>
          <a:lstStyle/>
          <a:p>
            <a:pPr defTabSz="457189" fontAlgn="base">
              <a:spcBef>
                <a:spcPts val="1600"/>
              </a:spcBef>
              <a:tabLst>
                <a:tab pos="911203" algn="l"/>
                <a:tab pos="1825580" algn="l"/>
                <a:tab pos="2739957" algn="l"/>
                <a:tab pos="3654334" algn="l"/>
                <a:tab pos="4568711" algn="l"/>
                <a:tab pos="5483088" algn="l"/>
                <a:tab pos="6397465" algn="l"/>
                <a:tab pos="7311843" algn="l"/>
                <a:tab pos="8226220" algn="l"/>
                <a:tab pos="9140597" algn="l"/>
                <a:tab pos="10054974" algn="l"/>
              </a:tabLst>
              <a:defRPr/>
            </a:pPr>
            <a:r>
              <a:rPr lang="en-US" sz="3200" kern="0" dirty="0">
                <a:solidFill>
                  <a:prstClr val="white"/>
                </a:solidFill>
                <a:latin typeface="Calibri" panose="020F0502020204030204"/>
              </a:rPr>
              <a:t>Coal: 138.7 MMWh; 2,239 lbs CO</a:t>
            </a:r>
            <a:r>
              <a:rPr lang="en-US" sz="3200" kern="0" baseline="-25000" dirty="0">
                <a:solidFill>
                  <a:prstClr val="white"/>
                </a:solidFill>
                <a:latin typeface="Calibri" panose="020F0502020204030204"/>
              </a:rPr>
              <a:t>2</a:t>
            </a:r>
            <a:r>
              <a:rPr lang="en-US" sz="3200" kern="0" dirty="0">
                <a:solidFill>
                  <a:prstClr val="white"/>
                </a:solidFill>
                <a:latin typeface="Calibri" panose="020F0502020204030204"/>
              </a:rPr>
              <a:t>/MWh</a:t>
            </a:r>
          </a:p>
        </p:txBody>
      </p:sp>
      <p:sp>
        <p:nvSpPr>
          <p:cNvPr id="12" name="TextBox 11">
            <a:extLst>
              <a:ext uri="{FF2B5EF4-FFF2-40B4-BE49-F238E27FC236}">
                <a16:creationId xmlns:a16="http://schemas.microsoft.com/office/drawing/2014/main" id="{E0D87A9D-07B3-440C-A435-7A4DE7241692}"/>
              </a:ext>
            </a:extLst>
          </p:cNvPr>
          <p:cNvSpPr txBox="1"/>
          <p:nvPr/>
        </p:nvSpPr>
        <p:spPr>
          <a:xfrm>
            <a:off x="4084325" y="5483013"/>
            <a:ext cx="4035547" cy="1077218"/>
          </a:xfrm>
          <a:prstGeom prst="rect">
            <a:avLst/>
          </a:prstGeom>
          <a:noFill/>
        </p:spPr>
        <p:txBody>
          <a:bodyPr wrap="square" rtlCol="0">
            <a:spAutoFit/>
          </a:bodyPr>
          <a:lstStyle/>
          <a:p>
            <a:pPr defTabSz="457189" fontAlgn="base">
              <a:spcBef>
                <a:spcPts val="1600"/>
              </a:spcBef>
              <a:tabLst>
                <a:tab pos="911203" algn="l"/>
                <a:tab pos="1825580" algn="l"/>
                <a:tab pos="2739957" algn="l"/>
                <a:tab pos="3654334" algn="l"/>
                <a:tab pos="4568711" algn="l"/>
                <a:tab pos="5483088" algn="l"/>
                <a:tab pos="6397465" algn="l"/>
                <a:tab pos="7311843" algn="l"/>
                <a:tab pos="8226220" algn="l"/>
                <a:tab pos="9140597" algn="l"/>
                <a:tab pos="10054974" algn="l"/>
              </a:tabLst>
              <a:defRPr/>
            </a:pPr>
            <a:r>
              <a:rPr lang="en-US" sz="3200" kern="0" dirty="0">
                <a:solidFill>
                  <a:prstClr val="white"/>
                </a:solidFill>
                <a:latin typeface="Calibri" panose="020F0502020204030204"/>
              </a:rPr>
              <a:t>NGCC: 148.0 MMWh; 837 lbs CO</a:t>
            </a:r>
            <a:r>
              <a:rPr lang="en-US" sz="3200" kern="0" baseline="-25000" dirty="0">
                <a:solidFill>
                  <a:prstClr val="white"/>
                </a:solidFill>
                <a:latin typeface="Calibri" panose="020F0502020204030204"/>
              </a:rPr>
              <a:t>2</a:t>
            </a:r>
            <a:r>
              <a:rPr lang="en-US" sz="3200" kern="0" dirty="0">
                <a:solidFill>
                  <a:prstClr val="white"/>
                </a:solidFill>
                <a:latin typeface="Calibri" panose="020F0502020204030204"/>
              </a:rPr>
              <a:t>/MWh</a:t>
            </a:r>
          </a:p>
        </p:txBody>
      </p:sp>
      <p:sp>
        <p:nvSpPr>
          <p:cNvPr id="8" name="Rectangle 7" descr="Sixth rectangle in 3 by 2 grid; contains turbine engine image">
            <a:extLst>
              <a:ext uri="{FF2B5EF4-FFF2-40B4-BE49-F238E27FC236}">
                <a16:creationId xmlns:a16="http://schemas.microsoft.com/office/drawing/2014/main" id="{501F80D6-8234-4484-9A78-F5048C8C6D47}"/>
              </a:ext>
            </a:extLst>
          </p:cNvPr>
          <p:cNvSpPr/>
          <p:nvPr/>
        </p:nvSpPr>
        <p:spPr>
          <a:xfrm>
            <a:off x="8132067" y="3429000"/>
            <a:ext cx="4059936" cy="3429000"/>
          </a:xfrm>
          <a:prstGeom prst="rect">
            <a:avLst/>
          </a:prstGeom>
          <a:blipFill>
            <a:blip r:embed="rId5"/>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en-US" sz="1351" dirty="0">
              <a:solidFill>
                <a:prstClr val="white"/>
              </a:solidFill>
              <a:latin typeface="Calibri" panose="020F0502020204030204"/>
            </a:endParaRPr>
          </a:p>
        </p:txBody>
      </p:sp>
    </p:spTree>
    <p:extLst>
      <p:ext uri="{BB962C8B-B14F-4D97-AF65-F5344CB8AC3E}">
        <p14:creationId xmlns:p14="http://schemas.microsoft.com/office/powerpoint/2010/main" val="20067106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descr="First rectangle in 3 by 2 grid; contains fossil fuel emission rates information">
            <a:extLst>
              <a:ext uri="{FF2B5EF4-FFF2-40B4-BE49-F238E27FC236}">
                <a16:creationId xmlns:a16="http://schemas.microsoft.com/office/drawing/2014/main" id="{B6A9B14B-88F1-42FE-81B5-4A63145F1A16}"/>
              </a:ext>
            </a:extLst>
          </p:cNvPr>
          <p:cNvSpPr/>
          <p:nvPr/>
        </p:nvSpPr>
        <p:spPr>
          <a:xfrm>
            <a:off x="0" y="-10160"/>
            <a:ext cx="4059936" cy="3429000"/>
          </a:xfrm>
          <a:prstGeom prst="rect">
            <a:avLst/>
          </a:prstGeom>
          <a:solidFill>
            <a:srgbClr val="07338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en-US" sz="1351" dirty="0">
              <a:solidFill>
                <a:prstClr val="white"/>
              </a:solidFill>
              <a:latin typeface="Calibri" panose="020F0502020204030204"/>
            </a:endParaRPr>
          </a:p>
        </p:txBody>
      </p:sp>
      <p:sp>
        <p:nvSpPr>
          <p:cNvPr id="2" name="Title 1">
            <a:extLst>
              <a:ext uri="{FF2B5EF4-FFF2-40B4-BE49-F238E27FC236}">
                <a16:creationId xmlns:a16="http://schemas.microsoft.com/office/drawing/2014/main" id="{9AC2E430-A31E-4C7D-9E83-41A27C02EF46}"/>
              </a:ext>
            </a:extLst>
          </p:cNvPr>
          <p:cNvSpPr>
            <a:spLocks noGrp="1"/>
          </p:cNvSpPr>
          <p:nvPr>
            <p:ph type="title"/>
          </p:nvPr>
        </p:nvSpPr>
        <p:spPr>
          <a:xfrm>
            <a:off x="627161" y="230771"/>
            <a:ext cx="3073843" cy="1325563"/>
          </a:xfrm>
        </p:spPr>
        <p:txBody>
          <a:bodyPr>
            <a:noAutofit/>
          </a:bodyPr>
          <a:lstStyle/>
          <a:p>
            <a:r>
              <a:rPr lang="en-US" sz="4000" dirty="0">
                <a:solidFill>
                  <a:schemeClr val="bg1"/>
                </a:solidFill>
                <a:latin typeface="+mn-lt"/>
              </a:rPr>
              <a:t>2012 Texas Electricity Generation</a:t>
            </a:r>
          </a:p>
        </p:txBody>
      </p:sp>
      <p:sp>
        <p:nvSpPr>
          <p:cNvPr id="9" name="TextBox 8">
            <a:extLst>
              <a:ext uri="{FF2B5EF4-FFF2-40B4-BE49-F238E27FC236}">
                <a16:creationId xmlns:a16="http://schemas.microsoft.com/office/drawing/2014/main" id="{DB69B612-DEC6-487F-AF45-FC7100B317C7}"/>
              </a:ext>
            </a:extLst>
          </p:cNvPr>
          <p:cNvSpPr txBox="1"/>
          <p:nvPr/>
        </p:nvSpPr>
        <p:spPr>
          <a:xfrm>
            <a:off x="12191" y="2049793"/>
            <a:ext cx="4072135" cy="1077218"/>
          </a:xfrm>
          <a:prstGeom prst="rect">
            <a:avLst/>
          </a:prstGeom>
          <a:noFill/>
        </p:spPr>
        <p:txBody>
          <a:bodyPr wrap="square" rtlCol="0">
            <a:spAutoFit/>
          </a:bodyPr>
          <a:lstStyle/>
          <a:p>
            <a:pPr defTabSz="609585">
              <a:defRPr/>
            </a:pPr>
            <a:r>
              <a:rPr lang="en-US" sz="3200" dirty="0">
                <a:solidFill>
                  <a:prstClr val="white"/>
                </a:solidFill>
                <a:latin typeface="Calibri" panose="020F0502020204030204"/>
              </a:rPr>
              <a:t>Fossil Fuel:</a:t>
            </a:r>
          </a:p>
          <a:p>
            <a:pPr defTabSz="609585">
              <a:defRPr/>
            </a:pPr>
            <a:r>
              <a:rPr lang="en-US" sz="3200" kern="0" dirty="0">
                <a:solidFill>
                  <a:prstClr val="white"/>
                </a:solidFill>
                <a:latin typeface="Calibri" panose="020F0502020204030204"/>
              </a:rPr>
              <a:t>1,420 lbs CO</a:t>
            </a:r>
            <a:r>
              <a:rPr lang="en-US" sz="3200" kern="0" baseline="-25000" dirty="0">
                <a:solidFill>
                  <a:prstClr val="white"/>
                </a:solidFill>
                <a:latin typeface="Calibri" panose="020F0502020204030204"/>
              </a:rPr>
              <a:t>2</a:t>
            </a:r>
            <a:r>
              <a:rPr lang="en-US" sz="3200" kern="0" dirty="0">
                <a:solidFill>
                  <a:prstClr val="white"/>
                </a:solidFill>
                <a:latin typeface="Calibri" panose="020F0502020204030204"/>
              </a:rPr>
              <a:t>/MWh</a:t>
            </a:r>
            <a:endParaRPr lang="en-US" sz="3200" dirty="0">
              <a:solidFill>
                <a:prstClr val="white"/>
              </a:solidFill>
              <a:latin typeface="Calibri" panose="020F0502020204030204"/>
            </a:endParaRPr>
          </a:p>
        </p:txBody>
      </p:sp>
      <p:sp>
        <p:nvSpPr>
          <p:cNvPr id="4" name="Rectangle 3" descr="Second rectangle in 3 by 2 grid; contains oil and gas pump jack image">
            <a:extLst>
              <a:ext uri="{FF2B5EF4-FFF2-40B4-BE49-F238E27FC236}">
                <a16:creationId xmlns:a16="http://schemas.microsoft.com/office/drawing/2014/main" id="{4EF1E32B-08D3-4E8B-8B98-6F4F067A4A42}"/>
              </a:ext>
            </a:extLst>
          </p:cNvPr>
          <p:cNvSpPr/>
          <p:nvPr/>
        </p:nvSpPr>
        <p:spPr>
          <a:xfrm>
            <a:off x="4059936" y="0"/>
            <a:ext cx="4059936" cy="3429000"/>
          </a:xfrm>
          <a:prstGeom prst="rect">
            <a:avLst/>
          </a:prstGeom>
          <a:blipFill>
            <a:blip r:embed="rId3"/>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en-US" sz="1351" dirty="0">
              <a:solidFill>
                <a:prstClr val="white"/>
              </a:solidFill>
              <a:latin typeface="Calibri" panose="020F0502020204030204"/>
            </a:endParaRPr>
          </a:p>
        </p:txBody>
      </p:sp>
      <p:sp>
        <p:nvSpPr>
          <p:cNvPr id="5" name="Rectangle 4" descr="Third rectangle in 3 by 2 grid; contains oil and gas emission rates information">
            <a:extLst>
              <a:ext uri="{FF2B5EF4-FFF2-40B4-BE49-F238E27FC236}">
                <a16:creationId xmlns:a16="http://schemas.microsoft.com/office/drawing/2014/main" id="{394472D2-882B-4D7D-854E-E7606357B79D}"/>
              </a:ext>
            </a:extLst>
          </p:cNvPr>
          <p:cNvSpPr/>
          <p:nvPr/>
        </p:nvSpPr>
        <p:spPr>
          <a:xfrm>
            <a:off x="8144261" y="0"/>
            <a:ext cx="4059936" cy="3429000"/>
          </a:xfrm>
          <a:prstGeom prst="rect">
            <a:avLst/>
          </a:prstGeom>
          <a:solidFill>
            <a:srgbClr val="090707"/>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en-US" sz="1351" dirty="0">
              <a:solidFill>
                <a:prstClr val="white"/>
              </a:solidFill>
              <a:latin typeface="Calibri" panose="020F0502020204030204"/>
            </a:endParaRPr>
          </a:p>
        </p:txBody>
      </p:sp>
      <p:sp>
        <p:nvSpPr>
          <p:cNvPr id="13" name="TextBox 12">
            <a:extLst>
              <a:ext uri="{FF2B5EF4-FFF2-40B4-BE49-F238E27FC236}">
                <a16:creationId xmlns:a16="http://schemas.microsoft.com/office/drawing/2014/main" id="{8BD3C9CA-7538-44E6-A974-DCD13F925403}"/>
              </a:ext>
            </a:extLst>
          </p:cNvPr>
          <p:cNvSpPr txBox="1"/>
          <p:nvPr/>
        </p:nvSpPr>
        <p:spPr>
          <a:xfrm>
            <a:off x="8148325" y="284481"/>
            <a:ext cx="4031483" cy="1569660"/>
          </a:xfrm>
          <a:prstGeom prst="rect">
            <a:avLst/>
          </a:prstGeom>
          <a:noFill/>
        </p:spPr>
        <p:txBody>
          <a:bodyPr wrap="square" rtlCol="0">
            <a:spAutoFit/>
          </a:bodyPr>
          <a:lstStyle/>
          <a:p>
            <a:pPr defTabSz="457189" fontAlgn="base">
              <a:spcBef>
                <a:spcPts val="1600"/>
              </a:spcBef>
              <a:tabLst>
                <a:tab pos="911203" algn="l"/>
                <a:tab pos="1825580" algn="l"/>
                <a:tab pos="2739957" algn="l"/>
                <a:tab pos="3654334" algn="l"/>
                <a:tab pos="4568711" algn="l"/>
                <a:tab pos="5483088" algn="l"/>
                <a:tab pos="6397465" algn="l"/>
                <a:tab pos="7311843" algn="l"/>
                <a:tab pos="8226220" algn="l"/>
                <a:tab pos="9140597" algn="l"/>
                <a:tab pos="10054974" algn="l"/>
              </a:tabLst>
              <a:defRPr/>
            </a:pPr>
            <a:r>
              <a:rPr lang="en-US" sz="3200" kern="0" dirty="0">
                <a:solidFill>
                  <a:prstClr val="white"/>
                </a:solidFill>
                <a:latin typeface="Calibri" panose="020F0502020204030204"/>
              </a:rPr>
              <a:t>OG Steam:               20.9 MMWh;        2,239 lbs CO</a:t>
            </a:r>
            <a:r>
              <a:rPr lang="en-US" sz="3200" kern="0" baseline="-25000" dirty="0">
                <a:solidFill>
                  <a:prstClr val="white"/>
                </a:solidFill>
                <a:latin typeface="Calibri" panose="020F0502020204030204"/>
              </a:rPr>
              <a:t>2</a:t>
            </a:r>
            <a:r>
              <a:rPr lang="en-US" sz="3200" kern="0" dirty="0">
                <a:solidFill>
                  <a:prstClr val="white"/>
                </a:solidFill>
                <a:latin typeface="Calibri" panose="020F0502020204030204"/>
              </a:rPr>
              <a:t>/MWh</a:t>
            </a:r>
          </a:p>
        </p:txBody>
      </p:sp>
      <p:sp>
        <p:nvSpPr>
          <p:cNvPr id="6" name="Rectangle 5" descr="Fourth rectangle in 3 by 2 grid; contains coal image">
            <a:extLst>
              <a:ext uri="{FF2B5EF4-FFF2-40B4-BE49-F238E27FC236}">
                <a16:creationId xmlns:a16="http://schemas.microsoft.com/office/drawing/2014/main" id="{FD36AA7D-B28B-40E7-8F32-A73B20E3A26C}"/>
              </a:ext>
            </a:extLst>
          </p:cNvPr>
          <p:cNvSpPr/>
          <p:nvPr/>
        </p:nvSpPr>
        <p:spPr>
          <a:xfrm>
            <a:off x="12195" y="3429000"/>
            <a:ext cx="4059936" cy="3429000"/>
          </a:xfrm>
          <a:prstGeom prst="rect">
            <a:avLst/>
          </a:prstGeom>
          <a:blipFill>
            <a:blip r:embed="rId4"/>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en-US" sz="1351" dirty="0">
              <a:solidFill>
                <a:prstClr val="white"/>
              </a:solidFill>
              <a:latin typeface="Calibri" panose="020F0502020204030204"/>
            </a:endParaRPr>
          </a:p>
        </p:txBody>
      </p:sp>
      <p:sp>
        <p:nvSpPr>
          <p:cNvPr id="7" name="Rectangle 6" descr="Fifth rectangle in 3 by 2 grid; contains coal and natural gas combined cycle emission rates information">
            <a:extLst>
              <a:ext uri="{FF2B5EF4-FFF2-40B4-BE49-F238E27FC236}">
                <a16:creationId xmlns:a16="http://schemas.microsoft.com/office/drawing/2014/main" id="{268A0895-7A3C-44E4-8908-0584A33BB942}"/>
              </a:ext>
            </a:extLst>
          </p:cNvPr>
          <p:cNvSpPr/>
          <p:nvPr/>
        </p:nvSpPr>
        <p:spPr>
          <a:xfrm>
            <a:off x="4072131" y="3429000"/>
            <a:ext cx="4059936" cy="3429000"/>
          </a:xfrm>
          <a:prstGeom prst="rect">
            <a:avLst/>
          </a:prstGeom>
          <a:solidFill>
            <a:srgbClr val="027764"/>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en-US" sz="1351" dirty="0">
              <a:solidFill>
                <a:prstClr val="white"/>
              </a:solidFill>
              <a:latin typeface="Calibri" panose="020F0502020204030204"/>
            </a:endParaRPr>
          </a:p>
        </p:txBody>
      </p:sp>
      <p:sp>
        <p:nvSpPr>
          <p:cNvPr id="10" name="TextBox 9">
            <a:extLst>
              <a:ext uri="{FF2B5EF4-FFF2-40B4-BE49-F238E27FC236}">
                <a16:creationId xmlns:a16="http://schemas.microsoft.com/office/drawing/2014/main" id="{3C15A1B9-7E7F-4882-B03A-0C73C0CF8B14}"/>
              </a:ext>
            </a:extLst>
          </p:cNvPr>
          <p:cNvSpPr txBox="1"/>
          <p:nvPr/>
        </p:nvSpPr>
        <p:spPr>
          <a:xfrm>
            <a:off x="4084325" y="3721947"/>
            <a:ext cx="4035547" cy="1077218"/>
          </a:xfrm>
          <a:prstGeom prst="rect">
            <a:avLst/>
          </a:prstGeom>
          <a:noFill/>
        </p:spPr>
        <p:txBody>
          <a:bodyPr wrap="square" rtlCol="0">
            <a:spAutoFit/>
          </a:bodyPr>
          <a:lstStyle/>
          <a:p>
            <a:pPr defTabSz="457189" fontAlgn="base">
              <a:spcBef>
                <a:spcPts val="1600"/>
              </a:spcBef>
              <a:tabLst>
                <a:tab pos="911203" algn="l"/>
                <a:tab pos="1825580" algn="l"/>
                <a:tab pos="2739957" algn="l"/>
                <a:tab pos="3654334" algn="l"/>
                <a:tab pos="4568711" algn="l"/>
                <a:tab pos="5483088" algn="l"/>
                <a:tab pos="6397465" algn="l"/>
                <a:tab pos="7311843" algn="l"/>
                <a:tab pos="8226220" algn="l"/>
                <a:tab pos="9140597" algn="l"/>
                <a:tab pos="10054974" algn="l"/>
              </a:tabLst>
              <a:defRPr/>
            </a:pPr>
            <a:r>
              <a:rPr lang="en-US" sz="3200" kern="0" dirty="0">
                <a:solidFill>
                  <a:prstClr val="white"/>
                </a:solidFill>
                <a:latin typeface="Calibri" panose="020F0502020204030204"/>
              </a:rPr>
              <a:t>Coal: 138.7 MMWh; 2,239 lbs CO</a:t>
            </a:r>
            <a:r>
              <a:rPr lang="en-US" sz="3200" kern="0" baseline="-25000" dirty="0">
                <a:solidFill>
                  <a:prstClr val="white"/>
                </a:solidFill>
                <a:latin typeface="Calibri" panose="020F0502020204030204"/>
              </a:rPr>
              <a:t>2</a:t>
            </a:r>
            <a:r>
              <a:rPr lang="en-US" sz="3200" kern="0" dirty="0">
                <a:solidFill>
                  <a:prstClr val="white"/>
                </a:solidFill>
                <a:latin typeface="Calibri" panose="020F0502020204030204"/>
              </a:rPr>
              <a:t>/MWh</a:t>
            </a:r>
          </a:p>
        </p:txBody>
      </p:sp>
      <p:sp>
        <p:nvSpPr>
          <p:cNvPr id="12" name="TextBox 11">
            <a:extLst>
              <a:ext uri="{FF2B5EF4-FFF2-40B4-BE49-F238E27FC236}">
                <a16:creationId xmlns:a16="http://schemas.microsoft.com/office/drawing/2014/main" id="{E0D87A9D-07B3-440C-A435-7A4DE7241692}"/>
              </a:ext>
            </a:extLst>
          </p:cNvPr>
          <p:cNvSpPr txBox="1"/>
          <p:nvPr/>
        </p:nvSpPr>
        <p:spPr>
          <a:xfrm>
            <a:off x="4084325" y="5483013"/>
            <a:ext cx="4035547" cy="1077218"/>
          </a:xfrm>
          <a:prstGeom prst="rect">
            <a:avLst/>
          </a:prstGeom>
          <a:noFill/>
        </p:spPr>
        <p:txBody>
          <a:bodyPr wrap="square" rtlCol="0">
            <a:spAutoFit/>
          </a:bodyPr>
          <a:lstStyle/>
          <a:p>
            <a:pPr defTabSz="457189" fontAlgn="base">
              <a:spcBef>
                <a:spcPts val="1600"/>
              </a:spcBef>
              <a:tabLst>
                <a:tab pos="911203" algn="l"/>
                <a:tab pos="1825580" algn="l"/>
                <a:tab pos="2739957" algn="l"/>
                <a:tab pos="3654334" algn="l"/>
                <a:tab pos="4568711" algn="l"/>
                <a:tab pos="5483088" algn="l"/>
                <a:tab pos="6397465" algn="l"/>
                <a:tab pos="7311843" algn="l"/>
                <a:tab pos="8226220" algn="l"/>
                <a:tab pos="9140597" algn="l"/>
                <a:tab pos="10054974" algn="l"/>
              </a:tabLst>
              <a:defRPr/>
            </a:pPr>
            <a:r>
              <a:rPr lang="en-US" sz="3200" kern="0" dirty="0">
                <a:solidFill>
                  <a:prstClr val="white"/>
                </a:solidFill>
                <a:latin typeface="Calibri" panose="020F0502020204030204"/>
              </a:rPr>
              <a:t>NGCC: 148.0 MMWh; 837 lbs CO</a:t>
            </a:r>
            <a:r>
              <a:rPr lang="en-US" sz="3200" kern="0" baseline="-25000" dirty="0">
                <a:solidFill>
                  <a:prstClr val="white"/>
                </a:solidFill>
                <a:latin typeface="Calibri" panose="020F0502020204030204"/>
              </a:rPr>
              <a:t>2</a:t>
            </a:r>
            <a:r>
              <a:rPr lang="en-US" sz="3200" kern="0" dirty="0">
                <a:solidFill>
                  <a:prstClr val="white"/>
                </a:solidFill>
                <a:latin typeface="Calibri" panose="020F0502020204030204"/>
              </a:rPr>
              <a:t>/MWh</a:t>
            </a:r>
          </a:p>
        </p:txBody>
      </p:sp>
      <p:sp>
        <p:nvSpPr>
          <p:cNvPr id="8" name="Rectangle 7" descr="Sixth rectangle in 3 by 2 grid; contains turbine engine image">
            <a:extLst>
              <a:ext uri="{FF2B5EF4-FFF2-40B4-BE49-F238E27FC236}">
                <a16:creationId xmlns:a16="http://schemas.microsoft.com/office/drawing/2014/main" id="{501F80D6-8234-4484-9A78-F5048C8C6D47}"/>
              </a:ext>
            </a:extLst>
          </p:cNvPr>
          <p:cNvSpPr/>
          <p:nvPr/>
        </p:nvSpPr>
        <p:spPr>
          <a:xfrm>
            <a:off x="8132067" y="3429000"/>
            <a:ext cx="4059936" cy="3429000"/>
          </a:xfrm>
          <a:prstGeom prst="rect">
            <a:avLst/>
          </a:prstGeom>
          <a:blipFill>
            <a:blip r:embed="rId5"/>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en-US" sz="1351" dirty="0">
              <a:solidFill>
                <a:prstClr val="white"/>
              </a:solidFill>
              <a:latin typeface="Calibri" panose="020F0502020204030204"/>
            </a:endParaRPr>
          </a:p>
        </p:txBody>
      </p:sp>
    </p:spTree>
    <p:extLst>
      <p:ext uri="{BB962C8B-B14F-4D97-AF65-F5344CB8AC3E}">
        <p14:creationId xmlns:p14="http://schemas.microsoft.com/office/powerpoint/2010/main" val="554775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right)">
                                      <p:cBhvr>
                                        <p:cTn id="15" dur="500"/>
                                        <p:tgtEl>
                                          <p:spTgt spid="8"/>
                                        </p:tgtEl>
                                      </p:cBhvr>
                                    </p:animEffect>
                                  </p:childTnLst>
                                </p:cTn>
                              </p:par>
                              <p:par>
                                <p:cTn id="16" presetID="22" presetClass="entr" presetSubtype="2"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right)">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left)">
                                      <p:cBhvr>
                                        <p:cTn id="23" dur="500"/>
                                        <p:tgtEl>
                                          <p:spTgt spid="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left)">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up)">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animBg="1"/>
      <p:bldP spid="13" grpId="0"/>
      <p:bldP spid="6" grpId="0" animBg="1"/>
      <p:bldP spid="10" grpId="0"/>
      <p:bldP spid="12" grpId="0"/>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A8BFDF"/>
        </a:solidFill>
        <a:effectLst/>
      </p:bgPr>
    </p:bg>
    <p:spTree>
      <p:nvGrpSpPr>
        <p:cNvPr id="1" name=""/>
        <p:cNvGrpSpPr/>
        <p:nvPr/>
      </p:nvGrpSpPr>
      <p:grpSpPr>
        <a:xfrm>
          <a:off x="0" y="0"/>
          <a:ext cx="0" cy="0"/>
          <a:chOff x="0" y="0"/>
          <a:chExt cx="0" cy="0"/>
        </a:xfrm>
      </p:grpSpPr>
      <p:sp>
        <p:nvSpPr>
          <p:cNvPr id="3" name="Title 2"/>
          <p:cNvSpPr>
            <a:spLocks noGrp="1"/>
          </p:cNvSpPr>
          <p:nvPr>
            <p:ph type="ctrTitle"/>
          </p:nvPr>
        </p:nvSpPr>
        <p:spPr>
          <a:xfrm>
            <a:off x="0" y="108857"/>
            <a:ext cx="12192000" cy="701449"/>
          </a:xfrm>
        </p:spPr>
        <p:txBody>
          <a:bodyPr/>
          <a:lstStyle/>
          <a:p>
            <a:r>
              <a:rPr lang="en-US" sz="4000" dirty="0">
                <a:noFill/>
                <a:latin typeface="Arial"/>
                <a:ea typeface="Batang" pitchFamily="18" charset="-127"/>
                <a:cs typeface="Arial" pitchFamily="34" charset="0"/>
              </a:rPr>
              <a:t>260 CenSARA</a:t>
            </a:r>
            <a:endParaRPr lang="en-US" dirty="0">
              <a:noFill/>
            </a:endParaRPr>
          </a:p>
        </p:txBody>
      </p:sp>
      <p:pic>
        <p:nvPicPr>
          <p:cNvPr id="4" name="Picture 3" descr="CenSARA logo:  Central States Air Resource Agencies consisting of Arkansas, Iowa, Kansas, Louisiana, Missouri, Nebraska, Oklahoma, and Texa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0262" y="143587"/>
            <a:ext cx="6431479" cy="6570827"/>
          </a:xfrm>
          <a:prstGeom prst="rect">
            <a:avLst/>
          </a:prstGeom>
        </p:spPr>
      </p:pic>
      <p:sp>
        <p:nvSpPr>
          <p:cNvPr id="5" name="Oval 4" descr="Oval representing and showing the location of Baton Rouge in the state of Louisiana"/>
          <p:cNvSpPr/>
          <p:nvPr/>
        </p:nvSpPr>
        <p:spPr>
          <a:xfrm>
            <a:off x="7525925" y="4666073"/>
            <a:ext cx="121920" cy="121920"/>
          </a:xfrm>
          <a:prstGeom prst="ellipse">
            <a:avLst/>
          </a:prstGeom>
          <a:gradFill flip="none" rotWithShape="1">
            <a:gsLst>
              <a:gs pos="37000">
                <a:sysClr val="window" lastClr="FFFFFF"/>
              </a:gs>
              <a:gs pos="68000">
                <a:srgbClr val="FFFFFF">
                  <a:alpha val="10000"/>
                </a:srgbClr>
              </a:gs>
              <a:gs pos="100000">
                <a:sysClr val="window" lastClr="FFFFFF">
                  <a:alpha val="5000"/>
                </a:sysClr>
              </a:gs>
            </a:gsLst>
            <a:path path="circle">
              <a:fillToRect l="50000" t="50000" r="50000" b="50000"/>
            </a:path>
            <a:tileRect/>
          </a:gradFill>
          <a:ln w="25400" cap="flat" cmpd="sng" algn="ctr">
            <a:noFill/>
            <a:prstDash val="solid"/>
          </a:ln>
          <a:effectLst/>
        </p:spPr>
        <p:txBody>
          <a:bodyPr rtlCol="0" anchor="ctr"/>
          <a:lstStyle/>
          <a:p>
            <a:pPr algn="ctr" defTabSz="1219170"/>
            <a:endParaRPr lang="en-US" sz="2400" kern="0" dirty="0">
              <a:solidFill>
                <a:prstClr val="white"/>
              </a:solidFill>
              <a:latin typeface="Calibri" panose="020F0502020204030204"/>
            </a:endParaRPr>
          </a:p>
        </p:txBody>
      </p:sp>
      <p:sp>
        <p:nvSpPr>
          <p:cNvPr id="6" name="Oval 5" descr="Oval representing and showing the location of Oklahoma City in the state of Oklahoma"/>
          <p:cNvSpPr/>
          <p:nvPr/>
        </p:nvSpPr>
        <p:spPr>
          <a:xfrm>
            <a:off x="5951981" y="3402101"/>
            <a:ext cx="121920" cy="121920"/>
          </a:xfrm>
          <a:prstGeom prst="ellipse">
            <a:avLst/>
          </a:prstGeom>
          <a:gradFill flip="none" rotWithShape="1">
            <a:gsLst>
              <a:gs pos="37000">
                <a:sysClr val="window" lastClr="FFFFFF"/>
              </a:gs>
              <a:gs pos="68000">
                <a:srgbClr val="FFFFFF">
                  <a:alpha val="10000"/>
                </a:srgbClr>
              </a:gs>
              <a:gs pos="100000">
                <a:sysClr val="window" lastClr="FFFFFF">
                  <a:alpha val="5000"/>
                </a:sysClr>
              </a:gs>
            </a:gsLst>
            <a:path path="circle">
              <a:fillToRect l="50000" t="50000" r="50000" b="50000"/>
            </a:path>
            <a:tileRect/>
          </a:gradFill>
          <a:ln w="25400" cap="flat" cmpd="sng" algn="ctr">
            <a:noFill/>
            <a:prstDash val="solid"/>
          </a:ln>
          <a:effectLst/>
        </p:spPr>
        <p:txBody>
          <a:bodyPr rtlCol="0" anchor="ctr"/>
          <a:lstStyle/>
          <a:p>
            <a:pPr algn="ctr" defTabSz="1219170"/>
            <a:endParaRPr lang="en-US" sz="2400" kern="0" dirty="0">
              <a:solidFill>
                <a:prstClr val="white"/>
              </a:solidFill>
              <a:latin typeface="Calibri" panose="020F0502020204030204"/>
            </a:endParaRPr>
          </a:p>
        </p:txBody>
      </p:sp>
      <p:sp>
        <p:nvSpPr>
          <p:cNvPr id="8" name="Oval 7" descr="Oval representing and showing the location of Austin in the state of Texas"/>
          <p:cNvSpPr/>
          <p:nvPr/>
        </p:nvSpPr>
        <p:spPr>
          <a:xfrm>
            <a:off x="5948541" y="4617859"/>
            <a:ext cx="121920" cy="121920"/>
          </a:xfrm>
          <a:prstGeom prst="ellipse">
            <a:avLst/>
          </a:prstGeom>
          <a:gradFill flip="none" rotWithShape="1">
            <a:gsLst>
              <a:gs pos="37000">
                <a:sysClr val="window" lastClr="FFFFFF"/>
              </a:gs>
              <a:gs pos="68000">
                <a:srgbClr val="FFFFFF">
                  <a:alpha val="10000"/>
                </a:srgbClr>
              </a:gs>
              <a:gs pos="100000">
                <a:sysClr val="window" lastClr="FFFFFF">
                  <a:alpha val="5000"/>
                </a:sysClr>
              </a:gs>
            </a:gsLst>
            <a:path path="circle">
              <a:fillToRect l="50000" t="50000" r="50000" b="50000"/>
            </a:path>
            <a:tileRect/>
          </a:gradFill>
          <a:ln w="25400" cap="flat" cmpd="sng" algn="ctr">
            <a:noFill/>
            <a:prstDash val="solid"/>
          </a:ln>
          <a:effectLst/>
        </p:spPr>
        <p:txBody>
          <a:bodyPr rtlCol="0" anchor="ctr"/>
          <a:lstStyle/>
          <a:p>
            <a:pPr algn="ctr" defTabSz="1219170"/>
            <a:endParaRPr lang="en-US" sz="2400" kern="0" dirty="0">
              <a:solidFill>
                <a:prstClr val="white"/>
              </a:solidFill>
              <a:latin typeface="Calibri" panose="020F0502020204030204"/>
            </a:endParaRPr>
          </a:p>
        </p:txBody>
      </p:sp>
      <p:sp>
        <p:nvSpPr>
          <p:cNvPr id="9" name="Oval 8" descr="Oval representing and showing the location of Little Rock in the state of Arkansas"/>
          <p:cNvSpPr/>
          <p:nvPr/>
        </p:nvSpPr>
        <p:spPr>
          <a:xfrm>
            <a:off x="7105740" y="3584637"/>
            <a:ext cx="121920" cy="121920"/>
          </a:xfrm>
          <a:prstGeom prst="ellipse">
            <a:avLst/>
          </a:prstGeom>
          <a:gradFill flip="none" rotWithShape="1">
            <a:gsLst>
              <a:gs pos="37000">
                <a:sysClr val="window" lastClr="FFFFFF"/>
              </a:gs>
              <a:gs pos="68000">
                <a:srgbClr val="FFFFFF">
                  <a:alpha val="10000"/>
                </a:srgbClr>
              </a:gs>
              <a:gs pos="100000">
                <a:sysClr val="window" lastClr="FFFFFF">
                  <a:alpha val="5000"/>
                </a:sysClr>
              </a:gs>
            </a:gsLst>
            <a:path path="circle">
              <a:fillToRect l="50000" t="50000" r="50000" b="50000"/>
            </a:path>
            <a:tileRect/>
          </a:gradFill>
          <a:ln w="25400" cap="flat" cmpd="sng" algn="ctr">
            <a:noFill/>
            <a:prstDash val="solid"/>
          </a:ln>
          <a:effectLst/>
        </p:spPr>
        <p:txBody>
          <a:bodyPr rtlCol="0" anchor="ctr"/>
          <a:lstStyle/>
          <a:p>
            <a:pPr algn="ctr" defTabSz="1219170"/>
            <a:endParaRPr lang="en-US" sz="2400" kern="0" dirty="0">
              <a:solidFill>
                <a:prstClr val="white"/>
              </a:solidFill>
              <a:latin typeface="Calibri" panose="020F0502020204030204"/>
            </a:endParaRPr>
          </a:p>
        </p:txBody>
      </p:sp>
      <p:sp>
        <p:nvSpPr>
          <p:cNvPr id="10" name="Oval 9" descr="Oval representing and showing the location of Jefferson City in the state of Missouri"/>
          <p:cNvSpPr/>
          <p:nvPr/>
        </p:nvSpPr>
        <p:spPr>
          <a:xfrm>
            <a:off x="7102293" y="2609971"/>
            <a:ext cx="121920" cy="121920"/>
          </a:xfrm>
          <a:prstGeom prst="ellipse">
            <a:avLst/>
          </a:prstGeom>
          <a:gradFill flip="none" rotWithShape="1">
            <a:gsLst>
              <a:gs pos="37000">
                <a:sysClr val="window" lastClr="FFFFFF"/>
              </a:gs>
              <a:gs pos="68000">
                <a:srgbClr val="FFFFFF">
                  <a:alpha val="10000"/>
                </a:srgbClr>
              </a:gs>
              <a:gs pos="100000">
                <a:sysClr val="window" lastClr="FFFFFF">
                  <a:alpha val="5000"/>
                </a:sysClr>
              </a:gs>
            </a:gsLst>
            <a:path path="circle">
              <a:fillToRect l="50000" t="50000" r="50000" b="50000"/>
            </a:path>
            <a:tileRect/>
          </a:gradFill>
          <a:ln w="25400" cap="flat" cmpd="sng" algn="ctr">
            <a:noFill/>
            <a:prstDash val="solid"/>
          </a:ln>
          <a:effectLst/>
        </p:spPr>
        <p:txBody>
          <a:bodyPr rtlCol="0" anchor="ctr"/>
          <a:lstStyle/>
          <a:p>
            <a:pPr algn="ctr" defTabSz="1219170"/>
            <a:endParaRPr lang="en-US" sz="2400" kern="0" dirty="0">
              <a:solidFill>
                <a:prstClr val="white"/>
              </a:solidFill>
              <a:latin typeface="Calibri" panose="020F0502020204030204"/>
            </a:endParaRPr>
          </a:p>
        </p:txBody>
      </p:sp>
      <p:sp>
        <p:nvSpPr>
          <p:cNvPr id="11" name="Oval 10" descr="Oval representing and showing the location of Des Moines in the state of Iowa"/>
          <p:cNvSpPr/>
          <p:nvPr/>
        </p:nvSpPr>
        <p:spPr>
          <a:xfrm>
            <a:off x="6768225" y="1779953"/>
            <a:ext cx="121920" cy="121920"/>
          </a:xfrm>
          <a:prstGeom prst="ellipse">
            <a:avLst/>
          </a:prstGeom>
          <a:gradFill flip="none" rotWithShape="1">
            <a:gsLst>
              <a:gs pos="37000">
                <a:sysClr val="window" lastClr="FFFFFF"/>
              </a:gs>
              <a:gs pos="68000">
                <a:srgbClr val="FFFFFF">
                  <a:alpha val="10000"/>
                </a:srgbClr>
              </a:gs>
              <a:gs pos="100000">
                <a:sysClr val="window" lastClr="FFFFFF">
                  <a:alpha val="5000"/>
                </a:sysClr>
              </a:gs>
            </a:gsLst>
            <a:path path="circle">
              <a:fillToRect l="50000" t="50000" r="50000" b="50000"/>
            </a:path>
            <a:tileRect/>
          </a:gradFill>
          <a:ln w="25400" cap="flat" cmpd="sng" algn="ctr">
            <a:noFill/>
            <a:prstDash val="solid"/>
          </a:ln>
          <a:effectLst/>
        </p:spPr>
        <p:txBody>
          <a:bodyPr rtlCol="0" anchor="ctr"/>
          <a:lstStyle/>
          <a:p>
            <a:pPr algn="ctr" defTabSz="1219170"/>
            <a:endParaRPr lang="en-US" sz="2400" kern="0" dirty="0">
              <a:solidFill>
                <a:prstClr val="white"/>
              </a:solidFill>
              <a:latin typeface="Calibri" panose="020F0502020204030204"/>
            </a:endParaRPr>
          </a:p>
        </p:txBody>
      </p:sp>
      <p:sp>
        <p:nvSpPr>
          <p:cNvPr id="12" name="Oval 11" descr="Oval representing and showing the location of Topeka in the state of Kansas"/>
          <p:cNvSpPr/>
          <p:nvPr/>
        </p:nvSpPr>
        <p:spPr>
          <a:xfrm>
            <a:off x="6368797" y="2456339"/>
            <a:ext cx="121920" cy="121920"/>
          </a:xfrm>
          <a:prstGeom prst="ellipse">
            <a:avLst/>
          </a:prstGeom>
          <a:gradFill flip="none" rotWithShape="1">
            <a:gsLst>
              <a:gs pos="37000">
                <a:sysClr val="window" lastClr="FFFFFF"/>
              </a:gs>
              <a:gs pos="68000">
                <a:srgbClr val="FFFFFF">
                  <a:alpha val="10000"/>
                </a:srgbClr>
              </a:gs>
              <a:gs pos="100000">
                <a:sysClr val="window" lastClr="FFFFFF">
                  <a:alpha val="5000"/>
                </a:sysClr>
              </a:gs>
            </a:gsLst>
            <a:path path="circle">
              <a:fillToRect l="50000" t="50000" r="50000" b="50000"/>
            </a:path>
            <a:tileRect/>
          </a:gradFill>
          <a:ln w="25400" cap="flat" cmpd="sng" algn="ctr">
            <a:noFill/>
            <a:prstDash val="solid"/>
          </a:ln>
          <a:effectLst/>
        </p:spPr>
        <p:txBody>
          <a:bodyPr rtlCol="0" anchor="ctr"/>
          <a:lstStyle/>
          <a:p>
            <a:pPr algn="ctr" defTabSz="1219170"/>
            <a:endParaRPr lang="en-US" sz="2400" kern="0" dirty="0">
              <a:solidFill>
                <a:prstClr val="white"/>
              </a:solidFill>
              <a:latin typeface="Calibri" panose="020F0502020204030204"/>
            </a:endParaRPr>
          </a:p>
        </p:txBody>
      </p:sp>
      <p:sp>
        <p:nvSpPr>
          <p:cNvPr id="13" name="Oval 12" descr="Oval representing and showing the location of Lincoln in the state of Nebraska"/>
          <p:cNvSpPr/>
          <p:nvPr/>
        </p:nvSpPr>
        <p:spPr>
          <a:xfrm>
            <a:off x="6230025" y="2020212"/>
            <a:ext cx="121920" cy="121920"/>
          </a:xfrm>
          <a:prstGeom prst="ellipse">
            <a:avLst/>
          </a:prstGeom>
          <a:gradFill flip="none" rotWithShape="1">
            <a:gsLst>
              <a:gs pos="37000">
                <a:sysClr val="window" lastClr="FFFFFF"/>
              </a:gs>
              <a:gs pos="68000">
                <a:srgbClr val="FFFFFF">
                  <a:alpha val="10000"/>
                </a:srgbClr>
              </a:gs>
              <a:gs pos="100000">
                <a:sysClr val="window" lastClr="FFFFFF">
                  <a:alpha val="5000"/>
                </a:sysClr>
              </a:gs>
            </a:gsLst>
            <a:path path="circle">
              <a:fillToRect l="50000" t="50000" r="50000" b="50000"/>
            </a:path>
            <a:tileRect/>
          </a:gradFill>
          <a:ln w="25400" cap="flat" cmpd="sng" algn="ctr">
            <a:noFill/>
            <a:prstDash val="solid"/>
          </a:ln>
          <a:effectLst/>
        </p:spPr>
        <p:txBody>
          <a:bodyPr rtlCol="0" anchor="ctr"/>
          <a:lstStyle/>
          <a:p>
            <a:pPr algn="ctr" defTabSz="1219170"/>
            <a:endParaRPr lang="en-US" sz="2400" kern="0" dirty="0">
              <a:solidFill>
                <a:prstClr val="white"/>
              </a:solidFill>
              <a:latin typeface="Calibri" panose="020F0502020204030204"/>
            </a:endParaRPr>
          </a:p>
        </p:txBody>
      </p:sp>
      <p:sp>
        <p:nvSpPr>
          <p:cNvPr id="2" name="TextBox 1"/>
          <p:cNvSpPr txBox="1"/>
          <p:nvPr/>
        </p:nvSpPr>
        <p:spPr>
          <a:xfrm>
            <a:off x="8248416" y="6317674"/>
            <a:ext cx="3943585" cy="502766"/>
          </a:xfrm>
          <a:prstGeom prst="rect">
            <a:avLst/>
          </a:prstGeom>
          <a:solidFill>
            <a:schemeClr val="tx1"/>
          </a:solidFill>
          <a:ln>
            <a:solidFill>
              <a:schemeClr val="tx1"/>
            </a:solidFill>
          </a:ln>
        </p:spPr>
        <p:txBody>
          <a:bodyPr wrap="square" rtlCol="0">
            <a:spAutoFit/>
          </a:bodyPr>
          <a:lstStyle/>
          <a:p>
            <a:pPr algn="ctr" defTabSz="914377"/>
            <a:r>
              <a:rPr lang="en-US" sz="2667" dirty="0">
                <a:solidFill>
                  <a:prstClr val="black"/>
                </a:solidFill>
                <a:latin typeface="Calibri" panose="020F0502020204030204"/>
                <a:hlinkClick r:id="rId4"/>
              </a:rPr>
              <a:t>http://</a:t>
            </a:r>
            <a:r>
              <a:rPr lang="en-US" sz="2667" dirty="0">
                <a:solidFill>
                  <a:prstClr val="black"/>
                </a:solidFill>
                <a:latin typeface="Arial" panose="020B0604020202020204" pitchFamily="34" charset="0"/>
                <a:cs typeface="Arial" panose="020B0604020202020204" pitchFamily="34" charset="0"/>
                <a:hlinkClick r:id="rId4"/>
              </a:rPr>
              <a:t>www.censara.org</a:t>
            </a:r>
            <a:r>
              <a:rPr lang="en-US" sz="2667" dirty="0">
                <a:solidFill>
                  <a:prstClr val="black"/>
                </a:solidFill>
                <a:latin typeface="Calibri" panose="020F0502020204030204"/>
                <a:hlinkClick r:id="rId4"/>
              </a:rPr>
              <a:t>/</a:t>
            </a:r>
            <a:endParaRPr lang="en-US" sz="2667" dirty="0">
              <a:solidFill>
                <a:prstClr val="black"/>
              </a:solidFill>
              <a:latin typeface="Calibri" panose="020F0502020204030204"/>
            </a:endParaRPr>
          </a:p>
        </p:txBody>
      </p:sp>
    </p:spTree>
    <p:extLst>
      <p:ext uri="{BB962C8B-B14F-4D97-AF65-F5344CB8AC3E}">
        <p14:creationId xmlns:p14="http://schemas.microsoft.com/office/powerpoint/2010/main" val="98352147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5000" fill="hold" grpId="0" nodeType="withEffect">
                                  <p:stCondLst>
                                    <p:cond delay="30"/>
                                  </p:stCondLst>
                                  <p:childTnLst>
                                    <p:animEffect transition="out" filter="fade">
                                      <p:cBhvr>
                                        <p:cTn id="6" dur="750" tmFilter="0, 0; .2, .5; .8, .5; 1, 0"/>
                                        <p:tgtEl>
                                          <p:spTgt spid="5"/>
                                        </p:tgtEl>
                                      </p:cBhvr>
                                    </p:animEffect>
                                    <p:animScale>
                                      <p:cBhvr>
                                        <p:cTn id="7" dur="375" autoRev="1" fill="hold"/>
                                        <p:tgtEl>
                                          <p:spTgt spid="5"/>
                                        </p:tgtEl>
                                      </p:cBhvr>
                                      <p:by x="105000" y="105000"/>
                                    </p:animScale>
                                  </p:childTnLst>
                                </p:cTn>
                              </p:par>
                              <p:par>
                                <p:cTn id="8" presetID="26" presetClass="emph" presetSubtype="0" repeatCount="5000" fill="hold" grpId="0" nodeType="withEffect">
                                  <p:stCondLst>
                                    <p:cond delay="2100"/>
                                  </p:stCondLst>
                                  <p:childTnLst>
                                    <p:animEffect transition="out" filter="fade">
                                      <p:cBhvr>
                                        <p:cTn id="9" dur="750" tmFilter="0, 0; .2, .5; .8, .5; 1, 0"/>
                                        <p:tgtEl>
                                          <p:spTgt spid="6"/>
                                        </p:tgtEl>
                                      </p:cBhvr>
                                    </p:animEffect>
                                    <p:animScale>
                                      <p:cBhvr>
                                        <p:cTn id="10" dur="375" autoRev="1" fill="hold"/>
                                        <p:tgtEl>
                                          <p:spTgt spid="6"/>
                                        </p:tgtEl>
                                      </p:cBhvr>
                                      <p:by x="105000" y="105000"/>
                                    </p:animScale>
                                  </p:childTnLst>
                                </p:cTn>
                              </p:par>
                              <p:par>
                                <p:cTn id="11" presetID="26" presetClass="emph" presetSubtype="0" repeatCount="5000" fill="hold" grpId="0" nodeType="withEffect">
                                  <p:stCondLst>
                                    <p:cond delay="530"/>
                                  </p:stCondLst>
                                  <p:childTnLst>
                                    <p:animEffect transition="out" filter="fade">
                                      <p:cBhvr>
                                        <p:cTn id="12" dur="650" tmFilter="0, 0; .2, .5; .8, .5; 1, 0"/>
                                        <p:tgtEl>
                                          <p:spTgt spid="8"/>
                                        </p:tgtEl>
                                      </p:cBhvr>
                                    </p:animEffect>
                                    <p:animScale>
                                      <p:cBhvr>
                                        <p:cTn id="13" dur="325" autoRev="1" fill="hold"/>
                                        <p:tgtEl>
                                          <p:spTgt spid="8"/>
                                        </p:tgtEl>
                                      </p:cBhvr>
                                      <p:by x="105000" y="105000"/>
                                    </p:animScale>
                                  </p:childTnLst>
                                </p:cTn>
                              </p:par>
                              <p:par>
                                <p:cTn id="14" presetID="26" presetClass="emph" presetSubtype="0" repeatCount="5000" fill="hold" grpId="0" nodeType="withEffect">
                                  <p:stCondLst>
                                    <p:cond delay="800"/>
                                  </p:stCondLst>
                                  <p:childTnLst>
                                    <p:animEffect transition="out" filter="fade">
                                      <p:cBhvr>
                                        <p:cTn id="15" dur="750" tmFilter="0, 0; .2, .5; .8, .5; 1, 0"/>
                                        <p:tgtEl>
                                          <p:spTgt spid="9"/>
                                        </p:tgtEl>
                                      </p:cBhvr>
                                    </p:animEffect>
                                    <p:animScale>
                                      <p:cBhvr>
                                        <p:cTn id="16" dur="375" autoRev="1" fill="hold"/>
                                        <p:tgtEl>
                                          <p:spTgt spid="9"/>
                                        </p:tgtEl>
                                      </p:cBhvr>
                                      <p:by x="105000" y="105000"/>
                                    </p:animScale>
                                  </p:childTnLst>
                                </p:cTn>
                              </p:par>
                              <p:par>
                                <p:cTn id="17" presetID="26" presetClass="emph" presetSubtype="0" repeatCount="5000" fill="hold" grpId="0" nodeType="withEffect">
                                  <p:stCondLst>
                                    <p:cond delay="2500"/>
                                  </p:stCondLst>
                                  <p:childTnLst>
                                    <p:animEffect transition="out" filter="fade">
                                      <p:cBhvr>
                                        <p:cTn id="18" dur="750" tmFilter="0, 0; .2, .5; .8, .5; 1, 0"/>
                                        <p:tgtEl>
                                          <p:spTgt spid="10"/>
                                        </p:tgtEl>
                                      </p:cBhvr>
                                    </p:animEffect>
                                    <p:animScale>
                                      <p:cBhvr>
                                        <p:cTn id="19" dur="375" autoRev="1" fill="hold"/>
                                        <p:tgtEl>
                                          <p:spTgt spid="10"/>
                                        </p:tgtEl>
                                      </p:cBhvr>
                                      <p:by x="105000" y="105000"/>
                                    </p:animScale>
                                  </p:childTnLst>
                                </p:cTn>
                              </p:par>
                              <p:par>
                                <p:cTn id="20" presetID="26" presetClass="emph" presetSubtype="0" repeatCount="5000" fill="hold" grpId="0" nodeType="withEffect">
                                  <p:stCondLst>
                                    <p:cond delay="0"/>
                                  </p:stCondLst>
                                  <p:childTnLst>
                                    <p:animEffect transition="out" filter="fade">
                                      <p:cBhvr>
                                        <p:cTn id="21" dur="750" tmFilter="0, 0; .2, .5; .8, .5; 1, 0"/>
                                        <p:tgtEl>
                                          <p:spTgt spid="11"/>
                                        </p:tgtEl>
                                      </p:cBhvr>
                                    </p:animEffect>
                                    <p:animScale>
                                      <p:cBhvr>
                                        <p:cTn id="22" dur="375" autoRev="1" fill="hold"/>
                                        <p:tgtEl>
                                          <p:spTgt spid="11"/>
                                        </p:tgtEl>
                                      </p:cBhvr>
                                      <p:by x="105000" y="105000"/>
                                    </p:animScale>
                                  </p:childTnLst>
                                </p:cTn>
                              </p:par>
                              <p:par>
                                <p:cTn id="23" presetID="26" presetClass="emph" presetSubtype="0" repeatCount="5000" fill="hold" grpId="0" nodeType="withEffect">
                                  <p:stCondLst>
                                    <p:cond delay="1000"/>
                                  </p:stCondLst>
                                  <p:childTnLst>
                                    <p:animEffect transition="out" filter="fade">
                                      <p:cBhvr>
                                        <p:cTn id="24" dur="750" tmFilter="0, 0; .2, .5; .8, .5; 1, 0"/>
                                        <p:tgtEl>
                                          <p:spTgt spid="12"/>
                                        </p:tgtEl>
                                      </p:cBhvr>
                                    </p:animEffect>
                                    <p:animScale>
                                      <p:cBhvr>
                                        <p:cTn id="25" dur="375" autoRev="1" fill="hold"/>
                                        <p:tgtEl>
                                          <p:spTgt spid="12"/>
                                        </p:tgtEl>
                                      </p:cBhvr>
                                      <p:by x="105000" y="105000"/>
                                    </p:animScale>
                                  </p:childTnLst>
                                </p:cTn>
                              </p:par>
                              <p:par>
                                <p:cTn id="26" presetID="26" presetClass="emph" presetSubtype="0" repeatCount="5000" fill="hold" grpId="0" nodeType="withEffect">
                                  <p:stCondLst>
                                    <p:cond delay="1700"/>
                                  </p:stCondLst>
                                  <p:childTnLst>
                                    <p:animEffect transition="out" filter="fade">
                                      <p:cBhvr>
                                        <p:cTn id="27" dur="750" tmFilter="0, 0; .2, .5; .8, .5; 1, 0"/>
                                        <p:tgtEl>
                                          <p:spTgt spid="13"/>
                                        </p:tgtEl>
                                      </p:cBhvr>
                                    </p:animEffect>
                                    <p:animScale>
                                      <p:cBhvr>
                                        <p:cTn id="28" dur="375"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P spid="10" grpId="0" animBg="1"/>
      <p:bldP spid="11" grpId="0" animBg="1"/>
      <p:bldP spid="12" grpId="0" animBg="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076EA-67DF-4898-BAD3-B854A00E63EE}"/>
              </a:ext>
            </a:extLst>
          </p:cNvPr>
          <p:cNvSpPr>
            <a:spLocks noGrp="1"/>
          </p:cNvSpPr>
          <p:nvPr>
            <p:ph type="title"/>
          </p:nvPr>
        </p:nvSpPr>
        <p:spPr>
          <a:xfrm>
            <a:off x="3635" y="4904"/>
            <a:ext cx="12188364" cy="1325563"/>
          </a:xfrm>
        </p:spPr>
        <p:txBody>
          <a:bodyPr>
            <a:normAutofit/>
          </a:bodyPr>
          <a:lstStyle/>
          <a:p>
            <a:r>
              <a:rPr lang="en-US" sz="4000" b="1" dirty="0">
                <a:solidFill>
                  <a:schemeClr val="bg1"/>
                </a:solidFill>
                <a:latin typeface="Arial" panose="020B0604020202020204" pitchFamily="34" charset="0"/>
                <a:cs typeface="Arial" panose="020B0604020202020204" pitchFamily="34" charset="0"/>
              </a:rPr>
              <a:t>Timeline – Example 2</a:t>
            </a:r>
          </a:p>
        </p:txBody>
      </p:sp>
      <p:grpSp>
        <p:nvGrpSpPr>
          <p:cNvPr id="4" name="Group 3" descr="Timeline diagram example">
            <a:extLst>
              <a:ext uri="{FF2B5EF4-FFF2-40B4-BE49-F238E27FC236}">
                <a16:creationId xmlns:a16="http://schemas.microsoft.com/office/drawing/2014/main" id="{CC96A718-EFC0-4221-8EBD-F857CCB62A6F}"/>
              </a:ext>
            </a:extLst>
          </p:cNvPr>
          <p:cNvGrpSpPr/>
          <p:nvPr/>
        </p:nvGrpSpPr>
        <p:grpSpPr>
          <a:xfrm>
            <a:off x="54895" y="1445712"/>
            <a:ext cx="12011181" cy="3935798"/>
            <a:chOff x="3120328" y="3360521"/>
            <a:chExt cx="8527724" cy="2794345"/>
          </a:xfrm>
        </p:grpSpPr>
        <p:grpSp>
          <p:nvGrpSpPr>
            <p:cNvPr id="5" name="Group 4">
              <a:extLst>
                <a:ext uri="{FF2B5EF4-FFF2-40B4-BE49-F238E27FC236}">
                  <a16:creationId xmlns:a16="http://schemas.microsoft.com/office/drawing/2014/main" id="{B96EB4CB-750F-404A-AEB6-6F5A3A907C6F}"/>
                </a:ext>
              </a:extLst>
            </p:cNvPr>
            <p:cNvGrpSpPr/>
            <p:nvPr/>
          </p:nvGrpSpPr>
          <p:grpSpPr>
            <a:xfrm>
              <a:off x="3520225" y="5383888"/>
              <a:ext cx="7723384" cy="770978"/>
              <a:chOff x="3508486" y="4920244"/>
              <a:chExt cx="8729259" cy="770978"/>
            </a:xfrm>
          </p:grpSpPr>
          <p:cxnSp>
            <p:nvCxnSpPr>
              <p:cNvPr id="15" name="Straight Connector 14">
                <a:extLst>
                  <a:ext uri="{FF2B5EF4-FFF2-40B4-BE49-F238E27FC236}">
                    <a16:creationId xmlns:a16="http://schemas.microsoft.com/office/drawing/2014/main" id="{B0FA9B94-8525-4358-B909-0B19A42B6C25}"/>
                  </a:ext>
                </a:extLst>
              </p:cNvPr>
              <p:cNvCxnSpPr/>
              <p:nvPr/>
            </p:nvCxnSpPr>
            <p:spPr>
              <a:xfrm>
                <a:off x="4005330" y="5059477"/>
                <a:ext cx="7688687" cy="0"/>
              </a:xfrm>
              <a:prstGeom prst="line">
                <a:avLst/>
              </a:pr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576E0EC-7787-4EDE-8F18-E9BADECAA9FD}"/>
                  </a:ext>
                </a:extLst>
              </p:cNvPr>
              <p:cNvCxnSpPr/>
              <p:nvPr/>
            </p:nvCxnSpPr>
            <p:spPr>
              <a:xfrm>
                <a:off x="4005330" y="4924540"/>
                <a:ext cx="0" cy="355798"/>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DF485F8-9023-4C34-9F5C-2A9BF23DF699}"/>
                  </a:ext>
                </a:extLst>
              </p:cNvPr>
              <p:cNvCxnSpPr/>
              <p:nvPr/>
            </p:nvCxnSpPr>
            <p:spPr>
              <a:xfrm>
                <a:off x="11679003" y="4922392"/>
                <a:ext cx="0" cy="355798"/>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DB76F75-BE21-4CE9-9EE3-5EFBEB77DFA5}"/>
                  </a:ext>
                </a:extLst>
              </p:cNvPr>
              <p:cNvCxnSpPr/>
              <p:nvPr/>
            </p:nvCxnSpPr>
            <p:spPr>
              <a:xfrm>
                <a:off x="7826065" y="4920244"/>
                <a:ext cx="0" cy="355798"/>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D6CB5284-99E8-44AB-8CB5-3D08AF96D3F7}"/>
                  </a:ext>
                </a:extLst>
              </p:cNvPr>
              <p:cNvSpPr txBox="1"/>
              <p:nvPr/>
            </p:nvSpPr>
            <p:spPr>
              <a:xfrm>
                <a:off x="3508486" y="5276042"/>
                <a:ext cx="1057749" cy="415180"/>
              </a:xfrm>
              <a:prstGeom prst="rect">
                <a:avLst/>
              </a:prstGeom>
              <a:noFill/>
            </p:spPr>
            <p:txBody>
              <a:bodyPr wrap="square" rtlCol="0">
                <a:spAutoFit/>
              </a:bodyPr>
              <a:lstStyle/>
              <a:p>
                <a:pPr defTabSz="914377"/>
                <a:r>
                  <a:rPr lang="en-US" sz="3200" dirty="0">
                    <a:solidFill>
                      <a:prstClr val="white"/>
                    </a:solidFill>
                    <a:latin typeface="Calibri" panose="020F0502020204030204"/>
                  </a:rPr>
                  <a:t>Date 1</a:t>
                </a:r>
              </a:p>
            </p:txBody>
          </p:sp>
          <p:sp>
            <p:nvSpPr>
              <p:cNvPr id="20" name="TextBox 19">
                <a:extLst>
                  <a:ext uri="{FF2B5EF4-FFF2-40B4-BE49-F238E27FC236}">
                    <a16:creationId xmlns:a16="http://schemas.microsoft.com/office/drawing/2014/main" id="{F7228CC5-B9B4-4781-BC14-EB45114BE5A3}"/>
                  </a:ext>
                </a:extLst>
              </p:cNvPr>
              <p:cNvSpPr txBox="1"/>
              <p:nvPr/>
            </p:nvSpPr>
            <p:spPr>
              <a:xfrm>
                <a:off x="7331364" y="5273895"/>
                <a:ext cx="1057749" cy="415180"/>
              </a:xfrm>
              <a:prstGeom prst="rect">
                <a:avLst/>
              </a:prstGeom>
              <a:noFill/>
            </p:spPr>
            <p:txBody>
              <a:bodyPr wrap="square" rtlCol="0">
                <a:spAutoFit/>
              </a:bodyPr>
              <a:lstStyle/>
              <a:p>
                <a:pPr defTabSz="914377"/>
                <a:r>
                  <a:rPr lang="en-US" sz="3200" dirty="0">
                    <a:solidFill>
                      <a:prstClr val="white"/>
                    </a:solidFill>
                    <a:latin typeface="Calibri" panose="020F0502020204030204"/>
                  </a:rPr>
                  <a:t>Date 2</a:t>
                </a:r>
              </a:p>
            </p:txBody>
          </p:sp>
          <p:sp>
            <p:nvSpPr>
              <p:cNvPr id="21" name="TextBox 20">
                <a:extLst>
                  <a:ext uri="{FF2B5EF4-FFF2-40B4-BE49-F238E27FC236}">
                    <a16:creationId xmlns:a16="http://schemas.microsoft.com/office/drawing/2014/main" id="{14CDE27B-9358-4D34-8655-0AA67C753A37}"/>
                  </a:ext>
                </a:extLst>
              </p:cNvPr>
              <p:cNvSpPr txBox="1"/>
              <p:nvPr/>
            </p:nvSpPr>
            <p:spPr>
              <a:xfrm>
                <a:off x="11179996" y="5271747"/>
                <a:ext cx="1057749" cy="415180"/>
              </a:xfrm>
              <a:prstGeom prst="rect">
                <a:avLst/>
              </a:prstGeom>
              <a:noFill/>
            </p:spPr>
            <p:txBody>
              <a:bodyPr wrap="square" rtlCol="0">
                <a:spAutoFit/>
              </a:bodyPr>
              <a:lstStyle/>
              <a:p>
                <a:pPr defTabSz="914377"/>
                <a:r>
                  <a:rPr lang="en-US" sz="3200" dirty="0">
                    <a:solidFill>
                      <a:prstClr val="white"/>
                    </a:solidFill>
                    <a:latin typeface="Calibri" panose="020F0502020204030204"/>
                  </a:rPr>
                  <a:t>Date 3</a:t>
                </a:r>
              </a:p>
            </p:txBody>
          </p:sp>
        </p:grpSp>
        <p:grpSp>
          <p:nvGrpSpPr>
            <p:cNvPr id="6" name="Group 5">
              <a:extLst>
                <a:ext uri="{FF2B5EF4-FFF2-40B4-BE49-F238E27FC236}">
                  <a16:creationId xmlns:a16="http://schemas.microsoft.com/office/drawing/2014/main" id="{04920D3F-0C57-46B1-AA97-C1BB07FD759B}"/>
                </a:ext>
              </a:extLst>
            </p:cNvPr>
            <p:cNvGrpSpPr/>
            <p:nvPr/>
          </p:nvGrpSpPr>
          <p:grpSpPr>
            <a:xfrm rot="5400000">
              <a:off x="3119838" y="3455799"/>
              <a:ext cx="1679959" cy="1678980"/>
              <a:chOff x="102362" y="7269178"/>
              <a:chExt cx="2447894" cy="2447894"/>
            </a:xfrm>
          </p:grpSpPr>
          <p:sp>
            <p:nvSpPr>
              <p:cNvPr id="13" name="Teardrop 12">
                <a:extLst>
                  <a:ext uri="{FF2B5EF4-FFF2-40B4-BE49-F238E27FC236}">
                    <a16:creationId xmlns:a16="http://schemas.microsoft.com/office/drawing/2014/main" id="{02A25F3B-13BA-4074-8968-AA7A02A9B510}"/>
                  </a:ext>
                </a:extLst>
              </p:cNvPr>
              <p:cNvSpPr/>
              <p:nvPr/>
            </p:nvSpPr>
            <p:spPr>
              <a:xfrm rot="2700000">
                <a:off x="102362" y="7269178"/>
                <a:ext cx="2447894" cy="2447894"/>
              </a:xfrm>
              <a:prstGeom prst="teardrop">
                <a:avLst>
                  <a:gd name="adj" fmla="val 100000"/>
                </a:avLst>
              </a:prstGeom>
            </p:spPr>
            <p:style>
              <a:lnRef idx="2">
                <a:schemeClr val="lt1">
                  <a:hueOff val="0"/>
                  <a:satOff val="0"/>
                  <a:lumOff val="0"/>
                  <a:alphaOff val="0"/>
                </a:schemeClr>
              </a:lnRef>
              <a:fillRef idx="1">
                <a:schemeClr val="accent5">
                  <a:hueOff val="-6758543"/>
                  <a:satOff val="-17419"/>
                  <a:lumOff val="-11765"/>
                  <a:alphaOff val="0"/>
                </a:schemeClr>
              </a:fillRef>
              <a:effectRef idx="0">
                <a:schemeClr val="accent5">
                  <a:hueOff val="-6758543"/>
                  <a:satOff val="-17419"/>
                  <a:lumOff val="-11765"/>
                  <a:alphaOff val="0"/>
                </a:schemeClr>
              </a:effectRef>
              <a:fontRef idx="minor">
                <a:schemeClr val="lt1"/>
              </a:fontRef>
            </p:style>
          </p:sp>
          <p:sp>
            <p:nvSpPr>
              <p:cNvPr id="14" name="Freeform: Shape 46">
                <a:extLst>
                  <a:ext uri="{FF2B5EF4-FFF2-40B4-BE49-F238E27FC236}">
                    <a16:creationId xmlns:a16="http://schemas.microsoft.com/office/drawing/2014/main" id="{0F41A05C-23B1-44B7-BA6F-455E30BC27AA}"/>
                  </a:ext>
                </a:extLst>
              </p:cNvPr>
              <p:cNvSpPr/>
              <p:nvPr/>
            </p:nvSpPr>
            <p:spPr>
              <a:xfrm rot="16200000">
                <a:off x="180882" y="7348033"/>
                <a:ext cx="2290857" cy="2290614"/>
              </a:xfrm>
              <a:custGeom>
                <a:avLst/>
                <a:gdLst>
                  <a:gd name="connsiteX0" fmla="*/ 0 w 2290857"/>
                  <a:gd name="connsiteY0" fmla="*/ 1145307 h 2290613"/>
                  <a:gd name="connsiteX1" fmla="*/ 1145429 w 2290857"/>
                  <a:gd name="connsiteY1" fmla="*/ 0 h 2290613"/>
                  <a:gd name="connsiteX2" fmla="*/ 2290858 w 2290857"/>
                  <a:gd name="connsiteY2" fmla="*/ 1145307 h 2290613"/>
                  <a:gd name="connsiteX3" fmla="*/ 1145429 w 2290857"/>
                  <a:gd name="connsiteY3" fmla="*/ 2290614 h 2290613"/>
                  <a:gd name="connsiteX4" fmla="*/ 0 w 2290857"/>
                  <a:gd name="connsiteY4" fmla="*/ 1145307 h 229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0857" h="2290613">
                    <a:moveTo>
                      <a:pt x="0" y="1145307"/>
                    </a:moveTo>
                    <a:cubicBezTo>
                      <a:pt x="0" y="512771"/>
                      <a:pt x="512826" y="0"/>
                      <a:pt x="1145429" y="0"/>
                    </a:cubicBezTo>
                    <a:cubicBezTo>
                      <a:pt x="1778032" y="0"/>
                      <a:pt x="2290858" y="512771"/>
                      <a:pt x="2290858" y="1145307"/>
                    </a:cubicBezTo>
                    <a:cubicBezTo>
                      <a:pt x="2290858" y="1777843"/>
                      <a:pt x="1778032" y="2290614"/>
                      <a:pt x="1145429" y="2290614"/>
                    </a:cubicBezTo>
                    <a:cubicBezTo>
                      <a:pt x="512826" y="2290614"/>
                      <a:pt x="0" y="1777843"/>
                      <a:pt x="0" y="1145307"/>
                    </a:cubicBezTo>
                    <a:close/>
                  </a:path>
                </a:pathLst>
              </a:custGeom>
            </p:spPr>
            <p:style>
              <a:lnRef idx="2">
                <a:schemeClr val="accent5">
                  <a:hueOff val="-6758543"/>
                  <a:satOff val="-17419"/>
                  <a:lumOff val="-11765"/>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77024" tIns="376823" rIns="377023" bIns="376823" numCol="1" spcCol="1270" anchor="ctr" anchorCtr="0">
                <a:noAutofit/>
              </a:bodyPr>
              <a:lstStyle/>
              <a:p>
                <a:pPr algn="ctr" defTabSz="1733507">
                  <a:lnSpc>
                    <a:spcPct val="90000"/>
                  </a:lnSpc>
                  <a:spcBef>
                    <a:spcPct val="0"/>
                  </a:spcBef>
                  <a:spcAft>
                    <a:spcPct val="35000"/>
                  </a:spcAft>
                </a:pPr>
                <a:r>
                  <a:rPr lang="en-US" sz="3200" dirty="0">
                    <a:solidFill>
                      <a:prstClr val="black">
                        <a:hueOff val="0"/>
                        <a:satOff val="0"/>
                        <a:lumOff val="0"/>
                        <a:alphaOff val="0"/>
                      </a:prstClr>
                    </a:solidFill>
                    <a:latin typeface="Calibri" panose="020F0502020204030204"/>
                  </a:rPr>
                  <a:t>Email Notice Sent</a:t>
                </a:r>
              </a:p>
            </p:txBody>
          </p:sp>
        </p:grpSp>
        <p:grpSp>
          <p:nvGrpSpPr>
            <p:cNvPr id="7" name="Group 6">
              <a:extLst>
                <a:ext uri="{FF2B5EF4-FFF2-40B4-BE49-F238E27FC236}">
                  <a16:creationId xmlns:a16="http://schemas.microsoft.com/office/drawing/2014/main" id="{BB28238F-BA9C-427D-8C44-AC71F5E6ACE1}"/>
                </a:ext>
              </a:extLst>
            </p:cNvPr>
            <p:cNvGrpSpPr/>
            <p:nvPr/>
          </p:nvGrpSpPr>
          <p:grpSpPr>
            <a:xfrm rot="5400000">
              <a:off x="6478082" y="3395431"/>
              <a:ext cx="1724412" cy="1724412"/>
              <a:chOff x="2638440" y="7269178"/>
              <a:chExt cx="2447894" cy="2447894"/>
            </a:xfrm>
          </p:grpSpPr>
          <p:sp>
            <p:nvSpPr>
              <p:cNvPr id="11" name="Teardrop 10">
                <a:extLst>
                  <a:ext uri="{FF2B5EF4-FFF2-40B4-BE49-F238E27FC236}">
                    <a16:creationId xmlns:a16="http://schemas.microsoft.com/office/drawing/2014/main" id="{FF5638C4-699A-49D9-BBF4-2D4BC3701E3D}"/>
                  </a:ext>
                </a:extLst>
              </p:cNvPr>
              <p:cNvSpPr/>
              <p:nvPr/>
            </p:nvSpPr>
            <p:spPr>
              <a:xfrm rot="2700000">
                <a:off x="2638440" y="7269178"/>
                <a:ext cx="2447894" cy="2447894"/>
              </a:xfrm>
              <a:prstGeom prst="teardrop">
                <a:avLst>
                  <a:gd name="adj" fmla="val 100000"/>
                </a:avLst>
              </a:prstGeom>
            </p:spPr>
            <p:style>
              <a:lnRef idx="2">
                <a:schemeClr val="lt1">
                  <a:hueOff val="0"/>
                  <a:satOff val="0"/>
                  <a:lumOff val="0"/>
                  <a:alphaOff val="0"/>
                </a:schemeClr>
              </a:lnRef>
              <a:fillRef idx="1">
                <a:schemeClr val="accent5">
                  <a:hueOff val="-3379271"/>
                  <a:satOff val="-8710"/>
                  <a:lumOff val="-5883"/>
                  <a:alphaOff val="0"/>
                </a:schemeClr>
              </a:fillRef>
              <a:effectRef idx="0">
                <a:schemeClr val="accent5">
                  <a:hueOff val="-3379271"/>
                  <a:satOff val="-8710"/>
                  <a:lumOff val="-5883"/>
                  <a:alphaOff val="0"/>
                </a:schemeClr>
              </a:effectRef>
              <a:fontRef idx="minor">
                <a:schemeClr val="lt1"/>
              </a:fontRef>
            </p:style>
          </p:sp>
          <p:sp>
            <p:nvSpPr>
              <p:cNvPr id="12" name="Freeform: Shape 44">
                <a:extLst>
                  <a:ext uri="{FF2B5EF4-FFF2-40B4-BE49-F238E27FC236}">
                    <a16:creationId xmlns:a16="http://schemas.microsoft.com/office/drawing/2014/main" id="{E7783684-2D41-4531-8E6E-9CEA54176562}"/>
                  </a:ext>
                </a:extLst>
              </p:cNvPr>
              <p:cNvSpPr/>
              <p:nvPr/>
            </p:nvSpPr>
            <p:spPr>
              <a:xfrm rot="16200000">
                <a:off x="2716959" y="7348034"/>
                <a:ext cx="2290857" cy="2290614"/>
              </a:xfrm>
              <a:custGeom>
                <a:avLst/>
                <a:gdLst>
                  <a:gd name="connsiteX0" fmla="*/ 0 w 2290857"/>
                  <a:gd name="connsiteY0" fmla="*/ 1145307 h 2290613"/>
                  <a:gd name="connsiteX1" fmla="*/ 1145429 w 2290857"/>
                  <a:gd name="connsiteY1" fmla="*/ 0 h 2290613"/>
                  <a:gd name="connsiteX2" fmla="*/ 2290858 w 2290857"/>
                  <a:gd name="connsiteY2" fmla="*/ 1145307 h 2290613"/>
                  <a:gd name="connsiteX3" fmla="*/ 1145429 w 2290857"/>
                  <a:gd name="connsiteY3" fmla="*/ 2290614 h 2290613"/>
                  <a:gd name="connsiteX4" fmla="*/ 0 w 2290857"/>
                  <a:gd name="connsiteY4" fmla="*/ 1145307 h 229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0857" h="2290613">
                    <a:moveTo>
                      <a:pt x="0" y="1145307"/>
                    </a:moveTo>
                    <a:cubicBezTo>
                      <a:pt x="0" y="512771"/>
                      <a:pt x="512826" y="0"/>
                      <a:pt x="1145429" y="0"/>
                    </a:cubicBezTo>
                    <a:cubicBezTo>
                      <a:pt x="1778032" y="0"/>
                      <a:pt x="2290858" y="512771"/>
                      <a:pt x="2290858" y="1145307"/>
                    </a:cubicBezTo>
                    <a:cubicBezTo>
                      <a:pt x="2290858" y="1777843"/>
                      <a:pt x="1778032" y="2290614"/>
                      <a:pt x="1145429" y="2290614"/>
                    </a:cubicBezTo>
                    <a:cubicBezTo>
                      <a:pt x="512826" y="2290614"/>
                      <a:pt x="0" y="1777843"/>
                      <a:pt x="0" y="1145307"/>
                    </a:cubicBezTo>
                    <a:close/>
                  </a:path>
                </a:pathLst>
              </a:custGeom>
            </p:spPr>
            <p:style>
              <a:lnRef idx="2">
                <a:schemeClr val="accent5">
                  <a:hueOff val="-3379271"/>
                  <a:satOff val="-8710"/>
                  <a:lumOff val="-5883"/>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77024" tIns="376823" rIns="377023" bIns="376823" numCol="1" spcCol="1270" anchor="ctr" anchorCtr="0">
                <a:noAutofit/>
              </a:bodyPr>
              <a:lstStyle/>
              <a:p>
                <a:pPr algn="ctr" defTabSz="1733507">
                  <a:lnSpc>
                    <a:spcPct val="90000"/>
                  </a:lnSpc>
                  <a:spcBef>
                    <a:spcPct val="0"/>
                  </a:spcBef>
                  <a:spcAft>
                    <a:spcPct val="35000"/>
                  </a:spcAft>
                </a:pPr>
                <a:r>
                  <a:rPr lang="en-US" sz="2667" dirty="0">
                    <a:solidFill>
                      <a:prstClr val="black">
                        <a:hueOff val="0"/>
                        <a:satOff val="0"/>
                        <a:lumOff val="0"/>
                        <a:alphaOff val="0"/>
                      </a:prstClr>
                    </a:solidFill>
                    <a:latin typeface="Calibri" panose="020F0502020204030204"/>
                  </a:rPr>
                  <a:t>Comments Due</a:t>
                </a:r>
              </a:p>
            </p:txBody>
          </p:sp>
        </p:grpSp>
        <p:grpSp>
          <p:nvGrpSpPr>
            <p:cNvPr id="8" name="Group 7">
              <a:extLst>
                <a:ext uri="{FF2B5EF4-FFF2-40B4-BE49-F238E27FC236}">
                  <a16:creationId xmlns:a16="http://schemas.microsoft.com/office/drawing/2014/main" id="{22668CBB-A1F9-4A3D-9970-1BFAF656A764}"/>
                </a:ext>
              </a:extLst>
            </p:cNvPr>
            <p:cNvGrpSpPr/>
            <p:nvPr/>
          </p:nvGrpSpPr>
          <p:grpSpPr>
            <a:xfrm rot="5400000">
              <a:off x="9890974" y="3360521"/>
              <a:ext cx="1757078" cy="1757078"/>
              <a:chOff x="5200251" y="7279909"/>
              <a:chExt cx="2447894" cy="2447894"/>
            </a:xfrm>
          </p:grpSpPr>
          <p:sp>
            <p:nvSpPr>
              <p:cNvPr id="9" name="Teardrop 8">
                <a:extLst>
                  <a:ext uri="{FF2B5EF4-FFF2-40B4-BE49-F238E27FC236}">
                    <a16:creationId xmlns:a16="http://schemas.microsoft.com/office/drawing/2014/main" id="{CA5F055A-EB86-4539-900B-BA66638258F3}"/>
                  </a:ext>
                </a:extLst>
              </p:cNvPr>
              <p:cNvSpPr/>
              <p:nvPr/>
            </p:nvSpPr>
            <p:spPr>
              <a:xfrm rot="2700000">
                <a:off x="5200251" y="7279909"/>
                <a:ext cx="2447894" cy="2447894"/>
              </a:xfrm>
              <a:prstGeom prst="teardrop">
                <a:avLst>
                  <a:gd name="adj" fmla="val 100000"/>
                </a:avLst>
              </a:prstGeom>
              <a:solidFill>
                <a:srgbClr val="5B9BD5"/>
              </a:solidFill>
            </p:spPr>
            <p:style>
              <a:lnRef idx="2">
                <a:schemeClr val="lt1">
                  <a:hueOff val="0"/>
                  <a:satOff val="0"/>
                  <a:lumOff val="0"/>
                  <a:alphaOff val="0"/>
                </a:schemeClr>
              </a:lnRef>
              <a:fillRef idx="1">
                <a:schemeClr val="accent5">
                  <a:hueOff val="-6758543"/>
                  <a:satOff val="-17419"/>
                  <a:lumOff val="-11765"/>
                  <a:alphaOff val="0"/>
                </a:schemeClr>
              </a:fillRef>
              <a:effectRef idx="0">
                <a:schemeClr val="accent5">
                  <a:hueOff val="-6758543"/>
                  <a:satOff val="-17419"/>
                  <a:lumOff val="-11765"/>
                  <a:alphaOff val="0"/>
                </a:schemeClr>
              </a:effectRef>
              <a:fontRef idx="minor">
                <a:schemeClr val="lt1"/>
              </a:fontRef>
            </p:style>
          </p:sp>
          <p:sp>
            <p:nvSpPr>
              <p:cNvPr id="10" name="Freeform: Shape 42">
                <a:extLst>
                  <a:ext uri="{FF2B5EF4-FFF2-40B4-BE49-F238E27FC236}">
                    <a16:creationId xmlns:a16="http://schemas.microsoft.com/office/drawing/2014/main" id="{DC921645-81FA-454A-8E12-F8AB1D933A50}"/>
                  </a:ext>
                </a:extLst>
              </p:cNvPr>
              <p:cNvSpPr/>
              <p:nvPr/>
            </p:nvSpPr>
            <p:spPr>
              <a:xfrm rot="16200000">
                <a:off x="5278795" y="7373792"/>
                <a:ext cx="2290857" cy="2290613"/>
              </a:xfrm>
              <a:custGeom>
                <a:avLst/>
                <a:gdLst>
                  <a:gd name="connsiteX0" fmla="*/ 0 w 2290857"/>
                  <a:gd name="connsiteY0" fmla="*/ 1145307 h 2290613"/>
                  <a:gd name="connsiteX1" fmla="*/ 1145429 w 2290857"/>
                  <a:gd name="connsiteY1" fmla="*/ 0 h 2290613"/>
                  <a:gd name="connsiteX2" fmla="*/ 2290858 w 2290857"/>
                  <a:gd name="connsiteY2" fmla="*/ 1145307 h 2290613"/>
                  <a:gd name="connsiteX3" fmla="*/ 1145429 w 2290857"/>
                  <a:gd name="connsiteY3" fmla="*/ 2290614 h 2290613"/>
                  <a:gd name="connsiteX4" fmla="*/ 0 w 2290857"/>
                  <a:gd name="connsiteY4" fmla="*/ 1145307 h 229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0857" h="2290613">
                    <a:moveTo>
                      <a:pt x="0" y="1145307"/>
                    </a:moveTo>
                    <a:cubicBezTo>
                      <a:pt x="0" y="512771"/>
                      <a:pt x="512826" y="0"/>
                      <a:pt x="1145429" y="0"/>
                    </a:cubicBezTo>
                    <a:cubicBezTo>
                      <a:pt x="1778032" y="0"/>
                      <a:pt x="2290858" y="512771"/>
                      <a:pt x="2290858" y="1145307"/>
                    </a:cubicBezTo>
                    <a:cubicBezTo>
                      <a:pt x="2290858" y="1777843"/>
                      <a:pt x="1778032" y="2290614"/>
                      <a:pt x="1145429" y="2290614"/>
                    </a:cubicBezTo>
                    <a:cubicBezTo>
                      <a:pt x="512826" y="2290614"/>
                      <a:pt x="0" y="1777843"/>
                      <a:pt x="0" y="1145307"/>
                    </a:cubicBezTo>
                    <a:close/>
                  </a:path>
                </a:pathLst>
              </a:cu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77024" tIns="376823" rIns="377023" bIns="376823" numCol="1" spcCol="1270" anchor="ctr" anchorCtr="0">
                <a:noAutofit/>
              </a:bodyPr>
              <a:lstStyle/>
              <a:p>
                <a:pPr algn="ctr" defTabSz="1733507">
                  <a:lnSpc>
                    <a:spcPct val="90000"/>
                  </a:lnSpc>
                  <a:spcBef>
                    <a:spcPct val="0"/>
                  </a:spcBef>
                  <a:spcAft>
                    <a:spcPct val="35000"/>
                  </a:spcAft>
                </a:pPr>
                <a:r>
                  <a:rPr lang="en-US" sz="3200" dirty="0">
                    <a:solidFill>
                      <a:prstClr val="black">
                        <a:hueOff val="0"/>
                        <a:satOff val="0"/>
                        <a:lumOff val="0"/>
                        <a:alphaOff val="0"/>
                      </a:prstClr>
                    </a:solidFill>
                    <a:latin typeface="Calibri" panose="020F0502020204030204"/>
                  </a:rPr>
                  <a:t>Rule Becomes Effective</a:t>
                </a:r>
              </a:p>
            </p:txBody>
          </p:sp>
        </p:grpSp>
      </p:grpSp>
    </p:spTree>
    <p:extLst>
      <p:ext uri="{BB962C8B-B14F-4D97-AF65-F5344CB8AC3E}">
        <p14:creationId xmlns:p14="http://schemas.microsoft.com/office/powerpoint/2010/main" val="33419994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076EA-67DF-4898-BAD3-B854A00E63EE}"/>
              </a:ext>
            </a:extLst>
          </p:cNvPr>
          <p:cNvSpPr>
            <a:spLocks noGrp="1"/>
          </p:cNvSpPr>
          <p:nvPr>
            <p:ph type="title"/>
          </p:nvPr>
        </p:nvSpPr>
        <p:spPr>
          <a:xfrm>
            <a:off x="3635" y="4904"/>
            <a:ext cx="12188364" cy="1325563"/>
          </a:xfrm>
        </p:spPr>
        <p:txBody>
          <a:bodyPr>
            <a:normAutofit/>
          </a:bodyPr>
          <a:lstStyle/>
          <a:p>
            <a:r>
              <a:rPr lang="en-US" sz="4000" b="1" dirty="0">
                <a:solidFill>
                  <a:schemeClr val="bg1"/>
                </a:solidFill>
                <a:latin typeface="Arial" panose="020B0604020202020204" pitchFamily="34" charset="0"/>
                <a:cs typeface="Arial" panose="020B0604020202020204" pitchFamily="34" charset="0"/>
              </a:rPr>
              <a:t>Timeline – Example 3</a:t>
            </a:r>
          </a:p>
        </p:txBody>
      </p:sp>
      <p:grpSp>
        <p:nvGrpSpPr>
          <p:cNvPr id="5" name="Group 4" descr="Timeline showing three dates: Date 1, Date 2, Date 3">
            <a:extLst>
              <a:ext uri="{FF2B5EF4-FFF2-40B4-BE49-F238E27FC236}">
                <a16:creationId xmlns:a16="http://schemas.microsoft.com/office/drawing/2014/main" id="{B96EB4CB-750F-404A-AEB6-6F5A3A907C6F}"/>
              </a:ext>
            </a:extLst>
          </p:cNvPr>
          <p:cNvGrpSpPr/>
          <p:nvPr/>
        </p:nvGrpSpPr>
        <p:grpSpPr>
          <a:xfrm>
            <a:off x="618144" y="4295605"/>
            <a:ext cx="10878280" cy="1085912"/>
            <a:chOff x="3508486" y="4920244"/>
            <a:chExt cx="8729259" cy="770977"/>
          </a:xfrm>
        </p:grpSpPr>
        <p:cxnSp>
          <p:nvCxnSpPr>
            <p:cNvPr id="15" name="Straight Connector 14">
              <a:extLst>
                <a:ext uri="{FF2B5EF4-FFF2-40B4-BE49-F238E27FC236}">
                  <a16:creationId xmlns:a16="http://schemas.microsoft.com/office/drawing/2014/main" id="{B0FA9B94-8525-4358-B909-0B19A42B6C25}"/>
                </a:ext>
              </a:extLst>
            </p:cNvPr>
            <p:cNvCxnSpPr/>
            <p:nvPr/>
          </p:nvCxnSpPr>
          <p:spPr>
            <a:xfrm>
              <a:off x="4005330" y="5059477"/>
              <a:ext cx="7688687" cy="0"/>
            </a:xfrm>
            <a:prstGeom prst="line">
              <a:avLst/>
            </a:pr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576E0EC-7787-4EDE-8F18-E9BADECAA9FD}"/>
                </a:ext>
              </a:extLst>
            </p:cNvPr>
            <p:cNvCxnSpPr/>
            <p:nvPr/>
          </p:nvCxnSpPr>
          <p:spPr>
            <a:xfrm>
              <a:off x="4005330" y="4924540"/>
              <a:ext cx="0" cy="355798"/>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DF485F8-9023-4C34-9F5C-2A9BF23DF699}"/>
                </a:ext>
              </a:extLst>
            </p:cNvPr>
            <p:cNvCxnSpPr/>
            <p:nvPr/>
          </p:nvCxnSpPr>
          <p:spPr>
            <a:xfrm>
              <a:off x="11679003" y="4922392"/>
              <a:ext cx="0" cy="355798"/>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DB76F75-BE21-4CE9-9EE3-5EFBEB77DFA5}"/>
                </a:ext>
              </a:extLst>
            </p:cNvPr>
            <p:cNvCxnSpPr/>
            <p:nvPr/>
          </p:nvCxnSpPr>
          <p:spPr>
            <a:xfrm>
              <a:off x="7826065" y="4920244"/>
              <a:ext cx="0" cy="355798"/>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D6CB5284-99E8-44AB-8CB5-3D08AF96D3F7}"/>
                </a:ext>
              </a:extLst>
            </p:cNvPr>
            <p:cNvSpPr txBox="1"/>
            <p:nvPr/>
          </p:nvSpPr>
          <p:spPr>
            <a:xfrm>
              <a:off x="3508486" y="5276042"/>
              <a:ext cx="1057749" cy="415179"/>
            </a:xfrm>
            <a:prstGeom prst="rect">
              <a:avLst/>
            </a:prstGeom>
            <a:noFill/>
          </p:spPr>
          <p:txBody>
            <a:bodyPr wrap="square" rtlCol="0">
              <a:spAutoFit/>
            </a:bodyPr>
            <a:lstStyle/>
            <a:p>
              <a:pPr defTabSz="914377"/>
              <a:r>
                <a:rPr lang="en-US" sz="3200" dirty="0">
                  <a:solidFill>
                    <a:prstClr val="white"/>
                  </a:solidFill>
                  <a:latin typeface="Calibri" panose="020F0502020204030204"/>
                </a:rPr>
                <a:t>Date 1</a:t>
              </a:r>
            </a:p>
          </p:txBody>
        </p:sp>
        <p:sp>
          <p:nvSpPr>
            <p:cNvPr id="20" name="TextBox 19">
              <a:extLst>
                <a:ext uri="{FF2B5EF4-FFF2-40B4-BE49-F238E27FC236}">
                  <a16:creationId xmlns:a16="http://schemas.microsoft.com/office/drawing/2014/main" id="{F7228CC5-B9B4-4781-BC14-EB45114BE5A3}"/>
                </a:ext>
              </a:extLst>
            </p:cNvPr>
            <p:cNvSpPr txBox="1"/>
            <p:nvPr/>
          </p:nvSpPr>
          <p:spPr>
            <a:xfrm>
              <a:off x="7331364" y="5273895"/>
              <a:ext cx="1057749" cy="415179"/>
            </a:xfrm>
            <a:prstGeom prst="rect">
              <a:avLst/>
            </a:prstGeom>
            <a:noFill/>
          </p:spPr>
          <p:txBody>
            <a:bodyPr wrap="square" rtlCol="0">
              <a:spAutoFit/>
            </a:bodyPr>
            <a:lstStyle/>
            <a:p>
              <a:pPr defTabSz="914377"/>
              <a:r>
                <a:rPr lang="en-US" sz="3200" dirty="0">
                  <a:solidFill>
                    <a:prstClr val="white"/>
                  </a:solidFill>
                  <a:latin typeface="Calibri" panose="020F0502020204030204"/>
                </a:rPr>
                <a:t>Date 2</a:t>
              </a:r>
            </a:p>
          </p:txBody>
        </p:sp>
        <p:sp>
          <p:nvSpPr>
            <p:cNvPr id="21" name="TextBox 20">
              <a:extLst>
                <a:ext uri="{FF2B5EF4-FFF2-40B4-BE49-F238E27FC236}">
                  <a16:creationId xmlns:a16="http://schemas.microsoft.com/office/drawing/2014/main" id="{14CDE27B-9358-4D34-8655-0AA67C753A37}"/>
                </a:ext>
              </a:extLst>
            </p:cNvPr>
            <p:cNvSpPr txBox="1"/>
            <p:nvPr/>
          </p:nvSpPr>
          <p:spPr>
            <a:xfrm>
              <a:off x="11179996" y="5271747"/>
              <a:ext cx="1057749" cy="415179"/>
            </a:xfrm>
            <a:prstGeom prst="rect">
              <a:avLst/>
            </a:prstGeom>
            <a:noFill/>
          </p:spPr>
          <p:txBody>
            <a:bodyPr wrap="square" rtlCol="0">
              <a:spAutoFit/>
            </a:bodyPr>
            <a:lstStyle/>
            <a:p>
              <a:pPr defTabSz="914377"/>
              <a:r>
                <a:rPr lang="en-US" sz="3200" dirty="0">
                  <a:solidFill>
                    <a:prstClr val="white"/>
                  </a:solidFill>
                  <a:latin typeface="Calibri" panose="020F0502020204030204"/>
                </a:rPr>
                <a:t>Date 3</a:t>
              </a:r>
            </a:p>
          </p:txBody>
        </p:sp>
      </p:grpSp>
      <p:grpSp>
        <p:nvGrpSpPr>
          <p:cNvPr id="3" name="Group 2" descr="Timeline marker with email icon indicating email notification date">
            <a:extLst>
              <a:ext uri="{FF2B5EF4-FFF2-40B4-BE49-F238E27FC236}">
                <a16:creationId xmlns:a16="http://schemas.microsoft.com/office/drawing/2014/main" id="{807D72F0-E1D1-46F5-AA24-98150C1DC548}"/>
              </a:ext>
            </a:extLst>
          </p:cNvPr>
          <p:cNvGrpSpPr/>
          <p:nvPr/>
        </p:nvGrpSpPr>
        <p:grpSpPr>
          <a:xfrm>
            <a:off x="54895" y="1579221"/>
            <a:ext cx="2364820" cy="2366200"/>
            <a:chOff x="41171" y="1184416"/>
            <a:chExt cx="1773615" cy="1774650"/>
          </a:xfrm>
        </p:grpSpPr>
        <p:sp>
          <p:nvSpPr>
            <p:cNvPr id="13" name="Teardrop 12">
              <a:extLst>
                <a:ext uri="{FF2B5EF4-FFF2-40B4-BE49-F238E27FC236}">
                  <a16:creationId xmlns:a16="http://schemas.microsoft.com/office/drawing/2014/main" id="{02A25F3B-13BA-4074-8968-AA7A02A9B510}"/>
                </a:ext>
              </a:extLst>
            </p:cNvPr>
            <p:cNvSpPr/>
            <p:nvPr/>
          </p:nvSpPr>
          <p:spPr>
            <a:xfrm rot="8100000">
              <a:off x="41171" y="1184416"/>
              <a:ext cx="1773615" cy="1774650"/>
            </a:xfrm>
            <a:prstGeom prst="teardrop">
              <a:avLst>
                <a:gd name="adj" fmla="val 100000"/>
              </a:avLst>
            </a:prstGeom>
          </p:spPr>
          <p:style>
            <a:lnRef idx="2">
              <a:schemeClr val="lt1">
                <a:hueOff val="0"/>
                <a:satOff val="0"/>
                <a:lumOff val="0"/>
                <a:alphaOff val="0"/>
              </a:schemeClr>
            </a:lnRef>
            <a:fillRef idx="1">
              <a:schemeClr val="accent5">
                <a:hueOff val="-6758543"/>
                <a:satOff val="-17419"/>
                <a:lumOff val="-11765"/>
                <a:alphaOff val="0"/>
              </a:schemeClr>
            </a:fillRef>
            <a:effectRef idx="0">
              <a:schemeClr val="accent5">
                <a:hueOff val="-6758543"/>
                <a:satOff val="-17419"/>
                <a:lumOff val="-11765"/>
                <a:alphaOff val="0"/>
              </a:schemeClr>
            </a:effectRef>
            <a:fontRef idx="minor">
              <a:schemeClr val="lt1"/>
            </a:fontRef>
          </p:style>
        </p:sp>
        <p:sp>
          <p:nvSpPr>
            <p:cNvPr id="14" name="Freeform: Shape 46">
              <a:extLst>
                <a:ext uri="{FF2B5EF4-FFF2-40B4-BE49-F238E27FC236}">
                  <a16:creationId xmlns:a16="http://schemas.microsoft.com/office/drawing/2014/main" id="{0F41A05C-23B1-44B7-BA6F-455E30BC27AA}"/>
                </a:ext>
              </a:extLst>
            </p:cNvPr>
            <p:cNvSpPr/>
            <p:nvPr/>
          </p:nvSpPr>
          <p:spPr>
            <a:xfrm>
              <a:off x="97905" y="1241428"/>
              <a:ext cx="1659834" cy="1660627"/>
            </a:xfrm>
            <a:custGeom>
              <a:avLst/>
              <a:gdLst>
                <a:gd name="connsiteX0" fmla="*/ 0 w 2290857"/>
                <a:gd name="connsiteY0" fmla="*/ 1145307 h 2290613"/>
                <a:gd name="connsiteX1" fmla="*/ 1145429 w 2290857"/>
                <a:gd name="connsiteY1" fmla="*/ 0 h 2290613"/>
                <a:gd name="connsiteX2" fmla="*/ 2290858 w 2290857"/>
                <a:gd name="connsiteY2" fmla="*/ 1145307 h 2290613"/>
                <a:gd name="connsiteX3" fmla="*/ 1145429 w 2290857"/>
                <a:gd name="connsiteY3" fmla="*/ 2290614 h 2290613"/>
                <a:gd name="connsiteX4" fmla="*/ 0 w 2290857"/>
                <a:gd name="connsiteY4" fmla="*/ 1145307 h 229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0857" h="2290613">
                  <a:moveTo>
                    <a:pt x="0" y="1145307"/>
                  </a:moveTo>
                  <a:cubicBezTo>
                    <a:pt x="0" y="512771"/>
                    <a:pt x="512826" y="0"/>
                    <a:pt x="1145429" y="0"/>
                  </a:cubicBezTo>
                  <a:cubicBezTo>
                    <a:pt x="1778032" y="0"/>
                    <a:pt x="2290858" y="512771"/>
                    <a:pt x="2290858" y="1145307"/>
                  </a:cubicBezTo>
                  <a:cubicBezTo>
                    <a:pt x="2290858" y="1777843"/>
                    <a:pt x="1778032" y="2290614"/>
                    <a:pt x="1145429" y="2290614"/>
                  </a:cubicBezTo>
                  <a:cubicBezTo>
                    <a:pt x="512826" y="2290614"/>
                    <a:pt x="0" y="1777843"/>
                    <a:pt x="0" y="1145307"/>
                  </a:cubicBezTo>
                  <a:close/>
                </a:path>
              </a:pathLst>
            </a:custGeom>
          </p:spPr>
          <p:style>
            <a:lnRef idx="2">
              <a:schemeClr val="accent5">
                <a:hueOff val="-6758543"/>
                <a:satOff val="-17419"/>
                <a:lumOff val="-11765"/>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77024" tIns="376823" rIns="377023" bIns="376823" numCol="1" spcCol="1270" anchor="ctr" anchorCtr="0">
              <a:noAutofit/>
            </a:bodyPr>
            <a:lstStyle/>
            <a:p>
              <a:pPr algn="ctr" defTabSz="1733507">
                <a:lnSpc>
                  <a:spcPct val="90000"/>
                </a:lnSpc>
                <a:spcBef>
                  <a:spcPct val="0"/>
                </a:spcBef>
                <a:spcAft>
                  <a:spcPct val="35000"/>
                </a:spcAft>
              </a:pPr>
              <a:endParaRPr lang="en-US" sz="3200" dirty="0">
                <a:solidFill>
                  <a:prstClr val="black">
                    <a:hueOff val="0"/>
                    <a:satOff val="0"/>
                    <a:lumOff val="0"/>
                    <a:alphaOff val="0"/>
                  </a:prstClr>
                </a:solidFill>
                <a:latin typeface="Calibri" panose="020F0502020204030204"/>
              </a:endParaRPr>
            </a:p>
          </p:txBody>
        </p:sp>
        <p:pic>
          <p:nvPicPr>
            <p:cNvPr id="22" name="Graphic 21" descr="Email icon">
              <a:extLst>
                <a:ext uri="{FF2B5EF4-FFF2-40B4-BE49-F238E27FC236}">
                  <a16:creationId xmlns:a16="http://schemas.microsoft.com/office/drawing/2014/main" id="{78878553-8983-4747-BEC8-9441A411437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5600" y="1498601"/>
              <a:ext cx="1155758" cy="1155758"/>
            </a:xfrm>
            <a:prstGeom prst="rect">
              <a:avLst/>
            </a:prstGeom>
          </p:spPr>
        </p:pic>
      </p:grpSp>
      <p:grpSp>
        <p:nvGrpSpPr>
          <p:cNvPr id="25" name="Group 24" descr="Timeline marker with comments icon indicating comments due date">
            <a:extLst>
              <a:ext uri="{FF2B5EF4-FFF2-40B4-BE49-F238E27FC236}">
                <a16:creationId xmlns:a16="http://schemas.microsoft.com/office/drawing/2014/main" id="{99403A0F-0B84-477E-A367-54C933117C45}"/>
              </a:ext>
            </a:extLst>
          </p:cNvPr>
          <p:cNvGrpSpPr/>
          <p:nvPr/>
        </p:nvGrpSpPr>
        <p:grpSpPr>
          <a:xfrm>
            <a:off x="4784245" y="1494883"/>
            <a:ext cx="2428811" cy="2428812"/>
            <a:chOff x="3588184" y="1121162"/>
            <a:chExt cx="1821608" cy="1821609"/>
          </a:xfrm>
        </p:grpSpPr>
        <p:sp>
          <p:nvSpPr>
            <p:cNvPr id="11" name="Teardrop 10">
              <a:extLst>
                <a:ext uri="{FF2B5EF4-FFF2-40B4-BE49-F238E27FC236}">
                  <a16:creationId xmlns:a16="http://schemas.microsoft.com/office/drawing/2014/main" id="{FF5638C4-699A-49D9-BBF4-2D4BC3701E3D}"/>
                </a:ext>
              </a:extLst>
            </p:cNvPr>
            <p:cNvSpPr/>
            <p:nvPr/>
          </p:nvSpPr>
          <p:spPr>
            <a:xfrm rot="8100000">
              <a:off x="3588184" y="1121162"/>
              <a:ext cx="1821608" cy="1821609"/>
            </a:xfrm>
            <a:prstGeom prst="teardrop">
              <a:avLst>
                <a:gd name="adj" fmla="val 100000"/>
              </a:avLst>
            </a:prstGeom>
          </p:spPr>
          <p:style>
            <a:lnRef idx="2">
              <a:schemeClr val="lt1">
                <a:hueOff val="0"/>
                <a:satOff val="0"/>
                <a:lumOff val="0"/>
                <a:alphaOff val="0"/>
              </a:schemeClr>
            </a:lnRef>
            <a:fillRef idx="1">
              <a:schemeClr val="accent5">
                <a:hueOff val="-3379271"/>
                <a:satOff val="-8710"/>
                <a:lumOff val="-5883"/>
                <a:alphaOff val="0"/>
              </a:schemeClr>
            </a:fillRef>
            <a:effectRef idx="0">
              <a:schemeClr val="accent5">
                <a:hueOff val="-3379271"/>
                <a:satOff val="-8710"/>
                <a:lumOff val="-5883"/>
                <a:alphaOff val="0"/>
              </a:schemeClr>
            </a:effectRef>
            <a:fontRef idx="minor">
              <a:schemeClr val="lt1"/>
            </a:fontRef>
          </p:style>
        </p:sp>
        <p:sp>
          <p:nvSpPr>
            <p:cNvPr id="12" name="Freeform: Shape 44">
              <a:extLst>
                <a:ext uri="{FF2B5EF4-FFF2-40B4-BE49-F238E27FC236}">
                  <a16:creationId xmlns:a16="http://schemas.microsoft.com/office/drawing/2014/main" id="{E7783684-2D41-4531-8E6E-9CEA54176562}"/>
                </a:ext>
              </a:extLst>
            </p:cNvPr>
            <p:cNvSpPr/>
            <p:nvPr/>
          </p:nvSpPr>
          <p:spPr>
            <a:xfrm>
              <a:off x="3646453" y="1179682"/>
              <a:ext cx="1704748" cy="1704569"/>
            </a:xfrm>
            <a:custGeom>
              <a:avLst/>
              <a:gdLst>
                <a:gd name="connsiteX0" fmla="*/ 0 w 2290857"/>
                <a:gd name="connsiteY0" fmla="*/ 1145307 h 2290613"/>
                <a:gd name="connsiteX1" fmla="*/ 1145429 w 2290857"/>
                <a:gd name="connsiteY1" fmla="*/ 0 h 2290613"/>
                <a:gd name="connsiteX2" fmla="*/ 2290858 w 2290857"/>
                <a:gd name="connsiteY2" fmla="*/ 1145307 h 2290613"/>
                <a:gd name="connsiteX3" fmla="*/ 1145429 w 2290857"/>
                <a:gd name="connsiteY3" fmla="*/ 2290614 h 2290613"/>
                <a:gd name="connsiteX4" fmla="*/ 0 w 2290857"/>
                <a:gd name="connsiteY4" fmla="*/ 1145307 h 229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0857" h="2290613">
                  <a:moveTo>
                    <a:pt x="0" y="1145307"/>
                  </a:moveTo>
                  <a:cubicBezTo>
                    <a:pt x="0" y="512771"/>
                    <a:pt x="512826" y="0"/>
                    <a:pt x="1145429" y="0"/>
                  </a:cubicBezTo>
                  <a:cubicBezTo>
                    <a:pt x="1778032" y="0"/>
                    <a:pt x="2290858" y="512771"/>
                    <a:pt x="2290858" y="1145307"/>
                  </a:cubicBezTo>
                  <a:cubicBezTo>
                    <a:pt x="2290858" y="1777843"/>
                    <a:pt x="1778032" y="2290614"/>
                    <a:pt x="1145429" y="2290614"/>
                  </a:cubicBezTo>
                  <a:cubicBezTo>
                    <a:pt x="512826" y="2290614"/>
                    <a:pt x="0" y="1777843"/>
                    <a:pt x="0" y="1145307"/>
                  </a:cubicBezTo>
                  <a:close/>
                </a:path>
              </a:pathLst>
            </a:custGeom>
          </p:spPr>
          <p:style>
            <a:lnRef idx="2">
              <a:schemeClr val="accent5">
                <a:hueOff val="-3379271"/>
                <a:satOff val="-8710"/>
                <a:lumOff val="-5883"/>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77024" tIns="376823" rIns="377023" bIns="376823" numCol="1" spcCol="1270" anchor="ctr" anchorCtr="0">
              <a:noAutofit/>
            </a:bodyPr>
            <a:lstStyle/>
            <a:p>
              <a:pPr algn="ctr" defTabSz="1733507">
                <a:lnSpc>
                  <a:spcPct val="90000"/>
                </a:lnSpc>
                <a:spcBef>
                  <a:spcPct val="0"/>
                </a:spcBef>
                <a:spcAft>
                  <a:spcPct val="35000"/>
                </a:spcAft>
              </a:pPr>
              <a:endParaRPr lang="en-US" sz="3200" dirty="0">
                <a:solidFill>
                  <a:prstClr val="black">
                    <a:hueOff val="0"/>
                    <a:satOff val="0"/>
                    <a:lumOff val="0"/>
                    <a:alphaOff val="0"/>
                  </a:prstClr>
                </a:solidFill>
                <a:latin typeface="Calibri" panose="020F0502020204030204"/>
              </a:endParaRPr>
            </a:p>
          </p:txBody>
        </p:sp>
        <p:pic>
          <p:nvPicPr>
            <p:cNvPr id="23" name="Graphic 22" descr="Comments icon">
              <a:extLst>
                <a:ext uri="{FF2B5EF4-FFF2-40B4-BE49-F238E27FC236}">
                  <a16:creationId xmlns:a16="http://schemas.microsoft.com/office/drawing/2014/main" id="{4B2FC865-D126-45F4-8220-4C5C9054695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925793" y="1495669"/>
              <a:ext cx="1152144" cy="1152144"/>
            </a:xfrm>
            <a:prstGeom prst="rect">
              <a:avLst/>
            </a:prstGeom>
          </p:spPr>
        </p:pic>
      </p:grpSp>
      <p:grpSp>
        <p:nvGrpSpPr>
          <p:cNvPr id="26" name="Group 25" descr="Timeline marker with document icon indicating effective date of rule">
            <a:extLst>
              <a:ext uri="{FF2B5EF4-FFF2-40B4-BE49-F238E27FC236}">
                <a16:creationId xmlns:a16="http://schemas.microsoft.com/office/drawing/2014/main" id="{111436DC-7103-4805-BD0A-4E288E8DCF37}"/>
              </a:ext>
            </a:extLst>
          </p:cNvPr>
          <p:cNvGrpSpPr/>
          <p:nvPr/>
        </p:nvGrpSpPr>
        <p:grpSpPr>
          <a:xfrm>
            <a:off x="9591258" y="1445712"/>
            <a:ext cx="2474820" cy="2474821"/>
            <a:chOff x="7193443" y="1084284"/>
            <a:chExt cx="1856115" cy="1856116"/>
          </a:xfrm>
        </p:grpSpPr>
        <p:sp>
          <p:nvSpPr>
            <p:cNvPr id="9" name="Teardrop 8">
              <a:extLst>
                <a:ext uri="{FF2B5EF4-FFF2-40B4-BE49-F238E27FC236}">
                  <a16:creationId xmlns:a16="http://schemas.microsoft.com/office/drawing/2014/main" id="{CA5F055A-EB86-4539-900B-BA66638258F3}"/>
                </a:ext>
              </a:extLst>
            </p:cNvPr>
            <p:cNvSpPr/>
            <p:nvPr/>
          </p:nvSpPr>
          <p:spPr>
            <a:xfrm rot="8100000">
              <a:off x="7193443" y="1084284"/>
              <a:ext cx="1856115" cy="1856116"/>
            </a:xfrm>
            <a:prstGeom prst="teardrop">
              <a:avLst>
                <a:gd name="adj" fmla="val 100000"/>
              </a:avLst>
            </a:prstGeom>
            <a:solidFill>
              <a:srgbClr val="5B9BD5"/>
            </a:solidFill>
          </p:spPr>
          <p:style>
            <a:lnRef idx="2">
              <a:schemeClr val="lt1">
                <a:hueOff val="0"/>
                <a:satOff val="0"/>
                <a:lumOff val="0"/>
                <a:alphaOff val="0"/>
              </a:schemeClr>
            </a:lnRef>
            <a:fillRef idx="1">
              <a:schemeClr val="accent5">
                <a:hueOff val="-6758543"/>
                <a:satOff val="-17419"/>
                <a:lumOff val="-11765"/>
                <a:alphaOff val="0"/>
              </a:schemeClr>
            </a:fillRef>
            <a:effectRef idx="0">
              <a:schemeClr val="accent5">
                <a:hueOff val="-6758543"/>
                <a:satOff val="-17419"/>
                <a:lumOff val="-11765"/>
                <a:alphaOff val="0"/>
              </a:schemeClr>
            </a:effectRef>
            <a:fontRef idx="minor">
              <a:schemeClr val="lt1"/>
            </a:fontRef>
          </p:style>
        </p:sp>
        <p:sp>
          <p:nvSpPr>
            <p:cNvPr id="10" name="Freeform: Shape 42">
              <a:extLst>
                <a:ext uri="{FF2B5EF4-FFF2-40B4-BE49-F238E27FC236}">
                  <a16:creationId xmlns:a16="http://schemas.microsoft.com/office/drawing/2014/main" id="{DC921645-81FA-454A-8E12-F8AB1D933A50}"/>
                </a:ext>
              </a:extLst>
            </p:cNvPr>
            <p:cNvSpPr/>
            <p:nvPr/>
          </p:nvSpPr>
          <p:spPr>
            <a:xfrm>
              <a:off x="7241422" y="1143932"/>
              <a:ext cx="1737042" cy="1736858"/>
            </a:xfrm>
            <a:custGeom>
              <a:avLst/>
              <a:gdLst>
                <a:gd name="connsiteX0" fmla="*/ 0 w 2290857"/>
                <a:gd name="connsiteY0" fmla="*/ 1145307 h 2290613"/>
                <a:gd name="connsiteX1" fmla="*/ 1145429 w 2290857"/>
                <a:gd name="connsiteY1" fmla="*/ 0 h 2290613"/>
                <a:gd name="connsiteX2" fmla="*/ 2290858 w 2290857"/>
                <a:gd name="connsiteY2" fmla="*/ 1145307 h 2290613"/>
                <a:gd name="connsiteX3" fmla="*/ 1145429 w 2290857"/>
                <a:gd name="connsiteY3" fmla="*/ 2290614 h 2290613"/>
                <a:gd name="connsiteX4" fmla="*/ 0 w 2290857"/>
                <a:gd name="connsiteY4" fmla="*/ 1145307 h 229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0857" h="2290613">
                  <a:moveTo>
                    <a:pt x="0" y="1145307"/>
                  </a:moveTo>
                  <a:cubicBezTo>
                    <a:pt x="0" y="512771"/>
                    <a:pt x="512826" y="0"/>
                    <a:pt x="1145429" y="0"/>
                  </a:cubicBezTo>
                  <a:cubicBezTo>
                    <a:pt x="1778032" y="0"/>
                    <a:pt x="2290858" y="512771"/>
                    <a:pt x="2290858" y="1145307"/>
                  </a:cubicBezTo>
                  <a:cubicBezTo>
                    <a:pt x="2290858" y="1777843"/>
                    <a:pt x="1778032" y="2290614"/>
                    <a:pt x="1145429" y="2290614"/>
                  </a:cubicBezTo>
                  <a:cubicBezTo>
                    <a:pt x="512826" y="2290614"/>
                    <a:pt x="0" y="1777843"/>
                    <a:pt x="0" y="1145307"/>
                  </a:cubicBezTo>
                  <a:close/>
                </a:path>
              </a:pathLst>
            </a:cu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77024" tIns="376823" rIns="377023" bIns="376823" numCol="1" spcCol="1270" anchor="ctr" anchorCtr="0">
              <a:noAutofit/>
            </a:bodyPr>
            <a:lstStyle/>
            <a:p>
              <a:pPr algn="ctr" defTabSz="1733507">
                <a:lnSpc>
                  <a:spcPct val="90000"/>
                </a:lnSpc>
                <a:spcBef>
                  <a:spcPct val="0"/>
                </a:spcBef>
                <a:spcAft>
                  <a:spcPct val="35000"/>
                </a:spcAft>
              </a:pPr>
              <a:endParaRPr lang="en-US" sz="3200" dirty="0">
                <a:solidFill>
                  <a:prstClr val="black">
                    <a:hueOff val="0"/>
                    <a:satOff val="0"/>
                    <a:lumOff val="0"/>
                    <a:alphaOff val="0"/>
                  </a:prstClr>
                </a:solidFill>
                <a:latin typeface="Calibri" panose="020F0502020204030204"/>
              </a:endParaRPr>
            </a:p>
          </p:txBody>
        </p:sp>
        <p:pic>
          <p:nvPicPr>
            <p:cNvPr id="24" name="Graphic 23" descr="Approved checklist icon">
              <a:extLst>
                <a:ext uri="{FF2B5EF4-FFF2-40B4-BE49-F238E27FC236}">
                  <a16:creationId xmlns:a16="http://schemas.microsoft.com/office/drawing/2014/main" id="{E407089C-EB97-4615-8391-826D051A1EE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551939" y="1455894"/>
              <a:ext cx="1152144" cy="1152144"/>
            </a:xfrm>
            <a:prstGeom prst="rect">
              <a:avLst/>
            </a:prstGeom>
          </p:spPr>
        </p:pic>
      </p:grpSp>
    </p:spTree>
    <p:extLst>
      <p:ext uri="{BB962C8B-B14F-4D97-AF65-F5344CB8AC3E}">
        <p14:creationId xmlns:p14="http://schemas.microsoft.com/office/powerpoint/2010/main" val="9460933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72533D"/>
        </a:solidFill>
        <a:effectLst/>
      </p:bgPr>
    </p:bg>
    <p:spTree>
      <p:nvGrpSpPr>
        <p:cNvPr id="1" name=""/>
        <p:cNvGrpSpPr/>
        <p:nvPr/>
      </p:nvGrpSpPr>
      <p:grpSpPr>
        <a:xfrm>
          <a:off x="0" y="0"/>
          <a:ext cx="0" cy="0"/>
          <a:chOff x="0" y="0"/>
          <a:chExt cx="0" cy="0"/>
        </a:xfrm>
      </p:grpSpPr>
      <p:pic>
        <p:nvPicPr>
          <p:cNvPr id="2" name="Picture 1" descr="July 2019 calendar on wood background">
            <a:extLst>
              <a:ext uri="{FF2B5EF4-FFF2-40B4-BE49-F238E27FC236}">
                <a16:creationId xmlns:a16="http://schemas.microsoft.com/office/drawing/2014/main" id="{4A415D65-DD9C-4CF0-9018-AAC59B45E77B}"/>
              </a:ext>
            </a:extLst>
          </p:cNvPr>
          <p:cNvPicPr>
            <a:picLocks noChangeAspect="1"/>
          </p:cNvPicPr>
          <p:nvPr/>
        </p:nvPicPr>
        <p:blipFill>
          <a:blip r:embed="rId3"/>
          <a:stretch>
            <a:fillRect/>
          </a:stretch>
        </p:blipFill>
        <p:spPr>
          <a:xfrm>
            <a:off x="0" y="1674"/>
            <a:ext cx="12192000" cy="6854653"/>
          </a:xfrm>
          <a:prstGeom prst="rect">
            <a:avLst/>
          </a:prstGeom>
          <a:gradFill>
            <a:gsLst>
              <a:gs pos="52200">
                <a:srgbClr val="58483C">
                  <a:alpha val="90000"/>
                </a:srgbClr>
              </a:gs>
              <a:gs pos="0">
                <a:srgbClr val="3B2D24">
                  <a:alpha val="85000"/>
                </a:srgbClr>
              </a:gs>
              <a:gs pos="100000">
                <a:srgbClr val="736052">
                  <a:alpha val="0"/>
                </a:srgbClr>
              </a:gs>
            </a:gsLst>
            <a:lin ang="5400000" scaled="1"/>
          </a:gradFill>
        </p:spPr>
      </p:pic>
      <p:sp>
        <p:nvSpPr>
          <p:cNvPr id="29" name="Title 28"/>
          <p:cNvSpPr>
            <a:spLocks noGrp="1"/>
          </p:cNvSpPr>
          <p:nvPr>
            <p:ph type="title"/>
          </p:nvPr>
        </p:nvSpPr>
        <p:spPr>
          <a:xfrm>
            <a:off x="-3367" y="0"/>
            <a:ext cx="12192000" cy="1143000"/>
          </a:xfrm>
          <a:gradFill flip="none" rotWithShape="1">
            <a:gsLst>
              <a:gs pos="50000">
                <a:srgbClr val="2F2721">
                  <a:alpha val="89804"/>
                </a:srgbClr>
              </a:gs>
              <a:gs pos="0">
                <a:srgbClr val="3B2D24">
                  <a:alpha val="85000"/>
                </a:srgbClr>
              </a:gs>
              <a:gs pos="100000">
                <a:srgbClr val="2F2721">
                  <a:alpha val="0"/>
                </a:srgbClr>
              </a:gs>
            </a:gsLst>
            <a:lin ang="5400000" scaled="1"/>
            <a:tileRect/>
          </a:gradFill>
        </p:spPr>
        <p:txBody>
          <a:bodyPr>
            <a:normAutofit/>
          </a:bodyPr>
          <a:lstStyle/>
          <a:p>
            <a:pPr algn="l"/>
            <a:r>
              <a:rPr lang="en-US" sz="4000" b="1" dirty="0">
                <a:solidFill>
                  <a:schemeClr val="bg1"/>
                </a:solidFill>
                <a:latin typeface="Arial" panose="020B0604020202020204" pitchFamily="34" charset="0"/>
                <a:cs typeface="Arial" panose="020B0604020202020204" pitchFamily="34" charset="0"/>
              </a:rPr>
              <a:t>Timeline – Example 4</a:t>
            </a:r>
          </a:p>
        </p:txBody>
      </p:sp>
      <p:pic>
        <p:nvPicPr>
          <p:cNvPr id="38" name="Graphic 37" descr="Email icon">
            <a:extLst>
              <a:ext uri="{FF2B5EF4-FFF2-40B4-BE49-F238E27FC236}">
                <a16:creationId xmlns:a16="http://schemas.microsoft.com/office/drawing/2014/main" id="{DEA74309-FAB7-4A69-AD01-4EAF0137F01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18243" y="2758011"/>
            <a:ext cx="577756" cy="577756"/>
          </a:xfrm>
          <a:prstGeom prst="rect">
            <a:avLst/>
          </a:prstGeom>
        </p:spPr>
      </p:pic>
      <p:pic>
        <p:nvPicPr>
          <p:cNvPr id="44" name="Graphic 43" descr="Comments icon">
            <a:extLst>
              <a:ext uri="{FF2B5EF4-FFF2-40B4-BE49-F238E27FC236}">
                <a16:creationId xmlns:a16="http://schemas.microsoft.com/office/drawing/2014/main" id="{7515279F-8DAA-42AD-9524-2215182F572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580621" y="3423327"/>
            <a:ext cx="981455" cy="981455"/>
          </a:xfrm>
          <a:prstGeom prst="rect">
            <a:avLst/>
          </a:prstGeom>
        </p:spPr>
      </p:pic>
      <p:pic>
        <p:nvPicPr>
          <p:cNvPr id="48" name="Graphic 47" descr="Approved checklist icon">
            <a:extLst>
              <a:ext uri="{FF2B5EF4-FFF2-40B4-BE49-F238E27FC236}">
                <a16:creationId xmlns:a16="http://schemas.microsoft.com/office/drawing/2014/main" id="{A71CC89F-AAAB-4FCC-B1DA-F18909F66EE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297453" y="5330917"/>
            <a:ext cx="774456" cy="774456"/>
          </a:xfrm>
          <a:prstGeom prst="rect">
            <a:avLst/>
          </a:prstGeom>
        </p:spPr>
      </p:pic>
      <p:sp>
        <p:nvSpPr>
          <p:cNvPr id="3" name="Speech Bubble">
            <a:extLst>
              <a:ext uri="{FF2B5EF4-FFF2-40B4-BE49-F238E27FC236}">
                <a16:creationId xmlns:a16="http://schemas.microsoft.com/office/drawing/2014/main" id="{EB35E6BE-EE20-42F3-867A-2BBAEF5E45B6}"/>
              </a:ext>
            </a:extLst>
          </p:cNvPr>
          <p:cNvSpPr/>
          <p:nvPr/>
        </p:nvSpPr>
        <p:spPr>
          <a:xfrm>
            <a:off x="5071909" y="4605548"/>
            <a:ext cx="2915953" cy="857557"/>
          </a:xfrm>
          <a:prstGeom prst="wedgeRoundRectCallout">
            <a:avLst>
              <a:gd name="adj1" fmla="val -55279"/>
              <a:gd name="adj2" fmla="val 75085"/>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2667" dirty="0">
                <a:solidFill>
                  <a:prstClr val="white"/>
                </a:solidFill>
                <a:latin typeface="Calibri"/>
              </a:rPr>
              <a:t>Rule becomes effective</a:t>
            </a:r>
          </a:p>
        </p:txBody>
      </p:sp>
      <p:sp>
        <p:nvSpPr>
          <p:cNvPr id="42" name="TextBox 41">
            <a:extLst>
              <a:ext uri="{FF2B5EF4-FFF2-40B4-BE49-F238E27FC236}">
                <a16:creationId xmlns:a16="http://schemas.microsoft.com/office/drawing/2014/main" id="{1916F771-59A9-4010-95DB-582B7B8FD019}"/>
              </a:ext>
            </a:extLst>
          </p:cNvPr>
          <p:cNvSpPr txBox="1"/>
          <p:nvPr/>
        </p:nvSpPr>
        <p:spPr>
          <a:xfrm>
            <a:off x="8108648" y="327545"/>
            <a:ext cx="1791667" cy="584775"/>
          </a:xfrm>
          <a:prstGeom prst="rect">
            <a:avLst/>
          </a:prstGeom>
          <a:noFill/>
        </p:spPr>
        <p:txBody>
          <a:bodyPr wrap="square" rtlCol="0">
            <a:spAutoFit/>
          </a:bodyPr>
          <a:lstStyle/>
          <a:p>
            <a:pPr algn="r" defTabSz="914377"/>
            <a:r>
              <a:rPr lang="en-US" sz="3200" dirty="0">
                <a:solidFill>
                  <a:prstClr val="black"/>
                </a:solidFill>
                <a:latin typeface="Calibri"/>
              </a:rPr>
              <a:t>July 2019</a:t>
            </a:r>
          </a:p>
        </p:txBody>
      </p:sp>
    </p:spTree>
    <p:extLst>
      <p:ext uri="{BB962C8B-B14F-4D97-AF65-F5344CB8AC3E}">
        <p14:creationId xmlns:p14="http://schemas.microsoft.com/office/powerpoint/2010/main" val="1599579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fade">
                                      <p:cBhvr>
                                        <p:cTn id="17" dur="500"/>
                                        <p:tgtEl>
                                          <p:spTgt spid="4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left)">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000" b="1" dirty="0">
                <a:latin typeface="Arial" panose="020B0604020202020204" pitchFamily="34" charset="0"/>
                <a:cs typeface="Arial" panose="020B0604020202020204" pitchFamily="34" charset="0"/>
              </a:rPr>
              <a:t>Process or Sequence</a:t>
            </a:r>
          </a:p>
        </p:txBody>
      </p:sp>
      <p:graphicFrame>
        <p:nvGraphicFramePr>
          <p:cNvPr id="5" name="Content Placeholder 4" descr="Step diagram"/>
          <p:cNvGraphicFramePr>
            <a:graphicFrameLocks noGrp="1"/>
          </p:cNvGraphicFramePr>
          <p:nvPr>
            <p:ph idx="1"/>
          </p:nvPr>
        </p:nvGraphicFramePr>
        <p:xfrm>
          <a:off x="1981200" y="1600201"/>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19808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43000"/>
          </a:xfrm>
        </p:spPr>
        <p:txBody>
          <a:bodyPr>
            <a:normAutofit/>
          </a:bodyPr>
          <a:lstStyle/>
          <a:p>
            <a:pPr algn="l"/>
            <a:r>
              <a:rPr lang="en-US" sz="4000" b="1" dirty="0">
                <a:latin typeface="Arial" panose="020B0604020202020204" pitchFamily="34" charset="0"/>
                <a:cs typeface="Arial" panose="020B0604020202020204" pitchFamily="34" charset="0"/>
              </a:rPr>
              <a:t>Process or Sequence – Example 1</a:t>
            </a:r>
          </a:p>
        </p:txBody>
      </p:sp>
      <p:grpSp>
        <p:nvGrpSpPr>
          <p:cNvPr id="4" name="Group 3" descr="Step diagram used to show the progression of an individual through a process"/>
          <p:cNvGrpSpPr/>
          <p:nvPr/>
        </p:nvGrpSpPr>
        <p:grpSpPr>
          <a:xfrm>
            <a:off x="1564725" y="1233246"/>
            <a:ext cx="8836024" cy="3896980"/>
            <a:chOff x="40725" y="76200"/>
            <a:chExt cx="8836024" cy="3896980"/>
          </a:xfrm>
        </p:grpSpPr>
        <p:grpSp>
          <p:nvGrpSpPr>
            <p:cNvPr id="5" name="Group 4"/>
            <p:cNvGrpSpPr/>
            <p:nvPr/>
          </p:nvGrpSpPr>
          <p:grpSpPr>
            <a:xfrm>
              <a:off x="267251" y="2590800"/>
              <a:ext cx="8609498" cy="1382380"/>
              <a:chOff x="77302" y="3113419"/>
              <a:chExt cx="9027495" cy="859761"/>
            </a:xfrm>
            <a:solidFill>
              <a:schemeClr val="accent1">
                <a:lumMod val="75000"/>
              </a:schemeClr>
            </a:solidFill>
            <a:effectLst>
              <a:outerShdw blurRad="63500" sx="102000" sy="102000" algn="ctr" rotWithShape="0">
                <a:schemeClr val="bg1">
                  <a:lumMod val="95000"/>
                  <a:alpha val="40000"/>
                </a:schemeClr>
              </a:outerShdw>
            </a:effectLst>
            <a:scene3d>
              <a:camera prst="perspectiveRelaxed"/>
              <a:lightRig rig="freezing" dir="t"/>
            </a:scene3d>
          </p:grpSpPr>
          <p:sp>
            <p:nvSpPr>
              <p:cNvPr id="6" name="Freeform 5"/>
              <p:cNvSpPr/>
              <p:nvPr/>
            </p:nvSpPr>
            <p:spPr>
              <a:xfrm>
                <a:off x="77302" y="3113419"/>
                <a:ext cx="2149403" cy="859761"/>
              </a:xfrm>
              <a:custGeom>
                <a:avLst/>
                <a:gdLst>
                  <a:gd name="connsiteX0" fmla="*/ 0 w 2149403"/>
                  <a:gd name="connsiteY0" fmla="*/ 0 h 859761"/>
                  <a:gd name="connsiteX1" fmla="*/ 1719523 w 2149403"/>
                  <a:gd name="connsiteY1" fmla="*/ 0 h 859761"/>
                  <a:gd name="connsiteX2" fmla="*/ 2149403 w 2149403"/>
                  <a:gd name="connsiteY2" fmla="*/ 429881 h 859761"/>
                  <a:gd name="connsiteX3" fmla="*/ 1719523 w 2149403"/>
                  <a:gd name="connsiteY3" fmla="*/ 859761 h 859761"/>
                  <a:gd name="connsiteX4" fmla="*/ 0 w 2149403"/>
                  <a:gd name="connsiteY4" fmla="*/ 859761 h 859761"/>
                  <a:gd name="connsiteX5" fmla="*/ 0 w 2149403"/>
                  <a:gd name="connsiteY5" fmla="*/ 0 h 859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9403" h="859761">
                    <a:moveTo>
                      <a:pt x="0" y="0"/>
                    </a:moveTo>
                    <a:lnTo>
                      <a:pt x="1719523" y="0"/>
                    </a:lnTo>
                    <a:lnTo>
                      <a:pt x="2149403" y="429881"/>
                    </a:lnTo>
                    <a:lnTo>
                      <a:pt x="1719523" y="859761"/>
                    </a:lnTo>
                    <a:lnTo>
                      <a:pt x="0" y="859761"/>
                    </a:lnTo>
                    <a:lnTo>
                      <a:pt x="0" y="0"/>
                    </a:lnTo>
                    <a:close/>
                  </a:path>
                </a:pathLst>
              </a:custGeom>
              <a:solidFill>
                <a:schemeClr val="bg2"/>
              </a:solidFill>
              <a:ln>
                <a:noFill/>
              </a:ln>
              <a:sp3d extrusionH="254000" prstMaterial="metal">
                <a:bevelT w="63500" h="25400"/>
                <a:extrusionClr>
                  <a:schemeClr val="tx2"/>
                </a:extrusionClr>
              </a:sp3d>
            </p:spPr>
            <p:style>
              <a:lnRef idx="0">
                <a:schemeClr val="accent1"/>
              </a:lnRef>
              <a:fillRef idx="3">
                <a:schemeClr val="accent1"/>
              </a:fillRef>
              <a:effectRef idx="3">
                <a:schemeClr val="accent1"/>
              </a:effectRef>
              <a:fontRef idx="minor">
                <a:schemeClr val="lt1"/>
              </a:fontRef>
            </p:style>
            <p:txBody>
              <a:bodyPr spcFirstLastPara="0" vert="horz" wrap="square" lIns="234696" tIns="117348" rIns="273615" bIns="117348" numCol="1" spcCol="1270" anchor="ctr" anchorCtr="0">
                <a:noAutofit/>
              </a:bodyPr>
              <a:lstStyle/>
              <a:p>
                <a:pPr algn="ctr" defTabSz="1955751">
                  <a:lnSpc>
                    <a:spcPct val="90000"/>
                  </a:lnSpc>
                  <a:spcBef>
                    <a:spcPct val="0"/>
                  </a:spcBef>
                  <a:spcAft>
                    <a:spcPct val="35000"/>
                  </a:spcAft>
                </a:pPr>
                <a:endParaRPr lang="en-US" sz="4400" dirty="0">
                  <a:solidFill>
                    <a:prstClr val="white"/>
                  </a:solidFill>
                  <a:latin typeface="Calibri"/>
                </a:endParaRPr>
              </a:p>
            </p:txBody>
          </p:sp>
          <p:sp>
            <p:nvSpPr>
              <p:cNvPr id="7" name="Freeform 6"/>
              <p:cNvSpPr/>
              <p:nvPr/>
            </p:nvSpPr>
            <p:spPr>
              <a:xfrm>
                <a:off x="1796825" y="3113419"/>
                <a:ext cx="2149403" cy="859761"/>
              </a:xfrm>
              <a:custGeom>
                <a:avLst/>
                <a:gdLst>
                  <a:gd name="connsiteX0" fmla="*/ 0 w 2149403"/>
                  <a:gd name="connsiteY0" fmla="*/ 0 h 859761"/>
                  <a:gd name="connsiteX1" fmla="*/ 1719523 w 2149403"/>
                  <a:gd name="connsiteY1" fmla="*/ 0 h 859761"/>
                  <a:gd name="connsiteX2" fmla="*/ 2149403 w 2149403"/>
                  <a:gd name="connsiteY2" fmla="*/ 429881 h 859761"/>
                  <a:gd name="connsiteX3" fmla="*/ 1719523 w 2149403"/>
                  <a:gd name="connsiteY3" fmla="*/ 859761 h 859761"/>
                  <a:gd name="connsiteX4" fmla="*/ 0 w 2149403"/>
                  <a:gd name="connsiteY4" fmla="*/ 859761 h 859761"/>
                  <a:gd name="connsiteX5" fmla="*/ 429881 w 2149403"/>
                  <a:gd name="connsiteY5" fmla="*/ 429881 h 859761"/>
                  <a:gd name="connsiteX6" fmla="*/ 0 w 2149403"/>
                  <a:gd name="connsiteY6" fmla="*/ 0 h 859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9403" h="859761">
                    <a:moveTo>
                      <a:pt x="0" y="0"/>
                    </a:moveTo>
                    <a:lnTo>
                      <a:pt x="1719523" y="0"/>
                    </a:lnTo>
                    <a:lnTo>
                      <a:pt x="2149403" y="429881"/>
                    </a:lnTo>
                    <a:lnTo>
                      <a:pt x="1719523" y="859761"/>
                    </a:lnTo>
                    <a:lnTo>
                      <a:pt x="0" y="859761"/>
                    </a:lnTo>
                    <a:lnTo>
                      <a:pt x="429881" y="429881"/>
                    </a:lnTo>
                    <a:lnTo>
                      <a:pt x="0" y="0"/>
                    </a:lnTo>
                    <a:close/>
                  </a:path>
                </a:pathLst>
              </a:custGeom>
              <a:grpFill/>
              <a:ln>
                <a:noFill/>
              </a:ln>
              <a:scene3d>
                <a:camera prst="orthographicFront">
                  <a:rot lat="0" lon="0" rev="0"/>
                </a:camera>
                <a:lightRig rig="threePt" dir="t">
                  <a:rot lat="0" lon="0" rev="1200000"/>
                </a:lightRig>
              </a:scene3d>
              <a:sp3d z="254000" extrusionH="254000" prstMaterial="metal">
                <a:bevelT w="63500" h="25400"/>
                <a:extrusionClr>
                  <a:schemeClr val="tx2"/>
                </a:extrusionClr>
              </a:sp3d>
            </p:spPr>
            <p:style>
              <a:lnRef idx="0">
                <a:schemeClr val="accent1"/>
              </a:lnRef>
              <a:fillRef idx="3">
                <a:schemeClr val="accent1"/>
              </a:fillRef>
              <a:effectRef idx="3">
                <a:schemeClr val="accent1"/>
              </a:effectRef>
              <a:fontRef idx="minor">
                <a:schemeClr val="lt1"/>
              </a:fontRef>
            </p:style>
            <p:txBody>
              <a:bodyPr spcFirstLastPara="0" vert="horz" wrap="square" lIns="577900" tIns="98679" rIns="479220" bIns="98679" numCol="1" spcCol="1270" anchor="ctr" anchorCtr="0">
                <a:noAutofit/>
              </a:bodyPr>
              <a:lstStyle/>
              <a:p>
                <a:pPr algn="ctr" defTabSz="1644610">
                  <a:lnSpc>
                    <a:spcPct val="90000"/>
                  </a:lnSpc>
                  <a:spcBef>
                    <a:spcPct val="0"/>
                  </a:spcBef>
                  <a:spcAft>
                    <a:spcPct val="35000"/>
                  </a:spcAft>
                </a:pPr>
                <a:endParaRPr lang="en-US" sz="3700" dirty="0">
                  <a:solidFill>
                    <a:prstClr val="white"/>
                  </a:solidFill>
                  <a:latin typeface="Calibri"/>
                </a:endParaRPr>
              </a:p>
            </p:txBody>
          </p:sp>
          <p:sp>
            <p:nvSpPr>
              <p:cNvPr id="8" name="Freeform 7"/>
              <p:cNvSpPr/>
              <p:nvPr/>
            </p:nvSpPr>
            <p:spPr>
              <a:xfrm>
                <a:off x="3516348" y="3113419"/>
                <a:ext cx="2149403" cy="859761"/>
              </a:xfrm>
              <a:custGeom>
                <a:avLst/>
                <a:gdLst>
                  <a:gd name="connsiteX0" fmla="*/ 0 w 2149403"/>
                  <a:gd name="connsiteY0" fmla="*/ 0 h 859761"/>
                  <a:gd name="connsiteX1" fmla="*/ 1719523 w 2149403"/>
                  <a:gd name="connsiteY1" fmla="*/ 0 h 859761"/>
                  <a:gd name="connsiteX2" fmla="*/ 2149403 w 2149403"/>
                  <a:gd name="connsiteY2" fmla="*/ 429881 h 859761"/>
                  <a:gd name="connsiteX3" fmla="*/ 1719523 w 2149403"/>
                  <a:gd name="connsiteY3" fmla="*/ 859761 h 859761"/>
                  <a:gd name="connsiteX4" fmla="*/ 0 w 2149403"/>
                  <a:gd name="connsiteY4" fmla="*/ 859761 h 859761"/>
                  <a:gd name="connsiteX5" fmla="*/ 429881 w 2149403"/>
                  <a:gd name="connsiteY5" fmla="*/ 429881 h 859761"/>
                  <a:gd name="connsiteX6" fmla="*/ 0 w 2149403"/>
                  <a:gd name="connsiteY6" fmla="*/ 0 h 859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9403" h="859761">
                    <a:moveTo>
                      <a:pt x="0" y="0"/>
                    </a:moveTo>
                    <a:lnTo>
                      <a:pt x="1719523" y="0"/>
                    </a:lnTo>
                    <a:lnTo>
                      <a:pt x="2149403" y="429881"/>
                    </a:lnTo>
                    <a:lnTo>
                      <a:pt x="1719523" y="859761"/>
                    </a:lnTo>
                    <a:lnTo>
                      <a:pt x="0" y="859761"/>
                    </a:lnTo>
                    <a:lnTo>
                      <a:pt x="429881" y="429881"/>
                    </a:lnTo>
                    <a:lnTo>
                      <a:pt x="0" y="0"/>
                    </a:lnTo>
                    <a:close/>
                  </a:path>
                </a:pathLst>
              </a:custGeom>
              <a:grpFill/>
              <a:ln>
                <a:noFill/>
              </a:ln>
              <a:scene3d>
                <a:camera prst="orthographicFront">
                  <a:rot lat="0" lon="0" rev="0"/>
                </a:camera>
                <a:lightRig rig="threePt" dir="t">
                  <a:rot lat="0" lon="0" rev="1200000"/>
                </a:lightRig>
              </a:scene3d>
              <a:sp3d z="508000" extrusionH="254000" prstMaterial="metal">
                <a:bevelT w="63500" h="25400"/>
                <a:extrusionClr>
                  <a:schemeClr val="tx2"/>
                </a:extrusionClr>
              </a:sp3d>
            </p:spPr>
            <p:style>
              <a:lnRef idx="0">
                <a:schemeClr val="accent1"/>
              </a:lnRef>
              <a:fillRef idx="3">
                <a:schemeClr val="accent1"/>
              </a:fillRef>
              <a:effectRef idx="3">
                <a:schemeClr val="accent1"/>
              </a:effectRef>
              <a:fontRef idx="minor">
                <a:schemeClr val="lt1"/>
              </a:fontRef>
            </p:style>
            <p:txBody>
              <a:bodyPr spcFirstLastPara="0" vert="horz" wrap="square" lIns="577900" tIns="98679" rIns="479220" bIns="98679" numCol="1" spcCol="1270" anchor="ctr" anchorCtr="0">
                <a:noAutofit/>
              </a:bodyPr>
              <a:lstStyle/>
              <a:p>
                <a:pPr algn="ctr" defTabSz="1644610">
                  <a:lnSpc>
                    <a:spcPct val="90000"/>
                  </a:lnSpc>
                  <a:spcBef>
                    <a:spcPct val="0"/>
                  </a:spcBef>
                  <a:spcAft>
                    <a:spcPct val="35000"/>
                  </a:spcAft>
                </a:pPr>
                <a:endParaRPr lang="en-US" sz="3700" dirty="0">
                  <a:solidFill>
                    <a:prstClr val="white"/>
                  </a:solidFill>
                  <a:latin typeface="Calibri"/>
                </a:endParaRPr>
              </a:p>
            </p:txBody>
          </p:sp>
          <p:sp>
            <p:nvSpPr>
              <p:cNvPr id="9" name="Freeform 8"/>
              <p:cNvSpPr/>
              <p:nvPr/>
            </p:nvSpPr>
            <p:spPr>
              <a:xfrm>
                <a:off x="5235871" y="3113419"/>
                <a:ext cx="2149403" cy="859761"/>
              </a:xfrm>
              <a:custGeom>
                <a:avLst/>
                <a:gdLst>
                  <a:gd name="connsiteX0" fmla="*/ 0 w 2149403"/>
                  <a:gd name="connsiteY0" fmla="*/ 0 h 859761"/>
                  <a:gd name="connsiteX1" fmla="*/ 1719523 w 2149403"/>
                  <a:gd name="connsiteY1" fmla="*/ 0 h 859761"/>
                  <a:gd name="connsiteX2" fmla="*/ 2149403 w 2149403"/>
                  <a:gd name="connsiteY2" fmla="*/ 429881 h 859761"/>
                  <a:gd name="connsiteX3" fmla="*/ 1719523 w 2149403"/>
                  <a:gd name="connsiteY3" fmla="*/ 859761 h 859761"/>
                  <a:gd name="connsiteX4" fmla="*/ 0 w 2149403"/>
                  <a:gd name="connsiteY4" fmla="*/ 859761 h 859761"/>
                  <a:gd name="connsiteX5" fmla="*/ 429881 w 2149403"/>
                  <a:gd name="connsiteY5" fmla="*/ 429881 h 859761"/>
                  <a:gd name="connsiteX6" fmla="*/ 0 w 2149403"/>
                  <a:gd name="connsiteY6" fmla="*/ 0 h 859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9403" h="859761">
                    <a:moveTo>
                      <a:pt x="0" y="0"/>
                    </a:moveTo>
                    <a:lnTo>
                      <a:pt x="1719523" y="0"/>
                    </a:lnTo>
                    <a:lnTo>
                      <a:pt x="2149403" y="429881"/>
                    </a:lnTo>
                    <a:lnTo>
                      <a:pt x="1719523" y="859761"/>
                    </a:lnTo>
                    <a:lnTo>
                      <a:pt x="0" y="859761"/>
                    </a:lnTo>
                    <a:lnTo>
                      <a:pt x="429881" y="429881"/>
                    </a:lnTo>
                    <a:lnTo>
                      <a:pt x="0" y="0"/>
                    </a:lnTo>
                    <a:close/>
                  </a:path>
                </a:pathLst>
              </a:custGeom>
              <a:grpFill/>
              <a:ln>
                <a:noFill/>
              </a:ln>
              <a:scene3d>
                <a:camera prst="orthographicFront">
                  <a:rot lat="0" lon="0" rev="0"/>
                </a:camera>
                <a:lightRig rig="threePt" dir="t">
                  <a:rot lat="0" lon="0" rev="1200000"/>
                </a:lightRig>
              </a:scene3d>
              <a:sp3d z="762000" extrusionH="254000" prstMaterial="metal">
                <a:bevelT w="63500" h="25400"/>
                <a:extrusionClr>
                  <a:schemeClr val="tx2"/>
                </a:extrusionClr>
              </a:sp3d>
            </p:spPr>
            <p:style>
              <a:lnRef idx="0">
                <a:schemeClr val="accent1"/>
              </a:lnRef>
              <a:fillRef idx="3">
                <a:schemeClr val="accent1"/>
              </a:fillRef>
              <a:effectRef idx="3">
                <a:schemeClr val="accent1"/>
              </a:effectRef>
              <a:fontRef idx="minor">
                <a:schemeClr val="lt1"/>
              </a:fontRef>
            </p:style>
            <p:txBody>
              <a:bodyPr spcFirstLastPara="0" vert="horz" wrap="square" lIns="605903" tIns="117348" rIns="488555" bIns="117348" numCol="1" spcCol="1270" anchor="ctr" anchorCtr="0">
                <a:noAutofit/>
              </a:bodyPr>
              <a:lstStyle/>
              <a:p>
                <a:pPr algn="ctr" defTabSz="1955751">
                  <a:lnSpc>
                    <a:spcPct val="90000"/>
                  </a:lnSpc>
                  <a:spcBef>
                    <a:spcPct val="0"/>
                  </a:spcBef>
                  <a:spcAft>
                    <a:spcPct val="35000"/>
                  </a:spcAft>
                </a:pPr>
                <a:endParaRPr lang="en-US" sz="4400" dirty="0">
                  <a:solidFill>
                    <a:prstClr val="white"/>
                  </a:solidFill>
                  <a:latin typeface="Calibri"/>
                </a:endParaRPr>
              </a:p>
            </p:txBody>
          </p:sp>
          <p:sp>
            <p:nvSpPr>
              <p:cNvPr id="10" name="Freeform 9"/>
              <p:cNvSpPr/>
              <p:nvPr/>
            </p:nvSpPr>
            <p:spPr>
              <a:xfrm>
                <a:off x="6955394" y="3113419"/>
                <a:ext cx="2149403" cy="859761"/>
              </a:xfrm>
              <a:custGeom>
                <a:avLst/>
                <a:gdLst>
                  <a:gd name="connsiteX0" fmla="*/ 0 w 2149403"/>
                  <a:gd name="connsiteY0" fmla="*/ 0 h 859761"/>
                  <a:gd name="connsiteX1" fmla="*/ 1719523 w 2149403"/>
                  <a:gd name="connsiteY1" fmla="*/ 0 h 859761"/>
                  <a:gd name="connsiteX2" fmla="*/ 2149403 w 2149403"/>
                  <a:gd name="connsiteY2" fmla="*/ 429881 h 859761"/>
                  <a:gd name="connsiteX3" fmla="*/ 1719523 w 2149403"/>
                  <a:gd name="connsiteY3" fmla="*/ 859761 h 859761"/>
                  <a:gd name="connsiteX4" fmla="*/ 0 w 2149403"/>
                  <a:gd name="connsiteY4" fmla="*/ 859761 h 859761"/>
                  <a:gd name="connsiteX5" fmla="*/ 429881 w 2149403"/>
                  <a:gd name="connsiteY5" fmla="*/ 429881 h 859761"/>
                  <a:gd name="connsiteX6" fmla="*/ 0 w 2149403"/>
                  <a:gd name="connsiteY6" fmla="*/ 0 h 859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9403" h="859761">
                    <a:moveTo>
                      <a:pt x="0" y="0"/>
                    </a:moveTo>
                    <a:lnTo>
                      <a:pt x="1719523" y="0"/>
                    </a:lnTo>
                    <a:lnTo>
                      <a:pt x="2149403" y="429881"/>
                    </a:lnTo>
                    <a:lnTo>
                      <a:pt x="1719523" y="859761"/>
                    </a:lnTo>
                    <a:lnTo>
                      <a:pt x="0" y="859761"/>
                    </a:lnTo>
                    <a:lnTo>
                      <a:pt x="429881" y="429881"/>
                    </a:lnTo>
                    <a:lnTo>
                      <a:pt x="0" y="0"/>
                    </a:lnTo>
                    <a:close/>
                  </a:path>
                </a:pathLst>
              </a:custGeom>
              <a:grpFill/>
              <a:ln>
                <a:noFill/>
              </a:ln>
              <a:scene3d>
                <a:camera prst="orthographicFront">
                  <a:rot lat="0" lon="0" rev="0"/>
                </a:camera>
                <a:lightRig rig="threePt" dir="t">
                  <a:rot lat="0" lon="0" rev="1200000"/>
                </a:lightRig>
              </a:scene3d>
              <a:sp3d z="1016000" extrusionH="254000" prstMaterial="metal">
                <a:bevelT w="63500" h="25400"/>
                <a:extrusionClr>
                  <a:schemeClr val="tx2"/>
                </a:extrusionClr>
              </a:sp3d>
            </p:spPr>
            <p:style>
              <a:lnRef idx="0">
                <a:schemeClr val="accent1"/>
              </a:lnRef>
              <a:fillRef idx="3">
                <a:schemeClr val="accent1"/>
              </a:fillRef>
              <a:effectRef idx="3">
                <a:schemeClr val="accent1"/>
              </a:effectRef>
              <a:fontRef idx="minor">
                <a:schemeClr val="lt1"/>
              </a:fontRef>
            </p:style>
            <p:txBody>
              <a:bodyPr spcFirstLastPara="0" vert="horz" wrap="square" lIns="605903" tIns="117348" rIns="488555" bIns="117348" numCol="1" spcCol="1270" anchor="ctr" anchorCtr="0">
                <a:noAutofit/>
              </a:bodyPr>
              <a:lstStyle/>
              <a:p>
                <a:pPr algn="ctr" defTabSz="1955751">
                  <a:lnSpc>
                    <a:spcPct val="90000"/>
                  </a:lnSpc>
                  <a:spcBef>
                    <a:spcPct val="0"/>
                  </a:spcBef>
                  <a:spcAft>
                    <a:spcPct val="35000"/>
                  </a:spcAft>
                </a:pPr>
                <a:endParaRPr lang="en-US" sz="4400" dirty="0">
                  <a:solidFill>
                    <a:prstClr val="white"/>
                  </a:solidFill>
                  <a:latin typeface="Calibri"/>
                </a:endParaRPr>
              </a:p>
            </p:txBody>
          </p:sp>
        </p:grpSp>
        <p:pic>
          <p:nvPicPr>
            <p:cNvPr id="1029" name="Picture 5" descr="Silhouette of a person climbing the step diagram"/>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40725" y="76200"/>
              <a:ext cx="2502932" cy="350520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2096052" y="1985243"/>
              <a:ext cx="1409149" cy="584775"/>
            </a:xfrm>
            <a:prstGeom prst="rect">
              <a:avLst/>
            </a:prstGeom>
            <a:noFill/>
          </p:spPr>
          <p:txBody>
            <a:bodyPr wrap="square" rtlCol="0">
              <a:spAutoFit/>
            </a:bodyPr>
            <a:lstStyle/>
            <a:p>
              <a:pPr algn="ctr" defTabSz="914377"/>
              <a:r>
                <a:rPr lang="en-US" sz="3200" dirty="0">
                  <a:solidFill>
                    <a:prstClr val="black"/>
                  </a:solidFill>
                  <a:latin typeface="Calibri"/>
                </a:rPr>
                <a:t>Step 1</a:t>
              </a:r>
            </a:p>
          </p:txBody>
        </p:sp>
        <p:sp>
          <p:nvSpPr>
            <p:cNvPr id="24" name="TextBox 23"/>
            <p:cNvSpPr txBox="1"/>
            <p:nvPr/>
          </p:nvSpPr>
          <p:spPr>
            <a:xfrm>
              <a:off x="3703180" y="1724889"/>
              <a:ext cx="1409149" cy="584775"/>
            </a:xfrm>
            <a:prstGeom prst="rect">
              <a:avLst/>
            </a:prstGeom>
            <a:noFill/>
          </p:spPr>
          <p:txBody>
            <a:bodyPr wrap="square" rtlCol="0">
              <a:spAutoFit/>
            </a:bodyPr>
            <a:lstStyle/>
            <a:p>
              <a:pPr algn="ctr" defTabSz="914377"/>
              <a:r>
                <a:rPr lang="en-US" sz="3200" dirty="0">
                  <a:solidFill>
                    <a:prstClr val="black"/>
                  </a:solidFill>
                  <a:latin typeface="Calibri"/>
                </a:rPr>
                <a:t>Step 2</a:t>
              </a:r>
            </a:p>
          </p:txBody>
        </p:sp>
        <p:sp>
          <p:nvSpPr>
            <p:cNvPr id="25" name="TextBox 24"/>
            <p:cNvSpPr txBox="1"/>
            <p:nvPr/>
          </p:nvSpPr>
          <p:spPr>
            <a:xfrm>
              <a:off x="5334000" y="1437987"/>
              <a:ext cx="1409149" cy="584775"/>
            </a:xfrm>
            <a:prstGeom prst="rect">
              <a:avLst/>
            </a:prstGeom>
            <a:noFill/>
          </p:spPr>
          <p:txBody>
            <a:bodyPr wrap="square" rtlCol="0">
              <a:spAutoFit/>
            </a:bodyPr>
            <a:lstStyle/>
            <a:p>
              <a:pPr algn="ctr" defTabSz="914377"/>
              <a:r>
                <a:rPr lang="en-US" sz="3200" dirty="0">
                  <a:solidFill>
                    <a:prstClr val="black"/>
                  </a:solidFill>
                  <a:latin typeface="Calibri"/>
                </a:rPr>
                <a:t>Step 3</a:t>
              </a:r>
            </a:p>
          </p:txBody>
        </p:sp>
        <p:sp>
          <p:nvSpPr>
            <p:cNvPr id="26" name="TextBox 25"/>
            <p:cNvSpPr txBox="1"/>
            <p:nvPr/>
          </p:nvSpPr>
          <p:spPr>
            <a:xfrm>
              <a:off x="7010400" y="1167823"/>
              <a:ext cx="1409149" cy="584775"/>
            </a:xfrm>
            <a:prstGeom prst="rect">
              <a:avLst/>
            </a:prstGeom>
            <a:noFill/>
          </p:spPr>
          <p:txBody>
            <a:bodyPr wrap="square" rtlCol="0">
              <a:spAutoFit/>
            </a:bodyPr>
            <a:lstStyle/>
            <a:p>
              <a:pPr algn="ctr" defTabSz="914377"/>
              <a:r>
                <a:rPr lang="en-US" sz="3200" dirty="0">
                  <a:solidFill>
                    <a:prstClr val="black"/>
                  </a:solidFill>
                  <a:latin typeface="Calibri"/>
                </a:rPr>
                <a:t>Step 4</a:t>
              </a:r>
            </a:p>
          </p:txBody>
        </p:sp>
        <p:cxnSp>
          <p:nvCxnSpPr>
            <p:cNvPr id="11" name="Straight Connector 10"/>
            <p:cNvCxnSpPr/>
            <p:nvPr/>
          </p:nvCxnSpPr>
          <p:spPr>
            <a:xfrm>
              <a:off x="3567545" y="1806384"/>
              <a:ext cx="0" cy="5209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1967345" y="2082225"/>
              <a:ext cx="0" cy="5209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5193892" y="1554884"/>
              <a:ext cx="0" cy="5209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6875361" y="1257009"/>
              <a:ext cx="0" cy="5209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244469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28"/>
          <p:cNvSpPr>
            <a:spLocks noGrp="1"/>
          </p:cNvSpPr>
          <p:nvPr>
            <p:ph type="title"/>
          </p:nvPr>
        </p:nvSpPr>
        <p:spPr>
          <a:xfrm>
            <a:off x="0" y="0"/>
            <a:ext cx="12192000" cy="1143000"/>
          </a:xfrm>
        </p:spPr>
        <p:txBody>
          <a:bodyPr>
            <a:normAutofit/>
          </a:bodyPr>
          <a:lstStyle/>
          <a:p>
            <a:pPr algn="l"/>
            <a:r>
              <a:rPr lang="en-US" sz="4000" b="1" dirty="0">
                <a:latin typeface="Arial" panose="020B0604020202020204" pitchFamily="34" charset="0"/>
                <a:cs typeface="Arial" panose="020B0604020202020204" pitchFamily="34" charset="0"/>
              </a:rPr>
              <a:t>Process or Sequence – Example 2</a:t>
            </a:r>
          </a:p>
        </p:txBody>
      </p:sp>
      <p:grpSp>
        <p:nvGrpSpPr>
          <p:cNvPr id="8" name="Group 7" descr="Clock needle"/>
          <p:cNvGrpSpPr/>
          <p:nvPr/>
        </p:nvGrpSpPr>
        <p:grpSpPr>
          <a:xfrm rot="3120000">
            <a:off x="1200257" y="1608222"/>
            <a:ext cx="677427" cy="5309716"/>
            <a:chOff x="1832987" y="1371600"/>
            <a:chExt cx="677426" cy="5309716"/>
          </a:xfrm>
        </p:grpSpPr>
        <p:grpSp>
          <p:nvGrpSpPr>
            <p:cNvPr id="6" name="Group 5"/>
            <p:cNvGrpSpPr/>
            <p:nvPr/>
          </p:nvGrpSpPr>
          <p:grpSpPr>
            <a:xfrm>
              <a:off x="1905000" y="1371600"/>
              <a:ext cx="533400" cy="5309716"/>
              <a:chOff x="1905000" y="1371600"/>
              <a:chExt cx="533400" cy="5309716"/>
            </a:xfrm>
          </p:grpSpPr>
          <p:sp>
            <p:nvSpPr>
              <p:cNvPr id="4" name="Isosceles Triangle 3"/>
              <p:cNvSpPr/>
              <p:nvPr/>
            </p:nvSpPr>
            <p:spPr>
              <a:xfrm>
                <a:off x="1905000" y="1371600"/>
                <a:ext cx="533400" cy="26670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351" dirty="0">
                  <a:solidFill>
                    <a:prstClr val="white"/>
                  </a:solidFill>
                  <a:latin typeface="Calibri"/>
                </a:endParaRPr>
              </a:p>
            </p:txBody>
          </p:sp>
          <p:sp>
            <p:nvSpPr>
              <p:cNvPr id="5" name="Isosceles Triangle 4"/>
              <p:cNvSpPr/>
              <p:nvPr/>
            </p:nvSpPr>
            <p:spPr>
              <a:xfrm flipV="1">
                <a:off x="1905000" y="4014316"/>
                <a:ext cx="533400" cy="2667000"/>
              </a:xfrm>
              <a:prstGeom prs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351" dirty="0">
                  <a:solidFill>
                    <a:prstClr val="white"/>
                  </a:solidFill>
                  <a:latin typeface="Calibri"/>
                </a:endParaRPr>
              </a:p>
            </p:txBody>
          </p:sp>
        </p:grpSp>
        <p:sp>
          <p:nvSpPr>
            <p:cNvPr id="7" name="Oval 6"/>
            <p:cNvSpPr/>
            <p:nvPr/>
          </p:nvSpPr>
          <p:spPr>
            <a:xfrm>
              <a:off x="1832987" y="3744686"/>
              <a:ext cx="677426" cy="6774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351" dirty="0">
                <a:solidFill>
                  <a:prstClr val="white"/>
                </a:solidFill>
                <a:latin typeface="Calibri"/>
              </a:endParaRPr>
            </a:p>
          </p:txBody>
        </p:sp>
      </p:grpSp>
      <p:sp>
        <p:nvSpPr>
          <p:cNvPr id="9" name="Arc 8" descr="Partial clock face outline"/>
          <p:cNvSpPr/>
          <p:nvPr/>
        </p:nvSpPr>
        <p:spPr>
          <a:xfrm>
            <a:off x="0" y="1600200"/>
            <a:ext cx="4648200" cy="4648200"/>
          </a:xfrm>
          <a:prstGeom prst="arc">
            <a:avLst>
              <a:gd name="adj1" fmla="val 16200000"/>
              <a:gd name="adj2" fmla="val 6063161"/>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7"/>
            <a:endParaRPr lang="en-US" sz="1351" dirty="0">
              <a:solidFill>
                <a:prstClr val="black"/>
              </a:solidFill>
              <a:latin typeface="Calibri"/>
            </a:endParaRPr>
          </a:p>
        </p:txBody>
      </p:sp>
      <p:sp>
        <p:nvSpPr>
          <p:cNvPr id="11" name="TextBox 10"/>
          <p:cNvSpPr txBox="1"/>
          <p:nvPr/>
        </p:nvSpPr>
        <p:spPr>
          <a:xfrm>
            <a:off x="4270920" y="2154255"/>
            <a:ext cx="2514603" cy="584775"/>
          </a:xfrm>
          <a:prstGeom prst="rect">
            <a:avLst/>
          </a:prstGeom>
          <a:noFill/>
        </p:spPr>
        <p:txBody>
          <a:bodyPr wrap="square" rtlCol="0">
            <a:spAutoFit/>
          </a:bodyPr>
          <a:lstStyle/>
          <a:p>
            <a:pPr defTabSz="914377"/>
            <a:r>
              <a:rPr lang="en-US" sz="3200" dirty="0">
                <a:solidFill>
                  <a:prstClr val="black"/>
                </a:solidFill>
                <a:latin typeface="Calibri"/>
              </a:rPr>
              <a:t>Add text here</a:t>
            </a:r>
          </a:p>
        </p:txBody>
      </p:sp>
      <p:sp>
        <p:nvSpPr>
          <p:cNvPr id="17" name="Oval 16"/>
          <p:cNvSpPr/>
          <p:nvPr/>
        </p:nvSpPr>
        <p:spPr>
          <a:xfrm>
            <a:off x="3733801" y="2133601"/>
            <a:ext cx="545031" cy="545031"/>
          </a:xfrm>
          <a:prstGeom prst="ellipse">
            <a:avLst/>
          </a:prstGeom>
          <a:solidFill>
            <a:schemeClr val="bg1">
              <a:lumMod val="50000"/>
            </a:schemeClr>
          </a:solidFill>
          <a:ln>
            <a:noFill/>
          </a:ln>
          <a:scene3d>
            <a:camera prst="orthographicFront"/>
            <a:lightRig rig="freezing" dir="t"/>
          </a:scene3d>
          <a:sp3d prstMaterial="metal">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rPr>
              <a:t>1</a:t>
            </a:r>
          </a:p>
        </p:txBody>
      </p:sp>
      <p:sp>
        <p:nvSpPr>
          <p:cNvPr id="25" name="TextBox 24"/>
          <p:cNvSpPr txBox="1"/>
          <p:nvPr/>
        </p:nvSpPr>
        <p:spPr>
          <a:xfrm>
            <a:off x="4880520" y="3602256"/>
            <a:ext cx="2514603" cy="584775"/>
          </a:xfrm>
          <a:prstGeom prst="rect">
            <a:avLst/>
          </a:prstGeom>
          <a:noFill/>
        </p:spPr>
        <p:txBody>
          <a:bodyPr wrap="square" rtlCol="0">
            <a:spAutoFit/>
          </a:bodyPr>
          <a:lstStyle/>
          <a:p>
            <a:pPr defTabSz="914377"/>
            <a:r>
              <a:rPr lang="en-US" sz="3200" dirty="0">
                <a:solidFill>
                  <a:prstClr val="black"/>
                </a:solidFill>
                <a:latin typeface="Calibri"/>
              </a:rPr>
              <a:t>Add text here</a:t>
            </a:r>
          </a:p>
        </p:txBody>
      </p:sp>
      <p:sp>
        <p:nvSpPr>
          <p:cNvPr id="26" name="Oval 25"/>
          <p:cNvSpPr/>
          <p:nvPr/>
        </p:nvSpPr>
        <p:spPr>
          <a:xfrm>
            <a:off x="4343401" y="3581602"/>
            <a:ext cx="545031" cy="545031"/>
          </a:xfrm>
          <a:prstGeom prst="ellipse">
            <a:avLst/>
          </a:prstGeom>
          <a:solidFill>
            <a:schemeClr val="bg1">
              <a:lumMod val="50000"/>
            </a:schemeClr>
          </a:solidFill>
          <a:ln>
            <a:noFill/>
          </a:ln>
          <a:scene3d>
            <a:camera prst="orthographicFront"/>
            <a:lightRig rig="freezing" dir="t"/>
          </a:scene3d>
          <a:sp3d prstMaterial="metal">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rPr>
              <a:t>2</a:t>
            </a:r>
          </a:p>
        </p:txBody>
      </p:sp>
      <p:sp>
        <p:nvSpPr>
          <p:cNvPr id="27" name="TextBox 26"/>
          <p:cNvSpPr txBox="1"/>
          <p:nvPr/>
        </p:nvSpPr>
        <p:spPr>
          <a:xfrm>
            <a:off x="4524349" y="4996189"/>
            <a:ext cx="2514603" cy="584775"/>
          </a:xfrm>
          <a:prstGeom prst="rect">
            <a:avLst/>
          </a:prstGeom>
          <a:noFill/>
        </p:spPr>
        <p:txBody>
          <a:bodyPr wrap="square" rtlCol="0">
            <a:spAutoFit/>
          </a:bodyPr>
          <a:lstStyle/>
          <a:p>
            <a:pPr defTabSz="914377"/>
            <a:r>
              <a:rPr lang="en-US" sz="3200" dirty="0">
                <a:solidFill>
                  <a:prstClr val="black"/>
                </a:solidFill>
                <a:latin typeface="Calibri"/>
              </a:rPr>
              <a:t>Add text here</a:t>
            </a:r>
          </a:p>
        </p:txBody>
      </p:sp>
      <p:sp>
        <p:nvSpPr>
          <p:cNvPr id="28" name="Oval 27"/>
          <p:cNvSpPr/>
          <p:nvPr/>
        </p:nvSpPr>
        <p:spPr>
          <a:xfrm>
            <a:off x="3962401" y="4975535"/>
            <a:ext cx="545031" cy="545031"/>
          </a:xfrm>
          <a:prstGeom prst="ellipse">
            <a:avLst/>
          </a:prstGeom>
          <a:solidFill>
            <a:schemeClr val="bg1">
              <a:lumMod val="50000"/>
            </a:schemeClr>
          </a:solidFill>
          <a:ln>
            <a:noFill/>
          </a:ln>
          <a:scene3d>
            <a:camera prst="orthographicFront"/>
            <a:lightRig rig="freezing" dir="t"/>
          </a:scene3d>
          <a:sp3d prstMaterial="metal">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rPr>
              <a:t>3</a:t>
            </a:r>
          </a:p>
        </p:txBody>
      </p:sp>
      <p:pic>
        <p:nvPicPr>
          <p:cNvPr id="15" name="Picture 14" descr="Assortment of gears to represent a process">
            <a:extLst>
              <a:ext uri="{FF2B5EF4-FFF2-40B4-BE49-F238E27FC236}">
                <a16:creationId xmlns:a16="http://schemas.microsoft.com/office/drawing/2014/main" id="{B3ABE85F-8A9E-4DAE-A59F-C594CF8493FD}"/>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7161" r="35548"/>
          <a:stretch/>
        </p:blipFill>
        <p:spPr>
          <a:xfrm flipH="1">
            <a:off x="7645544" y="0"/>
            <a:ext cx="4546457" cy="6858000"/>
          </a:xfrm>
          <a:prstGeom prst="rect">
            <a:avLst/>
          </a:prstGeom>
        </p:spPr>
      </p:pic>
    </p:spTree>
    <p:extLst>
      <p:ext uri="{BB962C8B-B14F-4D97-AF65-F5344CB8AC3E}">
        <p14:creationId xmlns:p14="http://schemas.microsoft.com/office/powerpoint/2010/main" val="2393315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fltVal val="0"/>
                                          </p:val>
                                        </p:tav>
                                        <p:tav tm="100000">
                                          <p:val>
                                            <p:strVal val="#ppt_w"/>
                                          </p:val>
                                        </p:tav>
                                      </p:tavLst>
                                    </p:anim>
                                    <p:anim calcmode="lin" valueType="num">
                                      <p:cBhvr>
                                        <p:cTn id="12" dur="500" fill="hold"/>
                                        <p:tgtEl>
                                          <p:spTgt spid="17"/>
                                        </p:tgtEl>
                                        <p:attrNameLst>
                                          <p:attrName>ppt_h</p:attrName>
                                        </p:attrNameLst>
                                      </p:cBhvr>
                                      <p:tavLst>
                                        <p:tav tm="0">
                                          <p:val>
                                            <p:fltVal val="0"/>
                                          </p:val>
                                        </p:tav>
                                        <p:tav tm="100000">
                                          <p:val>
                                            <p:strVal val="#ppt_h"/>
                                          </p:val>
                                        </p:tav>
                                      </p:tavLst>
                                    </p:anim>
                                    <p:animEffect transition="in" filter="fade">
                                      <p:cBhvr>
                                        <p:cTn id="13" dur="500"/>
                                        <p:tgtEl>
                                          <p:spTgt spid="17"/>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mph" presetSubtype="0" fill="hold" nodeType="clickEffect">
                                  <p:stCondLst>
                                    <p:cond delay="0"/>
                                  </p:stCondLst>
                                  <p:childTnLst>
                                    <p:animRot by="1800000">
                                      <p:cBhvr>
                                        <p:cTn id="21" dur="500" fill="hold"/>
                                        <p:tgtEl>
                                          <p:spTgt spid="8"/>
                                        </p:tgtEl>
                                        <p:attrNameLst>
                                          <p:attrName>r</p:attrName>
                                        </p:attrNameLst>
                                      </p:cBhvr>
                                    </p:animRot>
                                  </p:childTnLst>
                                </p:cTn>
                              </p:par>
                            </p:childTnLst>
                          </p:cTn>
                        </p:par>
                        <p:par>
                          <p:cTn id="22" fill="hold">
                            <p:stCondLst>
                              <p:cond delay="500"/>
                            </p:stCondLst>
                            <p:childTnLst>
                              <p:par>
                                <p:cTn id="23" presetID="53" presetClass="entr" presetSubtype="16" fill="hold" grpId="0" nodeType="after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p:cTn id="25" dur="500" fill="hold"/>
                                        <p:tgtEl>
                                          <p:spTgt spid="26"/>
                                        </p:tgtEl>
                                        <p:attrNameLst>
                                          <p:attrName>ppt_w</p:attrName>
                                        </p:attrNameLst>
                                      </p:cBhvr>
                                      <p:tavLst>
                                        <p:tav tm="0">
                                          <p:val>
                                            <p:fltVal val="0"/>
                                          </p:val>
                                        </p:tav>
                                        <p:tav tm="100000">
                                          <p:val>
                                            <p:strVal val="#ppt_w"/>
                                          </p:val>
                                        </p:tav>
                                      </p:tavLst>
                                    </p:anim>
                                    <p:anim calcmode="lin" valueType="num">
                                      <p:cBhvr>
                                        <p:cTn id="26" dur="500" fill="hold"/>
                                        <p:tgtEl>
                                          <p:spTgt spid="26"/>
                                        </p:tgtEl>
                                        <p:attrNameLst>
                                          <p:attrName>ppt_h</p:attrName>
                                        </p:attrNameLst>
                                      </p:cBhvr>
                                      <p:tavLst>
                                        <p:tav tm="0">
                                          <p:val>
                                            <p:fltVal val="0"/>
                                          </p:val>
                                        </p:tav>
                                        <p:tav tm="100000">
                                          <p:val>
                                            <p:strVal val="#ppt_h"/>
                                          </p:val>
                                        </p:tav>
                                      </p:tavLst>
                                    </p:anim>
                                    <p:animEffect transition="in" filter="fade">
                                      <p:cBhvr>
                                        <p:cTn id="27" dur="500"/>
                                        <p:tgtEl>
                                          <p:spTgt spid="26"/>
                                        </p:tgtEl>
                                      </p:cBhvr>
                                    </p:animEffect>
                                  </p:childTnLst>
                                </p:cTn>
                              </p:par>
                            </p:childTnLst>
                          </p:cTn>
                        </p:par>
                        <p:par>
                          <p:cTn id="28" fill="hold">
                            <p:stCondLst>
                              <p:cond delay="1000"/>
                            </p:stCondLst>
                            <p:childTnLst>
                              <p:par>
                                <p:cTn id="29" presetID="22" presetClass="entr" presetSubtype="8" fill="hold" grpId="0"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left)">
                                      <p:cBhvr>
                                        <p:cTn id="31" dur="500"/>
                                        <p:tgtEl>
                                          <p:spTgt spid="25"/>
                                        </p:tgtEl>
                                      </p:cBhvr>
                                    </p:animEffect>
                                  </p:childTnLst>
                                </p:cTn>
                              </p:par>
                            </p:childTnLst>
                          </p:cTn>
                        </p:par>
                      </p:childTnLst>
                    </p:cTn>
                  </p:par>
                  <p:par>
                    <p:cTn id="32" fill="hold">
                      <p:stCondLst>
                        <p:cond delay="indefinite"/>
                      </p:stCondLst>
                      <p:childTnLst>
                        <p:par>
                          <p:cTn id="33" fill="hold">
                            <p:stCondLst>
                              <p:cond delay="0"/>
                            </p:stCondLst>
                            <p:childTnLst>
                              <p:par>
                                <p:cTn id="34" presetID="8" presetClass="emph" presetSubtype="0" fill="hold" nodeType="clickEffect">
                                  <p:stCondLst>
                                    <p:cond delay="0"/>
                                  </p:stCondLst>
                                  <p:childTnLst>
                                    <p:animRot by="1800000">
                                      <p:cBhvr>
                                        <p:cTn id="35" dur="500" fill="hold"/>
                                        <p:tgtEl>
                                          <p:spTgt spid="8"/>
                                        </p:tgtEl>
                                        <p:attrNameLst>
                                          <p:attrName>r</p:attrName>
                                        </p:attrNameLst>
                                      </p:cBhvr>
                                    </p:animRot>
                                  </p:childTnLst>
                                </p:cTn>
                              </p:par>
                            </p:childTnLst>
                          </p:cTn>
                        </p:par>
                        <p:par>
                          <p:cTn id="36" fill="hold">
                            <p:stCondLst>
                              <p:cond delay="500"/>
                            </p:stCondLst>
                            <p:childTnLst>
                              <p:par>
                                <p:cTn id="37" presetID="53" presetClass="entr" presetSubtype="16" fill="hold" grpId="0" nodeType="afterEffect">
                                  <p:stCondLst>
                                    <p:cond delay="0"/>
                                  </p:stCondLst>
                                  <p:childTnLst>
                                    <p:set>
                                      <p:cBhvr>
                                        <p:cTn id="38" dur="1" fill="hold">
                                          <p:stCondLst>
                                            <p:cond delay="0"/>
                                          </p:stCondLst>
                                        </p:cTn>
                                        <p:tgtEl>
                                          <p:spTgt spid="28"/>
                                        </p:tgtEl>
                                        <p:attrNameLst>
                                          <p:attrName>style.visibility</p:attrName>
                                        </p:attrNameLst>
                                      </p:cBhvr>
                                      <p:to>
                                        <p:strVal val="visible"/>
                                      </p:to>
                                    </p:set>
                                    <p:anim calcmode="lin" valueType="num">
                                      <p:cBhvr>
                                        <p:cTn id="39" dur="500" fill="hold"/>
                                        <p:tgtEl>
                                          <p:spTgt spid="28"/>
                                        </p:tgtEl>
                                        <p:attrNameLst>
                                          <p:attrName>ppt_w</p:attrName>
                                        </p:attrNameLst>
                                      </p:cBhvr>
                                      <p:tavLst>
                                        <p:tav tm="0">
                                          <p:val>
                                            <p:fltVal val="0"/>
                                          </p:val>
                                        </p:tav>
                                        <p:tav tm="100000">
                                          <p:val>
                                            <p:strVal val="#ppt_w"/>
                                          </p:val>
                                        </p:tav>
                                      </p:tavLst>
                                    </p:anim>
                                    <p:anim calcmode="lin" valueType="num">
                                      <p:cBhvr>
                                        <p:cTn id="40" dur="500" fill="hold"/>
                                        <p:tgtEl>
                                          <p:spTgt spid="28"/>
                                        </p:tgtEl>
                                        <p:attrNameLst>
                                          <p:attrName>ppt_h</p:attrName>
                                        </p:attrNameLst>
                                      </p:cBhvr>
                                      <p:tavLst>
                                        <p:tav tm="0">
                                          <p:val>
                                            <p:fltVal val="0"/>
                                          </p:val>
                                        </p:tav>
                                        <p:tav tm="100000">
                                          <p:val>
                                            <p:strVal val="#ppt_h"/>
                                          </p:val>
                                        </p:tav>
                                      </p:tavLst>
                                    </p:anim>
                                    <p:animEffect transition="in" filter="fade">
                                      <p:cBhvr>
                                        <p:cTn id="41" dur="500"/>
                                        <p:tgtEl>
                                          <p:spTgt spid="28"/>
                                        </p:tgtEl>
                                      </p:cBhvr>
                                    </p:animEffect>
                                  </p:childTnLst>
                                </p:cTn>
                              </p:par>
                            </p:childTnLst>
                          </p:cTn>
                        </p:par>
                        <p:par>
                          <p:cTn id="42" fill="hold">
                            <p:stCondLst>
                              <p:cond delay="1000"/>
                            </p:stCondLst>
                            <p:childTnLst>
                              <p:par>
                                <p:cTn id="43" presetID="22" presetClass="entr" presetSubtype="8" fill="hold" grpId="0" nodeType="after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wipe(left)">
                                      <p:cBhvr>
                                        <p:cTn id="4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animBg="1"/>
      <p:bldP spid="25" grpId="0"/>
      <p:bldP spid="26" grpId="0" animBg="1"/>
      <p:bldP spid="27" grpId="0"/>
      <p:bldP spid="2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Office Theme">
  <a:themeElements>
    <a:clrScheme name="Custom 14">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F0CB4C"/>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8_Office Theme">
  <a:themeElements>
    <a:clrScheme name="Custom 69">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0F5666"/>
      </a:hlink>
      <a:folHlink>
        <a:srgbClr val="44B9E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Default Design">
  <a:themeElements>
    <a:clrScheme name="Custom 12">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0CB4C"/>
      </a:hlink>
      <a:folHlink>
        <a:srgbClr val="CBE7E9"/>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Office Theme">
  <a:themeElements>
    <a:clrScheme name="Custom 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0CB4C"/>
      </a:hlink>
      <a:folHlink>
        <a:srgbClr val="F0CB4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Waveform">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8.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2729</Words>
  <Application>Microsoft Office PowerPoint</Application>
  <PresentationFormat>Widescreen</PresentationFormat>
  <Paragraphs>361</Paragraphs>
  <Slides>34</Slides>
  <Notes>34</Notes>
  <HiddenSlides>0</HiddenSlides>
  <MMClips>0</MMClips>
  <ScaleCrop>false</ScaleCrop>
  <HeadingPairs>
    <vt:vector size="6" baseType="variant">
      <vt:variant>
        <vt:lpstr>Fonts Used</vt:lpstr>
      </vt:variant>
      <vt:variant>
        <vt:i4>6</vt:i4>
      </vt:variant>
      <vt:variant>
        <vt:lpstr>Theme</vt:lpstr>
      </vt:variant>
      <vt:variant>
        <vt:i4>8</vt:i4>
      </vt:variant>
      <vt:variant>
        <vt:lpstr>Slide Titles</vt:lpstr>
      </vt:variant>
      <vt:variant>
        <vt:i4>34</vt:i4>
      </vt:variant>
    </vt:vector>
  </HeadingPairs>
  <TitlesOfParts>
    <vt:vector size="48" baseType="lpstr">
      <vt:lpstr>Arial</vt:lpstr>
      <vt:lpstr>Calibri</vt:lpstr>
      <vt:lpstr>Calibri Light</vt:lpstr>
      <vt:lpstr>Courier New</vt:lpstr>
      <vt:lpstr>Symbol</vt:lpstr>
      <vt:lpstr>Verdana</vt:lpstr>
      <vt:lpstr>1_Office Theme</vt:lpstr>
      <vt:lpstr>2_Office Theme</vt:lpstr>
      <vt:lpstr>4_Office Theme</vt:lpstr>
      <vt:lpstr>8_Office Theme</vt:lpstr>
      <vt:lpstr>1_Default Design</vt:lpstr>
      <vt:lpstr>3_Office Theme</vt:lpstr>
      <vt:lpstr>1_Waveform</vt:lpstr>
      <vt:lpstr>5_Office Theme</vt:lpstr>
      <vt:lpstr>Visual Examples – Part 1</vt:lpstr>
      <vt:lpstr>Bullets = Lists</vt:lpstr>
      <vt:lpstr>Timeline – Example 1</vt:lpstr>
      <vt:lpstr>Timeline – Example 2</vt:lpstr>
      <vt:lpstr>Timeline – Example 3</vt:lpstr>
      <vt:lpstr>Timeline – Example 4</vt:lpstr>
      <vt:lpstr>Process or Sequence</vt:lpstr>
      <vt:lpstr>Process or Sequence – Example 1</vt:lpstr>
      <vt:lpstr>Process or Sequence – Example 2</vt:lpstr>
      <vt:lpstr>Process – Example 3</vt:lpstr>
      <vt:lpstr>Process – Example 3a</vt:lpstr>
      <vt:lpstr>Process – Example 3a</vt:lpstr>
      <vt:lpstr>Eight-Hour Ozone Design Values and Population in Texas</vt:lpstr>
      <vt:lpstr>Decrease in 8-Hour Ozone Design Values</vt:lpstr>
      <vt:lpstr>Only Three Areas Above  2008 8-Hour Ozone Standard in 2014 </vt:lpstr>
      <vt:lpstr>Adding Graphs and Charts </vt:lpstr>
      <vt:lpstr>Adding Tables </vt:lpstr>
      <vt:lpstr>Visual Examples – Part 2</vt:lpstr>
      <vt:lpstr>Chunking</vt:lpstr>
      <vt:lpstr>Flip Images Horizontally</vt:lpstr>
      <vt:lpstr>Use Custom Layouts</vt:lpstr>
      <vt:lpstr>Annotate an Image</vt:lpstr>
      <vt:lpstr>Use a Transparent Gradient Over Image</vt:lpstr>
      <vt:lpstr>Turn Bullets Into Icons or Photos</vt:lpstr>
      <vt:lpstr>Connect High-Content Slides With a Transition</vt:lpstr>
      <vt:lpstr>Create a Quick Numbered List With SmartArt</vt:lpstr>
      <vt:lpstr>Putting It All Together</vt:lpstr>
      <vt:lpstr>Time for a Makeover</vt:lpstr>
      <vt:lpstr>Texas Electricity Generation: 2012</vt:lpstr>
      <vt:lpstr>TX Electricity Generation: 2012 Emissions Rates</vt:lpstr>
      <vt:lpstr>TX Electricity Generation: 2012 Emissions Rates</vt:lpstr>
      <vt:lpstr>2012 Texas Electricity Generation</vt:lpstr>
      <vt:lpstr>2012 Texas Electricity Generation</vt:lpstr>
      <vt:lpstr>260 CenSARA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Visual Examples – Part 1</dc:title>
  <dc:creator>Anna Rodriguez</dc:creator>
  <cp:lastModifiedBy>Anna Rodriguez</cp:lastModifiedBy>
  <cp:revision>1</cp:revision>
  <dcterms:created xsi:type="dcterms:W3CDTF">2023-03-23T04:49:15Z</dcterms:created>
  <dcterms:modified xsi:type="dcterms:W3CDTF">2023-03-23T04:51:46Z</dcterms:modified>
</cp:coreProperties>
</file>