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63" r:id="rId4"/>
    <p:sldId id="267" r:id="rId5"/>
    <p:sldId id="264" r:id="rId6"/>
    <p:sldId id="265" r:id="rId7"/>
    <p:sldId id="266" r:id="rId8"/>
    <p:sldId id="268" r:id="rId9"/>
    <p:sldId id="269" r:id="rId10"/>
    <p:sldId id="270" r:id="rId11"/>
    <p:sldId id="271" r:id="rId12"/>
    <p:sldId id="272" r:id="rId13"/>
    <p:sldId id="273" r:id="rId14"/>
    <p:sldId id="283" r:id="rId15"/>
    <p:sldId id="274" r:id="rId16"/>
    <p:sldId id="277" r:id="rId17"/>
    <p:sldId id="279" r:id="rId18"/>
    <p:sldId id="284" r:id="rId19"/>
    <p:sldId id="280" r:id="rId20"/>
    <p:sldId id="281" r:id="rId21"/>
    <p:sldId id="331" r:id="rId22"/>
    <p:sldId id="282" r:id="rId23"/>
    <p:sldId id="286" r:id="rId24"/>
    <p:sldId id="289" r:id="rId25"/>
    <p:sldId id="288" r:id="rId26"/>
    <p:sldId id="287" r:id="rId27"/>
    <p:sldId id="285" r:id="rId28"/>
    <p:sldId id="298" r:id="rId29"/>
    <p:sldId id="290" r:id="rId30"/>
    <p:sldId id="291" r:id="rId31"/>
    <p:sldId id="328" r:id="rId32"/>
    <p:sldId id="293" r:id="rId33"/>
    <p:sldId id="294" r:id="rId34"/>
    <p:sldId id="292" r:id="rId35"/>
    <p:sldId id="323" r:id="rId36"/>
    <p:sldId id="295" r:id="rId37"/>
    <p:sldId id="333" r:id="rId38"/>
    <p:sldId id="297" r:id="rId39"/>
    <p:sldId id="296" r:id="rId40"/>
    <p:sldId id="299" r:id="rId41"/>
    <p:sldId id="300" r:id="rId42"/>
    <p:sldId id="301" r:id="rId43"/>
    <p:sldId id="322" r:id="rId44"/>
    <p:sldId id="302" r:id="rId45"/>
    <p:sldId id="303" r:id="rId46"/>
    <p:sldId id="304" r:id="rId47"/>
    <p:sldId id="305" r:id="rId48"/>
    <p:sldId id="306" r:id="rId49"/>
    <p:sldId id="307" r:id="rId50"/>
    <p:sldId id="308" r:id="rId51"/>
    <p:sldId id="309" r:id="rId52"/>
    <p:sldId id="325" r:id="rId53"/>
    <p:sldId id="310" r:id="rId54"/>
    <p:sldId id="311" r:id="rId55"/>
    <p:sldId id="312" r:id="rId56"/>
    <p:sldId id="313" r:id="rId57"/>
    <p:sldId id="314" r:id="rId58"/>
    <p:sldId id="326" r:id="rId59"/>
    <p:sldId id="329" r:id="rId60"/>
    <p:sldId id="327" r:id="rId61"/>
    <p:sldId id="315"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5757"/>
    <a:srgbClr val="D4DA9A"/>
    <a:srgbClr val="E5EEF0"/>
    <a:srgbClr val="F6C700"/>
    <a:srgbClr val="FFDA3F"/>
    <a:srgbClr val="FECF58"/>
    <a:srgbClr val="DCF0FC"/>
    <a:srgbClr val="B9E2FA"/>
    <a:srgbClr val="DBE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65" autoAdjust="0"/>
  </p:normalViewPr>
  <p:slideViewPr>
    <p:cSldViewPr snapToGrid="0">
      <p:cViewPr varScale="1">
        <p:scale>
          <a:sx n="93" d="100"/>
          <a:sy n="93" d="100"/>
        </p:scale>
        <p:origin x="1044"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4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Steve%202012\Documents\!%20Teaching\CenSara%20Classes\Class%20Room%20Presentations\Linear%20Regtession%20Dat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teve%202012\Documents\!%20Teaching\CenSara%20Classes\Class%20Room%20Presentations\Linear%20Regtession%20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Steve%202012\Documents\!%20Teaching\CenSara%20Classes\Support%20Material\Interactive%20Stock%20Prices.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steve\Documents\!%20Teaching\%23%20Teaching%20-%20CenSARA%20Classes%20Pre%202018\!Class%20Room%20Present%20-%203Day\+Preliminary%20Presentation%20&amp;%20Worksheets\Linear%20Regression%20Da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hiebs\Documents\!%20Teaching\!!+%20Teaching%20-%20CenSARA%20Classes%20Pre%202018\%23Class%20Room%20Present%20-%203Day\2x%20Graphics%20(addition)%20-%20Excel%20Stat%20-%203Day.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iebs\Documents\!%20Teaching\!!+%20Teaching%20-%20CenSARA%20Classes%20Pre%202018\%23Class%20Room%20Present%20-%203Day\2x%20Graphics%20(addition)%20-%20Excel%20Stat%20-%203Day.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teve%202012\Documents\!%20Teaching\CenSara%20Classes\+Class%20Room%20Present%20-%202Day\2%20Graphics%20-%20Excel%20Stat%20-%202Da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teve%202012\Documents\!%20Teaching\CenSara%20Classes\+Class%20Room%20Present%20-%202Day\2%20Graphics%20-%20Excel%20Stat%20-%202Day.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latin typeface="Arial" panose="020B0604020202020204" pitchFamily="34" charset="0"/>
                <a:cs typeface="Arial" panose="020B0604020202020204" pitchFamily="34" charset="0"/>
              </a:rPr>
              <a:t>Column</a:t>
            </a:r>
            <a:r>
              <a:rPr lang="en-US" sz="1600" b="1" baseline="0" dirty="0">
                <a:latin typeface="Arial" panose="020B0604020202020204" pitchFamily="34" charset="0"/>
                <a:cs typeface="Arial" panose="020B0604020202020204" pitchFamily="34" charset="0"/>
              </a:rPr>
              <a:t> Chart in Excel</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72713814891328"/>
          <c:y val="0.17597506087912293"/>
          <c:w val="0.78649236485676033"/>
          <c:h val="0.6704013560804899"/>
        </c:manualLayout>
      </c:layout>
      <c:barChart>
        <c:barDir val="col"/>
        <c:grouping val="clustered"/>
        <c:varyColors val="0"/>
        <c:ser>
          <c:idx val="0"/>
          <c:order val="0"/>
          <c:tx>
            <c:strRef>
              <c:f>Sheet1!$B$2</c:f>
              <c:strCache>
                <c:ptCount val="1"/>
                <c:pt idx="0">
                  <c:v>Frequency</c:v>
                </c:pt>
              </c:strCache>
            </c:strRef>
          </c:tx>
          <c:spPr>
            <a:solidFill>
              <a:schemeClr val="accent6">
                <a:lumMod val="50000"/>
              </a:schemeClr>
            </a:solidFill>
            <a:ln>
              <a:noFill/>
            </a:ln>
            <a:effectLst/>
          </c:spPr>
          <c:invertIfNegative val="0"/>
          <c:cat>
            <c:strRef>
              <c:f>Sheet1!$A$3:$A$8</c:f>
              <c:strCache>
                <c:ptCount val="6"/>
                <c:pt idx="0">
                  <c:v>April 2023</c:v>
                </c:pt>
                <c:pt idx="1">
                  <c:v>May 2023</c:v>
                </c:pt>
                <c:pt idx="2">
                  <c:v>June 2023</c:v>
                </c:pt>
                <c:pt idx="3">
                  <c:v>July 2023</c:v>
                </c:pt>
                <c:pt idx="4">
                  <c:v>August 2023</c:v>
                </c:pt>
                <c:pt idx="5">
                  <c:v>September 2023</c:v>
                </c:pt>
              </c:strCache>
            </c:strRef>
          </c:cat>
          <c:val>
            <c:numRef>
              <c:f>Sheet1!$B$3:$B$8</c:f>
              <c:numCache>
                <c:formatCode>#,##0</c:formatCode>
                <c:ptCount val="6"/>
                <c:pt idx="0">
                  <c:v>435663</c:v>
                </c:pt>
                <c:pt idx="1">
                  <c:v>582441</c:v>
                </c:pt>
                <c:pt idx="2">
                  <c:v>614326</c:v>
                </c:pt>
                <c:pt idx="3">
                  <c:v>647135</c:v>
                </c:pt>
                <c:pt idx="4">
                  <c:v>669145</c:v>
                </c:pt>
                <c:pt idx="5">
                  <c:v>702434</c:v>
                </c:pt>
              </c:numCache>
            </c:numRef>
          </c:val>
          <c:extLst>
            <c:ext xmlns:c16="http://schemas.microsoft.com/office/drawing/2014/chart" uri="{C3380CC4-5D6E-409C-BE32-E72D297353CC}">
              <c16:uniqueId val="{00000000-6B4D-4D20-90DD-DDC43583B901}"/>
            </c:ext>
          </c:extLst>
        </c:ser>
        <c:dLbls>
          <c:showLegendKey val="0"/>
          <c:showVal val="0"/>
          <c:showCatName val="0"/>
          <c:showSerName val="0"/>
          <c:showPercent val="0"/>
          <c:showBubbleSize val="0"/>
        </c:dLbls>
        <c:gapWidth val="150"/>
        <c:overlap val="-27"/>
        <c:axId val="2035396703"/>
        <c:axId val="2035399583"/>
      </c:barChart>
      <c:catAx>
        <c:axId val="203539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399583"/>
        <c:crosses val="autoZero"/>
        <c:auto val="1"/>
        <c:lblAlgn val="ctr"/>
        <c:lblOffset val="100"/>
        <c:noMultiLvlLbl val="0"/>
      </c:catAx>
      <c:valAx>
        <c:axId val="2035399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Housing Inventory</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39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28575">
      <a:solidFill>
        <a:schemeClr val="accent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Residential Electric Usage</a:t>
            </a:r>
            <a:br>
              <a:rPr lang="en-US" dirty="0"/>
            </a:br>
            <a:r>
              <a:rPr lang="en-US" dirty="0"/>
              <a:t>Relationship to CDD</a:t>
            </a:r>
          </a:p>
        </c:rich>
      </c:tx>
      <c:overlay val="0"/>
    </c:title>
    <c:autoTitleDeleted val="0"/>
    <c:plotArea>
      <c:layout>
        <c:manualLayout>
          <c:layoutTarget val="inner"/>
          <c:xMode val="edge"/>
          <c:yMode val="edge"/>
          <c:x val="0.23094578694904516"/>
          <c:y val="0.19913106444605358"/>
          <c:w val="0.73026110960267898"/>
          <c:h val="0.69114176079184886"/>
        </c:manualLayout>
      </c:layout>
      <c:scatterChart>
        <c:scatterStyle val="lineMarker"/>
        <c:varyColors val="0"/>
        <c:ser>
          <c:idx val="0"/>
          <c:order val="0"/>
          <c:spPr>
            <a:ln w="28575">
              <a:noFill/>
            </a:ln>
          </c:spPr>
          <c:marker>
            <c:spPr>
              <a:solidFill>
                <a:srgbClr val="002060"/>
              </a:solidFill>
            </c:spPr>
          </c:marker>
          <c:trendline>
            <c:spPr>
              <a:ln w="38100">
                <a:solidFill>
                  <a:schemeClr val="accent2">
                    <a:lumMod val="50000"/>
                  </a:schemeClr>
                </a:solidFill>
              </a:ln>
            </c:spPr>
            <c:trendlineType val="linear"/>
            <c:forward val="2"/>
            <c:dispRSqr val="0"/>
            <c:dispEq val="0"/>
          </c:trendline>
          <c:xVal>
            <c:numRef>
              <c:f>Sheet1!$B$2:$B$13</c:f>
              <c:numCache>
                <c:formatCode>0.00</c:formatCode>
                <c:ptCount val="12"/>
                <c:pt idx="0">
                  <c:v>0</c:v>
                </c:pt>
                <c:pt idx="1">
                  <c:v>0</c:v>
                </c:pt>
                <c:pt idx="2">
                  <c:v>0</c:v>
                </c:pt>
                <c:pt idx="3">
                  <c:v>15</c:v>
                </c:pt>
                <c:pt idx="4">
                  <c:v>82.4</c:v>
                </c:pt>
                <c:pt idx="5">
                  <c:v>323.39999999999998</c:v>
                </c:pt>
                <c:pt idx="6">
                  <c:v>498.9</c:v>
                </c:pt>
                <c:pt idx="7">
                  <c:v>485.15</c:v>
                </c:pt>
                <c:pt idx="8">
                  <c:v>306.2</c:v>
                </c:pt>
                <c:pt idx="9">
                  <c:v>23</c:v>
                </c:pt>
                <c:pt idx="10">
                  <c:v>0</c:v>
                </c:pt>
                <c:pt idx="11">
                  <c:v>0</c:v>
                </c:pt>
              </c:numCache>
            </c:numRef>
          </c:xVal>
          <c:yVal>
            <c:numRef>
              <c:f>Sheet1!$C$2:$C$13</c:f>
              <c:numCache>
                <c:formatCode>_(* #,##0_);_(* \(#,##0\);_(* "-"??_);_(@_)</c:formatCode>
                <c:ptCount val="12"/>
                <c:pt idx="0">
                  <c:v>819445.38199999998</c:v>
                </c:pt>
                <c:pt idx="1">
                  <c:v>462142.21500000003</c:v>
                </c:pt>
                <c:pt idx="2">
                  <c:v>580237.87100000004</c:v>
                </c:pt>
                <c:pt idx="3">
                  <c:v>565652.701</c:v>
                </c:pt>
                <c:pt idx="4">
                  <c:v>520435.60100000002</c:v>
                </c:pt>
                <c:pt idx="5">
                  <c:v>910894.07900000003</c:v>
                </c:pt>
                <c:pt idx="6">
                  <c:v>999708.87199999997</c:v>
                </c:pt>
                <c:pt idx="7">
                  <c:v>957469.95200000005</c:v>
                </c:pt>
                <c:pt idx="8">
                  <c:v>584163.25</c:v>
                </c:pt>
                <c:pt idx="9">
                  <c:v>529811.47400000005</c:v>
                </c:pt>
                <c:pt idx="10">
                  <c:v>466105.42800000001</c:v>
                </c:pt>
                <c:pt idx="11">
                  <c:v>840366.91</c:v>
                </c:pt>
              </c:numCache>
            </c:numRef>
          </c:yVal>
          <c:smooth val="0"/>
          <c:extLst>
            <c:ext xmlns:c16="http://schemas.microsoft.com/office/drawing/2014/chart" uri="{C3380CC4-5D6E-409C-BE32-E72D297353CC}">
              <c16:uniqueId val="{00000001-4044-493C-960B-08F81E06ED87}"/>
            </c:ext>
          </c:extLst>
        </c:ser>
        <c:dLbls>
          <c:showLegendKey val="0"/>
          <c:showVal val="0"/>
          <c:showCatName val="0"/>
          <c:showSerName val="0"/>
          <c:showPercent val="0"/>
          <c:showBubbleSize val="0"/>
        </c:dLbls>
        <c:axId val="34710656"/>
        <c:axId val="34712576"/>
      </c:scatterChart>
      <c:valAx>
        <c:axId val="34710656"/>
        <c:scaling>
          <c:orientation val="minMax"/>
        </c:scaling>
        <c:delete val="0"/>
        <c:axPos val="b"/>
        <c:title>
          <c:tx>
            <c:rich>
              <a:bodyPr/>
              <a:lstStyle/>
              <a:p>
                <a:pPr>
                  <a:defRPr/>
                </a:pPr>
                <a:r>
                  <a:rPr lang="en-US" dirty="0"/>
                  <a:t>Cooling Degree Days</a:t>
                </a:r>
              </a:p>
            </c:rich>
          </c:tx>
          <c:overlay val="0"/>
        </c:title>
        <c:numFmt formatCode="0" sourceLinked="0"/>
        <c:majorTickMark val="out"/>
        <c:minorTickMark val="none"/>
        <c:tickLblPos val="nextTo"/>
        <c:crossAx val="34712576"/>
        <c:crosses val="autoZero"/>
        <c:crossBetween val="midCat"/>
      </c:valAx>
      <c:valAx>
        <c:axId val="34712576"/>
        <c:scaling>
          <c:orientation val="minMax"/>
        </c:scaling>
        <c:delete val="0"/>
        <c:axPos val="l"/>
        <c:majorGridlines/>
        <c:title>
          <c:tx>
            <c:rich>
              <a:bodyPr rot="-5400000" vert="horz"/>
              <a:lstStyle/>
              <a:p>
                <a:pPr>
                  <a:defRPr/>
                </a:pPr>
                <a:r>
                  <a:rPr lang="en-US" dirty="0"/>
                  <a:t>MWH</a:t>
                </a:r>
              </a:p>
            </c:rich>
          </c:tx>
          <c:overlay val="0"/>
        </c:title>
        <c:numFmt formatCode="#,##0" sourceLinked="0"/>
        <c:majorTickMark val="out"/>
        <c:minorTickMark val="none"/>
        <c:tickLblPos val="nextTo"/>
        <c:crossAx val="34710656"/>
        <c:crosses val="autoZero"/>
        <c:crossBetween val="midCat"/>
      </c:valAx>
    </c:plotArea>
    <c:plotVisOnly val="1"/>
    <c:dispBlanksAs val="gap"/>
    <c:showDLblsOverMax val="0"/>
  </c:chart>
  <c:spPr>
    <a:solidFill>
      <a:schemeClr val="accent1">
        <a:lumMod val="40000"/>
        <a:lumOff val="60000"/>
      </a:schemeClr>
    </a:solidFill>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Sheet2!$C$1</c:f>
              <c:strCache>
                <c:ptCount val="1"/>
                <c:pt idx="0">
                  <c:v>House Prices</c:v>
                </c:pt>
              </c:strCache>
            </c:strRef>
          </c:tx>
          <c:spPr>
            <a:ln w="28575">
              <a:noFill/>
            </a:ln>
          </c:spPr>
          <c:marker>
            <c:symbol val="diamond"/>
            <c:size val="10"/>
            <c:spPr>
              <a:solidFill>
                <a:srgbClr val="C00000"/>
              </a:solidFill>
            </c:spPr>
          </c:marker>
          <c:xVal>
            <c:numRef>
              <c:f>Sheet2!$B$2:$B$17</c:f>
              <c:numCache>
                <c:formatCode>General</c:formatCode>
                <c:ptCount val="16"/>
                <c:pt idx="0">
                  <c:v>3840</c:v>
                </c:pt>
                <c:pt idx="1">
                  <c:v>1510</c:v>
                </c:pt>
                <c:pt idx="2">
                  <c:v>435</c:v>
                </c:pt>
                <c:pt idx="3">
                  <c:v>3150</c:v>
                </c:pt>
                <c:pt idx="4">
                  <c:v>1626</c:v>
                </c:pt>
                <c:pt idx="5">
                  <c:v>1014</c:v>
                </c:pt>
                <c:pt idx="6">
                  <c:v>1529</c:v>
                </c:pt>
                <c:pt idx="7">
                  <c:v>1056</c:v>
                </c:pt>
                <c:pt idx="8">
                  <c:v>1201</c:v>
                </c:pt>
                <c:pt idx="9">
                  <c:v>1892</c:v>
                </c:pt>
                <c:pt idx="10">
                  <c:v>2070</c:v>
                </c:pt>
                <c:pt idx="11">
                  <c:v>2041</c:v>
                </c:pt>
                <c:pt idx="12">
                  <c:v>1959</c:v>
                </c:pt>
                <c:pt idx="13">
                  <c:v>1199</c:v>
                </c:pt>
                <c:pt idx="14">
                  <c:v>1254</c:v>
                </c:pt>
                <c:pt idx="15">
                  <c:v>924</c:v>
                </c:pt>
              </c:numCache>
            </c:numRef>
          </c:xVal>
          <c:yVal>
            <c:numRef>
              <c:f>Sheet2!$C$2:$C$17</c:f>
              <c:numCache>
                <c:formatCode>General</c:formatCode>
                <c:ptCount val="16"/>
                <c:pt idx="0" formatCode="#,##0">
                  <c:v>300000</c:v>
                </c:pt>
                <c:pt idx="1">
                  <c:v>71500</c:v>
                </c:pt>
                <c:pt idx="2">
                  <c:v>36000</c:v>
                </c:pt>
                <c:pt idx="3">
                  <c:v>114500</c:v>
                </c:pt>
                <c:pt idx="4">
                  <c:v>135000</c:v>
                </c:pt>
                <c:pt idx="5">
                  <c:v>32000</c:v>
                </c:pt>
                <c:pt idx="6">
                  <c:v>110000</c:v>
                </c:pt>
                <c:pt idx="7">
                  <c:v>75000</c:v>
                </c:pt>
                <c:pt idx="8">
                  <c:v>108500</c:v>
                </c:pt>
                <c:pt idx="9">
                  <c:v>370000</c:v>
                </c:pt>
                <c:pt idx="10">
                  <c:v>506666</c:v>
                </c:pt>
                <c:pt idx="11">
                  <c:v>380000</c:v>
                </c:pt>
                <c:pt idx="12">
                  <c:v>340000</c:v>
                </c:pt>
                <c:pt idx="13">
                  <c:v>230000</c:v>
                </c:pt>
                <c:pt idx="14">
                  <c:v>100000</c:v>
                </c:pt>
                <c:pt idx="15">
                  <c:v>22000</c:v>
                </c:pt>
              </c:numCache>
            </c:numRef>
          </c:yVal>
          <c:smooth val="0"/>
          <c:extLst>
            <c:ext xmlns:c16="http://schemas.microsoft.com/office/drawing/2014/chart" uri="{C3380CC4-5D6E-409C-BE32-E72D297353CC}">
              <c16:uniqueId val="{00000000-CD5C-42D9-9DF5-0C88B4D631CD}"/>
            </c:ext>
          </c:extLst>
        </c:ser>
        <c:dLbls>
          <c:showLegendKey val="0"/>
          <c:showVal val="0"/>
          <c:showCatName val="0"/>
          <c:showSerName val="0"/>
          <c:showPercent val="0"/>
          <c:showBubbleSize val="0"/>
        </c:dLbls>
        <c:axId val="93447296"/>
        <c:axId val="93449600"/>
      </c:scatterChart>
      <c:valAx>
        <c:axId val="93447296"/>
        <c:scaling>
          <c:orientation val="minMax"/>
        </c:scaling>
        <c:delete val="0"/>
        <c:axPos val="b"/>
        <c:title>
          <c:tx>
            <c:rich>
              <a:bodyPr/>
              <a:lstStyle/>
              <a:p>
                <a:pPr>
                  <a:defRPr sz="1400"/>
                </a:pPr>
                <a:r>
                  <a:rPr lang="en-US" sz="1400" dirty="0"/>
                  <a:t>Square Footage</a:t>
                </a:r>
              </a:p>
            </c:rich>
          </c:tx>
          <c:overlay val="0"/>
        </c:title>
        <c:numFmt formatCode="#,##0" sourceLinked="0"/>
        <c:majorTickMark val="out"/>
        <c:minorTickMark val="none"/>
        <c:tickLblPos val="nextTo"/>
        <c:txPr>
          <a:bodyPr/>
          <a:lstStyle/>
          <a:p>
            <a:pPr>
              <a:defRPr sz="1400" baseline="0"/>
            </a:pPr>
            <a:endParaRPr lang="en-US"/>
          </a:p>
        </c:txPr>
        <c:crossAx val="93449600"/>
        <c:crosses val="autoZero"/>
        <c:crossBetween val="midCat"/>
      </c:valAx>
      <c:valAx>
        <c:axId val="93449600"/>
        <c:scaling>
          <c:orientation val="minMax"/>
        </c:scaling>
        <c:delete val="0"/>
        <c:axPos val="l"/>
        <c:majorGridlines/>
        <c:title>
          <c:tx>
            <c:rich>
              <a:bodyPr rot="-5400000" vert="horz"/>
              <a:lstStyle/>
              <a:p>
                <a:pPr>
                  <a:defRPr sz="1400"/>
                </a:pPr>
                <a:r>
                  <a:rPr lang="en-US" sz="1400" dirty="0"/>
                  <a:t>Selling price</a:t>
                </a:r>
              </a:p>
            </c:rich>
          </c:tx>
          <c:layout>
            <c:manualLayout>
              <c:xMode val="edge"/>
              <c:yMode val="edge"/>
              <c:x val="2.8735632183908046E-3"/>
              <c:y val="0.36831485350045529"/>
            </c:manualLayout>
          </c:layout>
          <c:overlay val="0"/>
        </c:title>
        <c:numFmt formatCode="#,##0" sourceLinked="1"/>
        <c:majorTickMark val="out"/>
        <c:minorTickMark val="none"/>
        <c:tickLblPos val="nextTo"/>
        <c:txPr>
          <a:bodyPr/>
          <a:lstStyle/>
          <a:p>
            <a:pPr>
              <a:defRPr sz="1400" baseline="0"/>
            </a:pPr>
            <a:endParaRPr lang="en-US"/>
          </a:p>
        </c:txPr>
        <c:crossAx val="93447296"/>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2810315989913026"/>
          <c:y val="9.8344634004082818E-2"/>
          <c:w val="0.83431514075446456"/>
          <c:h val="0.73259988334791482"/>
        </c:manualLayout>
      </c:layout>
      <c:scatterChart>
        <c:scatterStyle val="lineMarker"/>
        <c:varyColors val="0"/>
        <c:ser>
          <c:idx val="0"/>
          <c:order val="0"/>
          <c:tx>
            <c:strRef>
              <c:f>Sheet2!$C$1</c:f>
              <c:strCache>
                <c:ptCount val="1"/>
                <c:pt idx="0">
                  <c:v>House Prices</c:v>
                </c:pt>
              </c:strCache>
            </c:strRef>
          </c:tx>
          <c:spPr>
            <a:ln w="25400">
              <a:noFill/>
            </a:ln>
          </c:spPr>
          <c:marker>
            <c:symbol val="diamond"/>
            <c:size val="10"/>
            <c:spPr>
              <a:solidFill>
                <a:srgbClr val="C00000"/>
              </a:solidFill>
            </c:spPr>
          </c:marker>
          <c:xVal>
            <c:numRef>
              <c:f>Sheet2!$B$2:$B$17</c:f>
              <c:numCache>
                <c:formatCode>General</c:formatCode>
                <c:ptCount val="16"/>
                <c:pt idx="0">
                  <c:v>3840</c:v>
                </c:pt>
                <c:pt idx="1">
                  <c:v>1510</c:v>
                </c:pt>
                <c:pt idx="2">
                  <c:v>435</c:v>
                </c:pt>
                <c:pt idx="3">
                  <c:v>3150</c:v>
                </c:pt>
                <c:pt idx="4">
                  <c:v>1626</c:v>
                </c:pt>
                <c:pt idx="5">
                  <c:v>1014</c:v>
                </c:pt>
                <c:pt idx="6">
                  <c:v>1529</c:v>
                </c:pt>
                <c:pt idx="7">
                  <c:v>1056</c:v>
                </c:pt>
                <c:pt idx="8">
                  <c:v>1201</c:v>
                </c:pt>
                <c:pt idx="9">
                  <c:v>1892</c:v>
                </c:pt>
                <c:pt idx="10">
                  <c:v>2070</c:v>
                </c:pt>
                <c:pt idx="11">
                  <c:v>2041</c:v>
                </c:pt>
                <c:pt idx="12">
                  <c:v>1959</c:v>
                </c:pt>
                <c:pt idx="13">
                  <c:v>1199</c:v>
                </c:pt>
                <c:pt idx="14">
                  <c:v>1254</c:v>
                </c:pt>
                <c:pt idx="15">
                  <c:v>924</c:v>
                </c:pt>
              </c:numCache>
            </c:numRef>
          </c:xVal>
          <c:yVal>
            <c:numRef>
              <c:f>Sheet2!$C$2:$C$17</c:f>
              <c:numCache>
                <c:formatCode>General</c:formatCode>
                <c:ptCount val="16"/>
                <c:pt idx="0" formatCode="#,##0">
                  <c:v>300000</c:v>
                </c:pt>
                <c:pt idx="1">
                  <c:v>71500</c:v>
                </c:pt>
                <c:pt idx="2">
                  <c:v>36000</c:v>
                </c:pt>
                <c:pt idx="3">
                  <c:v>114500</c:v>
                </c:pt>
                <c:pt idx="4">
                  <c:v>135000</c:v>
                </c:pt>
                <c:pt idx="5">
                  <c:v>32000</c:v>
                </c:pt>
                <c:pt idx="6">
                  <c:v>110000</c:v>
                </c:pt>
                <c:pt idx="7">
                  <c:v>75000</c:v>
                </c:pt>
                <c:pt idx="8">
                  <c:v>108500</c:v>
                </c:pt>
                <c:pt idx="9">
                  <c:v>370000</c:v>
                </c:pt>
                <c:pt idx="10">
                  <c:v>506666</c:v>
                </c:pt>
                <c:pt idx="11">
                  <c:v>380000</c:v>
                </c:pt>
                <c:pt idx="12">
                  <c:v>340000</c:v>
                </c:pt>
                <c:pt idx="13">
                  <c:v>230000</c:v>
                </c:pt>
                <c:pt idx="14">
                  <c:v>100000</c:v>
                </c:pt>
                <c:pt idx="15">
                  <c:v>22000</c:v>
                </c:pt>
              </c:numCache>
            </c:numRef>
          </c:yVal>
          <c:smooth val="0"/>
          <c:extLst>
            <c:ext xmlns:c16="http://schemas.microsoft.com/office/drawing/2014/chart" uri="{C3380CC4-5D6E-409C-BE32-E72D297353CC}">
              <c16:uniqueId val="{00000000-BF7D-4422-8777-19364B63C20D}"/>
            </c:ext>
          </c:extLst>
        </c:ser>
        <c:dLbls>
          <c:showLegendKey val="0"/>
          <c:showVal val="0"/>
          <c:showCatName val="0"/>
          <c:showSerName val="0"/>
          <c:showPercent val="0"/>
          <c:showBubbleSize val="0"/>
        </c:dLbls>
        <c:axId val="94810496"/>
        <c:axId val="94812800"/>
      </c:scatterChart>
      <c:valAx>
        <c:axId val="94810496"/>
        <c:scaling>
          <c:orientation val="minMax"/>
        </c:scaling>
        <c:delete val="0"/>
        <c:axPos val="b"/>
        <c:title>
          <c:tx>
            <c:rich>
              <a:bodyPr/>
              <a:lstStyle/>
              <a:p>
                <a:pPr>
                  <a:defRPr/>
                </a:pPr>
                <a:r>
                  <a:rPr lang="en-US" dirty="0"/>
                  <a:t>Square Footage</a:t>
                </a:r>
              </a:p>
            </c:rich>
          </c:tx>
          <c:layout>
            <c:manualLayout>
              <c:xMode val="edge"/>
              <c:yMode val="edge"/>
              <c:x val="0.47988484895270445"/>
              <c:y val="0.91522291484397789"/>
            </c:manualLayout>
          </c:layout>
          <c:overlay val="0"/>
        </c:title>
        <c:numFmt formatCode="General" sourceLinked="1"/>
        <c:majorTickMark val="out"/>
        <c:minorTickMark val="none"/>
        <c:tickLblPos val="nextTo"/>
        <c:txPr>
          <a:bodyPr/>
          <a:lstStyle/>
          <a:p>
            <a:pPr>
              <a:defRPr sz="1400" baseline="0"/>
            </a:pPr>
            <a:endParaRPr lang="en-US"/>
          </a:p>
        </c:txPr>
        <c:crossAx val="94812800"/>
        <c:crosses val="autoZero"/>
        <c:crossBetween val="midCat"/>
      </c:valAx>
      <c:valAx>
        <c:axId val="94812800"/>
        <c:scaling>
          <c:orientation val="minMax"/>
        </c:scaling>
        <c:delete val="0"/>
        <c:axPos val="l"/>
        <c:majorGridlines/>
        <c:title>
          <c:tx>
            <c:rich>
              <a:bodyPr rot="-5400000" vert="horz"/>
              <a:lstStyle/>
              <a:p>
                <a:pPr>
                  <a:defRPr/>
                </a:pPr>
                <a:r>
                  <a:rPr lang="en-US" dirty="0"/>
                  <a:t>Selling price</a:t>
                </a:r>
              </a:p>
            </c:rich>
          </c:tx>
          <c:layout>
            <c:manualLayout>
              <c:xMode val="edge"/>
              <c:yMode val="edge"/>
              <c:x val="2.8735632183908046E-3"/>
              <c:y val="0.36831485350045529"/>
            </c:manualLayout>
          </c:layout>
          <c:overlay val="0"/>
        </c:title>
        <c:numFmt formatCode="#,##0" sourceLinked="1"/>
        <c:majorTickMark val="out"/>
        <c:minorTickMark val="none"/>
        <c:tickLblPos val="nextTo"/>
        <c:txPr>
          <a:bodyPr/>
          <a:lstStyle/>
          <a:p>
            <a:pPr>
              <a:defRPr sz="1200" baseline="0"/>
            </a:pPr>
            <a:endParaRPr lang="en-US"/>
          </a:p>
        </c:txPr>
        <c:crossAx val="94810496"/>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Normal Distribution</a:t>
            </a:r>
          </a:p>
        </c:rich>
      </c:tx>
      <c:overlay val="0"/>
    </c:title>
    <c:autoTitleDeleted val="0"/>
    <c:plotArea>
      <c:layout/>
      <c:barChart>
        <c:barDir val="col"/>
        <c:grouping val="clustered"/>
        <c:varyColors val="0"/>
        <c:ser>
          <c:idx val="1"/>
          <c:order val="0"/>
          <c:spPr>
            <a:solidFill>
              <a:srgbClr val="0070C0"/>
            </a:solidFill>
          </c:spPr>
          <c:invertIfNegative val="0"/>
          <c:cat>
            <c:numRef>
              <c:f>Sheet1!$A$2:$A$602</c:f>
              <c:numCache>
                <c:formatCode>0.00</c:formatCode>
                <c:ptCount val="601"/>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c:v>0.85000000000000053</c:v>
                </c:pt>
                <c:pt idx="86">
                  <c:v>0.86000000000000054</c:v>
                </c:pt>
                <c:pt idx="87">
                  <c:v>0.87000000000000055</c:v>
                </c:pt>
                <c:pt idx="88">
                  <c:v>0.88000000000000056</c:v>
                </c:pt>
                <c:pt idx="89">
                  <c:v>0.89000000000000057</c:v>
                </c:pt>
                <c:pt idx="90">
                  <c:v>0.90000000000000058</c:v>
                </c:pt>
                <c:pt idx="91">
                  <c:v>0.91000000000000059</c:v>
                </c:pt>
                <c:pt idx="92">
                  <c:v>0.9200000000000006</c:v>
                </c:pt>
                <c:pt idx="93">
                  <c:v>0.9300000000000006</c:v>
                </c:pt>
                <c:pt idx="94">
                  <c:v>0.94000000000000061</c:v>
                </c:pt>
                <c:pt idx="95">
                  <c:v>0.95000000000000062</c:v>
                </c:pt>
                <c:pt idx="96">
                  <c:v>0.96000000000000063</c:v>
                </c:pt>
                <c:pt idx="97">
                  <c:v>0.97000000000000064</c:v>
                </c:pt>
                <c:pt idx="98">
                  <c:v>0.98000000000000065</c:v>
                </c:pt>
                <c:pt idx="99">
                  <c:v>0.99000000000000066</c:v>
                </c:pt>
                <c:pt idx="100">
                  <c:v>1.0000000000000007</c:v>
                </c:pt>
                <c:pt idx="101">
                  <c:v>1.0100000000000007</c:v>
                </c:pt>
                <c:pt idx="102">
                  <c:v>1.0200000000000007</c:v>
                </c:pt>
                <c:pt idx="103">
                  <c:v>1.0300000000000007</c:v>
                </c:pt>
                <c:pt idx="104">
                  <c:v>1.0400000000000007</c:v>
                </c:pt>
                <c:pt idx="105">
                  <c:v>1.0500000000000007</c:v>
                </c:pt>
                <c:pt idx="106">
                  <c:v>1.0600000000000007</c:v>
                </c:pt>
                <c:pt idx="107">
                  <c:v>1.0700000000000007</c:v>
                </c:pt>
                <c:pt idx="108">
                  <c:v>1.0800000000000007</c:v>
                </c:pt>
                <c:pt idx="109">
                  <c:v>1.0900000000000007</c:v>
                </c:pt>
                <c:pt idx="110">
                  <c:v>1.1000000000000008</c:v>
                </c:pt>
                <c:pt idx="111">
                  <c:v>1.1100000000000008</c:v>
                </c:pt>
                <c:pt idx="112">
                  <c:v>1.1200000000000008</c:v>
                </c:pt>
                <c:pt idx="113">
                  <c:v>1.1300000000000008</c:v>
                </c:pt>
                <c:pt idx="114">
                  <c:v>1.1400000000000008</c:v>
                </c:pt>
                <c:pt idx="115">
                  <c:v>1.1500000000000008</c:v>
                </c:pt>
                <c:pt idx="116">
                  <c:v>1.1600000000000008</c:v>
                </c:pt>
                <c:pt idx="117">
                  <c:v>1.1700000000000008</c:v>
                </c:pt>
                <c:pt idx="118">
                  <c:v>1.1800000000000008</c:v>
                </c:pt>
                <c:pt idx="119">
                  <c:v>1.1900000000000008</c:v>
                </c:pt>
                <c:pt idx="120">
                  <c:v>1.2000000000000008</c:v>
                </c:pt>
                <c:pt idx="121">
                  <c:v>1.2100000000000009</c:v>
                </c:pt>
                <c:pt idx="122">
                  <c:v>1.2200000000000009</c:v>
                </c:pt>
                <c:pt idx="123">
                  <c:v>1.2300000000000009</c:v>
                </c:pt>
                <c:pt idx="124">
                  <c:v>1.2400000000000009</c:v>
                </c:pt>
                <c:pt idx="125">
                  <c:v>1.2500000000000009</c:v>
                </c:pt>
                <c:pt idx="126">
                  <c:v>1.2600000000000009</c:v>
                </c:pt>
                <c:pt idx="127">
                  <c:v>1.2700000000000009</c:v>
                </c:pt>
                <c:pt idx="128">
                  <c:v>1.2800000000000009</c:v>
                </c:pt>
                <c:pt idx="129">
                  <c:v>1.2900000000000009</c:v>
                </c:pt>
                <c:pt idx="130">
                  <c:v>1.3000000000000009</c:v>
                </c:pt>
                <c:pt idx="131">
                  <c:v>1.3100000000000009</c:v>
                </c:pt>
                <c:pt idx="132">
                  <c:v>1.320000000000001</c:v>
                </c:pt>
                <c:pt idx="133">
                  <c:v>1.330000000000001</c:v>
                </c:pt>
                <c:pt idx="134">
                  <c:v>1.340000000000001</c:v>
                </c:pt>
                <c:pt idx="135">
                  <c:v>1.350000000000001</c:v>
                </c:pt>
                <c:pt idx="136">
                  <c:v>1.360000000000001</c:v>
                </c:pt>
                <c:pt idx="137">
                  <c:v>1.370000000000001</c:v>
                </c:pt>
                <c:pt idx="138">
                  <c:v>1.380000000000001</c:v>
                </c:pt>
                <c:pt idx="139">
                  <c:v>1.390000000000001</c:v>
                </c:pt>
                <c:pt idx="140">
                  <c:v>1.400000000000001</c:v>
                </c:pt>
                <c:pt idx="141">
                  <c:v>1.410000000000001</c:v>
                </c:pt>
                <c:pt idx="142">
                  <c:v>1.420000000000001</c:v>
                </c:pt>
                <c:pt idx="143">
                  <c:v>1.430000000000001</c:v>
                </c:pt>
                <c:pt idx="144">
                  <c:v>1.4400000000000011</c:v>
                </c:pt>
                <c:pt idx="145">
                  <c:v>1.4500000000000011</c:v>
                </c:pt>
                <c:pt idx="146">
                  <c:v>1.4600000000000011</c:v>
                </c:pt>
                <c:pt idx="147">
                  <c:v>1.4700000000000011</c:v>
                </c:pt>
                <c:pt idx="148">
                  <c:v>1.4800000000000011</c:v>
                </c:pt>
                <c:pt idx="149">
                  <c:v>1.4900000000000011</c:v>
                </c:pt>
                <c:pt idx="150">
                  <c:v>1.5000000000000011</c:v>
                </c:pt>
                <c:pt idx="151">
                  <c:v>1.5100000000000011</c:v>
                </c:pt>
                <c:pt idx="152">
                  <c:v>1.5200000000000011</c:v>
                </c:pt>
                <c:pt idx="153">
                  <c:v>1.5300000000000011</c:v>
                </c:pt>
                <c:pt idx="154">
                  <c:v>1.5400000000000011</c:v>
                </c:pt>
                <c:pt idx="155">
                  <c:v>1.5500000000000012</c:v>
                </c:pt>
                <c:pt idx="156">
                  <c:v>1.5600000000000012</c:v>
                </c:pt>
                <c:pt idx="157">
                  <c:v>1.5700000000000012</c:v>
                </c:pt>
                <c:pt idx="158">
                  <c:v>1.5800000000000012</c:v>
                </c:pt>
                <c:pt idx="159">
                  <c:v>1.5900000000000012</c:v>
                </c:pt>
                <c:pt idx="160">
                  <c:v>1.6000000000000012</c:v>
                </c:pt>
                <c:pt idx="161">
                  <c:v>1.6100000000000012</c:v>
                </c:pt>
                <c:pt idx="162">
                  <c:v>1.6200000000000012</c:v>
                </c:pt>
                <c:pt idx="163">
                  <c:v>1.6300000000000012</c:v>
                </c:pt>
                <c:pt idx="164">
                  <c:v>1.6400000000000012</c:v>
                </c:pt>
                <c:pt idx="165">
                  <c:v>1.6500000000000012</c:v>
                </c:pt>
                <c:pt idx="166">
                  <c:v>1.6600000000000013</c:v>
                </c:pt>
                <c:pt idx="167">
                  <c:v>1.6700000000000013</c:v>
                </c:pt>
                <c:pt idx="168">
                  <c:v>1.6800000000000013</c:v>
                </c:pt>
                <c:pt idx="169">
                  <c:v>1.6900000000000013</c:v>
                </c:pt>
                <c:pt idx="170">
                  <c:v>1.7000000000000013</c:v>
                </c:pt>
                <c:pt idx="171">
                  <c:v>1.7100000000000013</c:v>
                </c:pt>
                <c:pt idx="172">
                  <c:v>1.7200000000000013</c:v>
                </c:pt>
                <c:pt idx="173">
                  <c:v>1.7300000000000013</c:v>
                </c:pt>
                <c:pt idx="174">
                  <c:v>1.7400000000000013</c:v>
                </c:pt>
                <c:pt idx="175">
                  <c:v>1.7500000000000013</c:v>
                </c:pt>
                <c:pt idx="176">
                  <c:v>1.7600000000000013</c:v>
                </c:pt>
                <c:pt idx="177">
                  <c:v>1.7700000000000014</c:v>
                </c:pt>
                <c:pt idx="178">
                  <c:v>1.7800000000000014</c:v>
                </c:pt>
                <c:pt idx="179">
                  <c:v>1.7900000000000014</c:v>
                </c:pt>
                <c:pt idx="180">
                  <c:v>1.8000000000000014</c:v>
                </c:pt>
                <c:pt idx="181">
                  <c:v>1.8100000000000014</c:v>
                </c:pt>
                <c:pt idx="182">
                  <c:v>1.8200000000000014</c:v>
                </c:pt>
                <c:pt idx="183">
                  <c:v>1.8300000000000014</c:v>
                </c:pt>
                <c:pt idx="184">
                  <c:v>1.8400000000000014</c:v>
                </c:pt>
                <c:pt idx="185">
                  <c:v>1.8500000000000014</c:v>
                </c:pt>
                <c:pt idx="186">
                  <c:v>1.8600000000000014</c:v>
                </c:pt>
                <c:pt idx="187">
                  <c:v>1.8700000000000014</c:v>
                </c:pt>
                <c:pt idx="188">
                  <c:v>1.8800000000000014</c:v>
                </c:pt>
                <c:pt idx="189">
                  <c:v>1.8900000000000015</c:v>
                </c:pt>
                <c:pt idx="190">
                  <c:v>1.9000000000000015</c:v>
                </c:pt>
                <c:pt idx="191">
                  <c:v>1.9100000000000015</c:v>
                </c:pt>
                <c:pt idx="192">
                  <c:v>1.9200000000000015</c:v>
                </c:pt>
                <c:pt idx="193">
                  <c:v>1.9300000000000015</c:v>
                </c:pt>
                <c:pt idx="194">
                  <c:v>1.9400000000000015</c:v>
                </c:pt>
                <c:pt idx="195">
                  <c:v>1.9500000000000015</c:v>
                </c:pt>
                <c:pt idx="196">
                  <c:v>1.9600000000000015</c:v>
                </c:pt>
                <c:pt idx="197">
                  <c:v>1.9700000000000015</c:v>
                </c:pt>
                <c:pt idx="198">
                  <c:v>1.9800000000000015</c:v>
                </c:pt>
                <c:pt idx="199">
                  <c:v>1.9900000000000015</c:v>
                </c:pt>
                <c:pt idx="200">
                  <c:v>2.0000000000000013</c:v>
                </c:pt>
                <c:pt idx="201">
                  <c:v>2.0100000000000011</c:v>
                </c:pt>
                <c:pt idx="202">
                  <c:v>2.0200000000000009</c:v>
                </c:pt>
                <c:pt idx="203">
                  <c:v>2.0300000000000007</c:v>
                </c:pt>
                <c:pt idx="204">
                  <c:v>2.0400000000000005</c:v>
                </c:pt>
                <c:pt idx="205">
                  <c:v>2.0500000000000003</c:v>
                </c:pt>
                <c:pt idx="206">
                  <c:v>2.06</c:v>
                </c:pt>
                <c:pt idx="207">
                  <c:v>2.0699999999999998</c:v>
                </c:pt>
                <c:pt idx="208">
                  <c:v>2.0799999999999996</c:v>
                </c:pt>
                <c:pt idx="209">
                  <c:v>2.0899999999999994</c:v>
                </c:pt>
                <c:pt idx="210">
                  <c:v>2.0999999999999992</c:v>
                </c:pt>
                <c:pt idx="211">
                  <c:v>2.109999999999999</c:v>
                </c:pt>
                <c:pt idx="212">
                  <c:v>2.1199999999999988</c:v>
                </c:pt>
                <c:pt idx="213">
                  <c:v>2.1299999999999986</c:v>
                </c:pt>
                <c:pt idx="214">
                  <c:v>2.1399999999999983</c:v>
                </c:pt>
                <c:pt idx="215">
                  <c:v>2.1499999999999981</c:v>
                </c:pt>
                <c:pt idx="216">
                  <c:v>2.1599999999999979</c:v>
                </c:pt>
                <c:pt idx="217">
                  <c:v>2.1699999999999977</c:v>
                </c:pt>
                <c:pt idx="218">
                  <c:v>2.1799999999999975</c:v>
                </c:pt>
                <c:pt idx="219">
                  <c:v>2.1899999999999973</c:v>
                </c:pt>
                <c:pt idx="220">
                  <c:v>2.1999999999999971</c:v>
                </c:pt>
                <c:pt idx="221">
                  <c:v>2.2099999999999969</c:v>
                </c:pt>
                <c:pt idx="222">
                  <c:v>2.2199999999999966</c:v>
                </c:pt>
                <c:pt idx="223">
                  <c:v>2.2299999999999964</c:v>
                </c:pt>
                <c:pt idx="224">
                  <c:v>2.2399999999999962</c:v>
                </c:pt>
                <c:pt idx="225">
                  <c:v>2.249999999999996</c:v>
                </c:pt>
                <c:pt idx="226">
                  <c:v>2.2599999999999958</c:v>
                </c:pt>
                <c:pt idx="227">
                  <c:v>2.2699999999999956</c:v>
                </c:pt>
                <c:pt idx="228">
                  <c:v>2.2799999999999954</c:v>
                </c:pt>
                <c:pt idx="229">
                  <c:v>2.2899999999999952</c:v>
                </c:pt>
                <c:pt idx="230">
                  <c:v>2.2999999999999949</c:v>
                </c:pt>
                <c:pt idx="231">
                  <c:v>2.3099999999999947</c:v>
                </c:pt>
                <c:pt idx="232">
                  <c:v>2.3199999999999945</c:v>
                </c:pt>
                <c:pt idx="233">
                  <c:v>2.3299999999999943</c:v>
                </c:pt>
                <c:pt idx="234">
                  <c:v>2.3399999999999941</c:v>
                </c:pt>
                <c:pt idx="235">
                  <c:v>2.3499999999999939</c:v>
                </c:pt>
                <c:pt idx="236">
                  <c:v>2.3599999999999937</c:v>
                </c:pt>
                <c:pt idx="237">
                  <c:v>2.3699999999999934</c:v>
                </c:pt>
                <c:pt idx="238">
                  <c:v>2.3799999999999932</c:v>
                </c:pt>
                <c:pt idx="239">
                  <c:v>2.389999999999993</c:v>
                </c:pt>
                <c:pt idx="240">
                  <c:v>2.3999999999999928</c:v>
                </c:pt>
                <c:pt idx="241">
                  <c:v>2.4099999999999926</c:v>
                </c:pt>
                <c:pt idx="242">
                  <c:v>2.4199999999999924</c:v>
                </c:pt>
                <c:pt idx="243">
                  <c:v>2.4299999999999922</c:v>
                </c:pt>
                <c:pt idx="244">
                  <c:v>2.439999999999992</c:v>
                </c:pt>
                <c:pt idx="245">
                  <c:v>2.4499999999999917</c:v>
                </c:pt>
                <c:pt idx="246">
                  <c:v>2.4599999999999915</c:v>
                </c:pt>
                <c:pt idx="247">
                  <c:v>2.4699999999999913</c:v>
                </c:pt>
                <c:pt idx="248">
                  <c:v>2.4799999999999911</c:v>
                </c:pt>
                <c:pt idx="249">
                  <c:v>2.4899999999999909</c:v>
                </c:pt>
                <c:pt idx="250">
                  <c:v>2.4999999999999907</c:v>
                </c:pt>
                <c:pt idx="251">
                  <c:v>2.5099999999999905</c:v>
                </c:pt>
                <c:pt idx="252">
                  <c:v>2.5199999999999902</c:v>
                </c:pt>
                <c:pt idx="253">
                  <c:v>2.52999999999999</c:v>
                </c:pt>
                <c:pt idx="254">
                  <c:v>2.5399999999999898</c:v>
                </c:pt>
                <c:pt idx="255">
                  <c:v>2.5499999999999896</c:v>
                </c:pt>
                <c:pt idx="256">
                  <c:v>2.5599999999999894</c:v>
                </c:pt>
                <c:pt idx="257">
                  <c:v>2.5699999999999892</c:v>
                </c:pt>
                <c:pt idx="258">
                  <c:v>2.579999999999989</c:v>
                </c:pt>
                <c:pt idx="259">
                  <c:v>2.5899999999999888</c:v>
                </c:pt>
                <c:pt idx="260">
                  <c:v>2.5999999999999885</c:v>
                </c:pt>
                <c:pt idx="261">
                  <c:v>2.6099999999999883</c:v>
                </c:pt>
                <c:pt idx="262">
                  <c:v>2.6199999999999881</c:v>
                </c:pt>
                <c:pt idx="263">
                  <c:v>2.6299999999999879</c:v>
                </c:pt>
                <c:pt idx="264">
                  <c:v>2.6399999999999877</c:v>
                </c:pt>
                <c:pt idx="265">
                  <c:v>2.6499999999999875</c:v>
                </c:pt>
                <c:pt idx="266">
                  <c:v>2.6599999999999873</c:v>
                </c:pt>
                <c:pt idx="267">
                  <c:v>2.6699999999999871</c:v>
                </c:pt>
                <c:pt idx="268">
                  <c:v>2.6799999999999868</c:v>
                </c:pt>
                <c:pt idx="269">
                  <c:v>2.6899999999999866</c:v>
                </c:pt>
                <c:pt idx="270">
                  <c:v>2.6999999999999864</c:v>
                </c:pt>
                <c:pt idx="271">
                  <c:v>2.7099999999999862</c:v>
                </c:pt>
                <c:pt idx="272">
                  <c:v>2.719999999999986</c:v>
                </c:pt>
                <c:pt idx="273">
                  <c:v>2.7299999999999858</c:v>
                </c:pt>
                <c:pt idx="274">
                  <c:v>2.7399999999999856</c:v>
                </c:pt>
                <c:pt idx="275">
                  <c:v>2.7499999999999853</c:v>
                </c:pt>
                <c:pt idx="276">
                  <c:v>2.7599999999999851</c:v>
                </c:pt>
                <c:pt idx="277">
                  <c:v>2.7699999999999849</c:v>
                </c:pt>
                <c:pt idx="278">
                  <c:v>2.7799999999999847</c:v>
                </c:pt>
                <c:pt idx="279">
                  <c:v>2.7899999999999845</c:v>
                </c:pt>
                <c:pt idx="280">
                  <c:v>2.7999999999999843</c:v>
                </c:pt>
                <c:pt idx="281">
                  <c:v>2.8099999999999841</c:v>
                </c:pt>
                <c:pt idx="282">
                  <c:v>2.8199999999999839</c:v>
                </c:pt>
                <c:pt idx="283">
                  <c:v>2.8299999999999836</c:v>
                </c:pt>
                <c:pt idx="284">
                  <c:v>2.8399999999999834</c:v>
                </c:pt>
                <c:pt idx="285">
                  <c:v>2.8499999999999832</c:v>
                </c:pt>
                <c:pt idx="286">
                  <c:v>2.859999999999983</c:v>
                </c:pt>
                <c:pt idx="287">
                  <c:v>2.8699999999999828</c:v>
                </c:pt>
                <c:pt idx="288">
                  <c:v>2.8799999999999826</c:v>
                </c:pt>
                <c:pt idx="289">
                  <c:v>2.8899999999999824</c:v>
                </c:pt>
                <c:pt idx="290">
                  <c:v>2.8999999999999821</c:v>
                </c:pt>
                <c:pt idx="291">
                  <c:v>2.9099999999999819</c:v>
                </c:pt>
                <c:pt idx="292">
                  <c:v>2.9199999999999817</c:v>
                </c:pt>
                <c:pt idx="293">
                  <c:v>2.9299999999999815</c:v>
                </c:pt>
                <c:pt idx="294">
                  <c:v>2.9399999999999813</c:v>
                </c:pt>
                <c:pt idx="295">
                  <c:v>2.9499999999999811</c:v>
                </c:pt>
                <c:pt idx="296">
                  <c:v>2.9599999999999809</c:v>
                </c:pt>
                <c:pt idx="297">
                  <c:v>2.9699999999999807</c:v>
                </c:pt>
                <c:pt idx="298">
                  <c:v>2.9799999999999804</c:v>
                </c:pt>
                <c:pt idx="299">
                  <c:v>2.9899999999999802</c:v>
                </c:pt>
                <c:pt idx="300">
                  <c:v>2.99999999999998</c:v>
                </c:pt>
                <c:pt idx="301">
                  <c:v>3.0099999999999798</c:v>
                </c:pt>
                <c:pt idx="302">
                  <c:v>3.0199999999999796</c:v>
                </c:pt>
                <c:pt idx="303">
                  <c:v>3.0299999999999794</c:v>
                </c:pt>
                <c:pt idx="304">
                  <c:v>3.0399999999999792</c:v>
                </c:pt>
                <c:pt idx="305">
                  <c:v>3.049999999999979</c:v>
                </c:pt>
                <c:pt idx="306">
                  <c:v>3.0599999999999787</c:v>
                </c:pt>
                <c:pt idx="307">
                  <c:v>3.0699999999999785</c:v>
                </c:pt>
                <c:pt idx="308">
                  <c:v>3.0799999999999783</c:v>
                </c:pt>
                <c:pt idx="309">
                  <c:v>3.0899999999999781</c:v>
                </c:pt>
                <c:pt idx="310">
                  <c:v>3.0999999999999779</c:v>
                </c:pt>
                <c:pt idx="311">
                  <c:v>3.1099999999999777</c:v>
                </c:pt>
                <c:pt idx="312">
                  <c:v>3.1199999999999775</c:v>
                </c:pt>
                <c:pt idx="313">
                  <c:v>3.1299999999999772</c:v>
                </c:pt>
                <c:pt idx="314">
                  <c:v>3.139999999999977</c:v>
                </c:pt>
                <c:pt idx="315">
                  <c:v>3.1499999999999768</c:v>
                </c:pt>
                <c:pt idx="316">
                  <c:v>3.1599999999999766</c:v>
                </c:pt>
                <c:pt idx="317">
                  <c:v>3.1699999999999764</c:v>
                </c:pt>
                <c:pt idx="318">
                  <c:v>3.1799999999999762</c:v>
                </c:pt>
                <c:pt idx="319">
                  <c:v>3.189999999999976</c:v>
                </c:pt>
                <c:pt idx="320">
                  <c:v>3.1999999999999758</c:v>
                </c:pt>
                <c:pt idx="321">
                  <c:v>3.2099999999999755</c:v>
                </c:pt>
                <c:pt idx="322">
                  <c:v>3.2199999999999753</c:v>
                </c:pt>
                <c:pt idx="323">
                  <c:v>3.2299999999999751</c:v>
                </c:pt>
                <c:pt idx="324">
                  <c:v>3.2399999999999749</c:v>
                </c:pt>
                <c:pt idx="325">
                  <c:v>3.2499999999999747</c:v>
                </c:pt>
                <c:pt idx="326">
                  <c:v>3.2599999999999745</c:v>
                </c:pt>
                <c:pt idx="327">
                  <c:v>3.2699999999999743</c:v>
                </c:pt>
                <c:pt idx="328">
                  <c:v>3.279999999999974</c:v>
                </c:pt>
                <c:pt idx="329">
                  <c:v>3.2899999999999738</c:v>
                </c:pt>
                <c:pt idx="330">
                  <c:v>3.2999999999999736</c:v>
                </c:pt>
                <c:pt idx="331">
                  <c:v>3.3099999999999734</c:v>
                </c:pt>
                <c:pt idx="332">
                  <c:v>3.3199999999999732</c:v>
                </c:pt>
                <c:pt idx="333">
                  <c:v>3.329999999999973</c:v>
                </c:pt>
                <c:pt idx="334">
                  <c:v>3.3399999999999728</c:v>
                </c:pt>
                <c:pt idx="335">
                  <c:v>3.3499999999999726</c:v>
                </c:pt>
                <c:pt idx="336">
                  <c:v>3.3599999999999723</c:v>
                </c:pt>
                <c:pt idx="337">
                  <c:v>3.3699999999999721</c:v>
                </c:pt>
                <c:pt idx="338">
                  <c:v>3.3799999999999719</c:v>
                </c:pt>
                <c:pt idx="339">
                  <c:v>3.3899999999999717</c:v>
                </c:pt>
                <c:pt idx="340">
                  <c:v>3.3999999999999715</c:v>
                </c:pt>
                <c:pt idx="341">
                  <c:v>3.4099999999999713</c:v>
                </c:pt>
                <c:pt idx="342">
                  <c:v>3.4199999999999711</c:v>
                </c:pt>
                <c:pt idx="343">
                  <c:v>3.4299999999999708</c:v>
                </c:pt>
                <c:pt idx="344">
                  <c:v>3.4399999999999706</c:v>
                </c:pt>
                <c:pt idx="345">
                  <c:v>3.4499999999999704</c:v>
                </c:pt>
                <c:pt idx="346">
                  <c:v>3.4599999999999702</c:v>
                </c:pt>
                <c:pt idx="347">
                  <c:v>3.46999999999997</c:v>
                </c:pt>
                <c:pt idx="348">
                  <c:v>3.4799999999999698</c:v>
                </c:pt>
                <c:pt idx="349">
                  <c:v>3.4899999999999696</c:v>
                </c:pt>
                <c:pt idx="350">
                  <c:v>3.4999999999999694</c:v>
                </c:pt>
                <c:pt idx="351">
                  <c:v>3.5099999999999691</c:v>
                </c:pt>
                <c:pt idx="352">
                  <c:v>3.5199999999999689</c:v>
                </c:pt>
                <c:pt idx="353">
                  <c:v>3.5299999999999687</c:v>
                </c:pt>
                <c:pt idx="354">
                  <c:v>3.5399999999999685</c:v>
                </c:pt>
                <c:pt idx="355">
                  <c:v>3.5499999999999683</c:v>
                </c:pt>
                <c:pt idx="356">
                  <c:v>3.5599999999999681</c:v>
                </c:pt>
                <c:pt idx="357">
                  <c:v>3.5699999999999679</c:v>
                </c:pt>
                <c:pt idx="358">
                  <c:v>3.5799999999999677</c:v>
                </c:pt>
                <c:pt idx="359">
                  <c:v>3.5899999999999674</c:v>
                </c:pt>
                <c:pt idx="360">
                  <c:v>3.5999999999999672</c:v>
                </c:pt>
                <c:pt idx="361">
                  <c:v>3.609999999999967</c:v>
                </c:pt>
                <c:pt idx="362">
                  <c:v>3.6199999999999668</c:v>
                </c:pt>
                <c:pt idx="363">
                  <c:v>3.6299999999999666</c:v>
                </c:pt>
                <c:pt idx="364">
                  <c:v>3.6399999999999664</c:v>
                </c:pt>
                <c:pt idx="365">
                  <c:v>3.6499999999999662</c:v>
                </c:pt>
                <c:pt idx="366">
                  <c:v>3.6599999999999659</c:v>
                </c:pt>
                <c:pt idx="367">
                  <c:v>3.6699999999999657</c:v>
                </c:pt>
                <c:pt idx="368">
                  <c:v>3.6799999999999655</c:v>
                </c:pt>
                <c:pt idx="369">
                  <c:v>3.6899999999999653</c:v>
                </c:pt>
                <c:pt idx="370">
                  <c:v>3.6999999999999651</c:v>
                </c:pt>
                <c:pt idx="371">
                  <c:v>3.7099999999999649</c:v>
                </c:pt>
                <c:pt idx="372">
                  <c:v>3.7199999999999647</c:v>
                </c:pt>
                <c:pt idx="373">
                  <c:v>3.7299999999999645</c:v>
                </c:pt>
                <c:pt idx="374">
                  <c:v>3.7399999999999642</c:v>
                </c:pt>
                <c:pt idx="375">
                  <c:v>3.749999999999964</c:v>
                </c:pt>
                <c:pt idx="376">
                  <c:v>3.7599999999999638</c:v>
                </c:pt>
                <c:pt idx="377">
                  <c:v>3.7699999999999636</c:v>
                </c:pt>
                <c:pt idx="378">
                  <c:v>3.7799999999999634</c:v>
                </c:pt>
                <c:pt idx="379">
                  <c:v>3.7899999999999632</c:v>
                </c:pt>
                <c:pt idx="380">
                  <c:v>3.799999999999963</c:v>
                </c:pt>
                <c:pt idx="381">
                  <c:v>3.8099999999999627</c:v>
                </c:pt>
                <c:pt idx="382">
                  <c:v>3.8199999999999625</c:v>
                </c:pt>
                <c:pt idx="383">
                  <c:v>3.8299999999999623</c:v>
                </c:pt>
                <c:pt idx="384">
                  <c:v>3.8399999999999621</c:v>
                </c:pt>
                <c:pt idx="385">
                  <c:v>3.8499999999999619</c:v>
                </c:pt>
                <c:pt idx="386">
                  <c:v>3.8599999999999617</c:v>
                </c:pt>
                <c:pt idx="387">
                  <c:v>3.8699999999999615</c:v>
                </c:pt>
                <c:pt idx="388">
                  <c:v>3.8799999999999613</c:v>
                </c:pt>
                <c:pt idx="389">
                  <c:v>3.889999999999961</c:v>
                </c:pt>
                <c:pt idx="390">
                  <c:v>3.8999999999999608</c:v>
                </c:pt>
                <c:pt idx="391">
                  <c:v>3.9099999999999606</c:v>
                </c:pt>
                <c:pt idx="392">
                  <c:v>3.9199999999999604</c:v>
                </c:pt>
                <c:pt idx="393">
                  <c:v>3.9299999999999602</c:v>
                </c:pt>
                <c:pt idx="394">
                  <c:v>3.93999999999996</c:v>
                </c:pt>
                <c:pt idx="395">
                  <c:v>3.9499999999999598</c:v>
                </c:pt>
                <c:pt idx="396">
                  <c:v>3.9599999999999596</c:v>
                </c:pt>
                <c:pt idx="397">
                  <c:v>3.9699999999999593</c:v>
                </c:pt>
                <c:pt idx="398">
                  <c:v>3.9799999999999591</c:v>
                </c:pt>
                <c:pt idx="399">
                  <c:v>3.9899999999999589</c:v>
                </c:pt>
                <c:pt idx="400">
                  <c:v>3.9999999999999587</c:v>
                </c:pt>
                <c:pt idx="401">
                  <c:v>4.0099999999999589</c:v>
                </c:pt>
                <c:pt idx="402">
                  <c:v>4.0199999999999587</c:v>
                </c:pt>
                <c:pt idx="403">
                  <c:v>4.0299999999999585</c:v>
                </c:pt>
                <c:pt idx="404">
                  <c:v>4.0399999999999583</c:v>
                </c:pt>
                <c:pt idx="405">
                  <c:v>4.0499999999999581</c:v>
                </c:pt>
                <c:pt idx="406">
                  <c:v>4.0599999999999579</c:v>
                </c:pt>
                <c:pt idx="407">
                  <c:v>4.0699999999999577</c:v>
                </c:pt>
                <c:pt idx="408">
                  <c:v>4.0799999999999574</c:v>
                </c:pt>
                <c:pt idx="409">
                  <c:v>4.0899999999999572</c:v>
                </c:pt>
                <c:pt idx="410">
                  <c:v>4.099999999999957</c:v>
                </c:pt>
                <c:pt idx="411">
                  <c:v>4.1099999999999568</c:v>
                </c:pt>
                <c:pt idx="412">
                  <c:v>4.1199999999999566</c:v>
                </c:pt>
                <c:pt idx="413">
                  <c:v>4.1299999999999564</c:v>
                </c:pt>
                <c:pt idx="414">
                  <c:v>4.1399999999999562</c:v>
                </c:pt>
                <c:pt idx="415">
                  <c:v>4.1499999999999559</c:v>
                </c:pt>
                <c:pt idx="416">
                  <c:v>4.1599999999999557</c:v>
                </c:pt>
                <c:pt idx="417">
                  <c:v>4.1699999999999555</c:v>
                </c:pt>
                <c:pt idx="418">
                  <c:v>4.1799999999999553</c:v>
                </c:pt>
                <c:pt idx="419">
                  <c:v>4.1899999999999551</c:v>
                </c:pt>
                <c:pt idx="420">
                  <c:v>4.1999999999999549</c:v>
                </c:pt>
                <c:pt idx="421">
                  <c:v>4.2099999999999547</c:v>
                </c:pt>
                <c:pt idx="422">
                  <c:v>4.2199999999999545</c:v>
                </c:pt>
                <c:pt idx="423">
                  <c:v>4.2299999999999542</c:v>
                </c:pt>
                <c:pt idx="424">
                  <c:v>4.239999999999954</c:v>
                </c:pt>
                <c:pt idx="425">
                  <c:v>4.2499999999999538</c:v>
                </c:pt>
                <c:pt idx="426">
                  <c:v>4.2599999999999536</c:v>
                </c:pt>
                <c:pt idx="427">
                  <c:v>4.2699999999999534</c:v>
                </c:pt>
                <c:pt idx="428">
                  <c:v>4.2799999999999532</c:v>
                </c:pt>
                <c:pt idx="429">
                  <c:v>4.289999999999953</c:v>
                </c:pt>
                <c:pt idx="430">
                  <c:v>4.2999999999999527</c:v>
                </c:pt>
                <c:pt idx="431">
                  <c:v>4.3099999999999525</c:v>
                </c:pt>
                <c:pt idx="432">
                  <c:v>4.3199999999999523</c:v>
                </c:pt>
                <c:pt idx="433">
                  <c:v>4.3299999999999521</c:v>
                </c:pt>
                <c:pt idx="434">
                  <c:v>4.3399999999999519</c:v>
                </c:pt>
                <c:pt idx="435">
                  <c:v>4.3499999999999517</c:v>
                </c:pt>
                <c:pt idx="436">
                  <c:v>4.3599999999999515</c:v>
                </c:pt>
                <c:pt idx="437">
                  <c:v>4.3699999999999513</c:v>
                </c:pt>
                <c:pt idx="438">
                  <c:v>4.379999999999951</c:v>
                </c:pt>
                <c:pt idx="439">
                  <c:v>4.3899999999999508</c:v>
                </c:pt>
                <c:pt idx="440">
                  <c:v>4.3999999999999506</c:v>
                </c:pt>
                <c:pt idx="441">
                  <c:v>4.4099999999999504</c:v>
                </c:pt>
                <c:pt idx="442">
                  <c:v>4.4199999999999502</c:v>
                </c:pt>
                <c:pt idx="443">
                  <c:v>4.42999999999995</c:v>
                </c:pt>
                <c:pt idx="444">
                  <c:v>4.4399999999999498</c:v>
                </c:pt>
                <c:pt idx="445">
                  <c:v>4.4499999999999496</c:v>
                </c:pt>
                <c:pt idx="446">
                  <c:v>4.4599999999999493</c:v>
                </c:pt>
                <c:pt idx="447">
                  <c:v>4.4699999999999491</c:v>
                </c:pt>
                <c:pt idx="448">
                  <c:v>4.4799999999999489</c:v>
                </c:pt>
                <c:pt idx="449">
                  <c:v>4.4899999999999487</c:v>
                </c:pt>
                <c:pt idx="450">
                  <c:v>4.4999999999999485</c:v>
                </c:pt>
                <c:pt idx="451">
                  <c:v>4.5099999999999483</c:v>
                </c:pt>
                <c:pt idx="452">
                  <c:v>4.5199999999999481</c:v>
                </c:pt>
                <c:pt idx="453">
                  <c:v>4.5299999999999478</c:v>
                </c:pt>
                <c:pt idx="454">
                  <c:v>4.5399999999999476</c:v>
                </c:pt>
                <c:pt idx="455">
                  <c:v>4.5499999999999474</c:v>
                </c:pt>
                <c:pt idx="456">
                  <c:v>4.5599999999999472</c:v>
                </c:pt>
                <c:pt idx="457">
                  <c:v>4.569999999999947</c:v>
                </c:pt>
                <c:pt idx="458">
                  <c:v>4.5799999999999468</c:v>
                </c:pt>
                <c:pt idx="459">
                  <c:v>4.5899999999999466</c:v>
                </c:pt>
                <c:pt idx="460">
                  <c:v>4.5999999999999464</c:v>
                </c:pt>
                <c:pt idx="461">
                  <c:v>4.6099999999999461</c:v>
                </c:pt>
                <c:pt idx="462">
                  <c:v>4.6199999999999459</c:v>
                </c:pt>
                <c:pt idx="463">
                  <c:v>4.6299999999999457</c:v>
                </c:pt>
                <c:pt idx="464">
                  <c:v>4.6399999999999455</c:v>
                </c:pt>
                <c:pt idx="465">
                  <c:v>4.6499999999999453</c:v>
                </c:pt>
                <c:pt idx="466">
                  <c:v>4.6599999999999451</c:v>
                </c:pt>
                <c:pt idx="467">
                  <c:v>4.6699999999999449</c:v>
                </c:pt>
                <c:pt idx="468">
                  <c:v>4.6799999999999446</c:v>
                </c:pt>
                <c:pt idx="469">
                  <c:v>4.6899999999999444</c:v>
                </c:pt>
                <c:pt idx="470">
                  <c:v>4.6999999999999442</c:v>
                </c:pt>
                <c:pt idx="471">
                  <c:v>4.709999999999944</c:v>
                </c:pt>
                <c:pt idx="472">
                  <c:v>4.7199999999999438</c:v>
                </c:pt>
                <c:pt idx="473">
                  <c:v>4.7299999999999436</c:v>
                </c:pt>
                <c:pt idx="474">
                  <c:v>4.7399999999999434</c:v>
                </c:pt>
                <c:pt idx="475">
                  <c:v>4.7499999999999432</c:v>
                </c:pt>
                <c:pt idx="476">
                  <c:v>4.7599999999999429</c:v>
                </c:pt>
                <c:pt idx="477">
                  <c:v>4.7699999999999427</c:v>
                </c:pt>
                <c:pt idx="478">
                  <c:v>4.7799999999999425</c:v>
                </c:pt>
                <c:pt idx="479">
                  <c:v>4.7899999999999423</c:v>
                </c:pt>
                <c:pt idx="480">
                  <c:v>4.7999999999999421</c:v>
                </c:pt>
                <c:pt idx="481">
                  <c:v>4.8099999999999419</c:v>
                </c:pt>
                <c:pt idx="482">
                  <c:v>4.8199999999999417</c:v>
                </c:pt>
                <c:pt idx="483">
                  <c:v>4.8299999999999415</c:v>
                </c:pt>
                <c:pt idx="484">
                  <c:v>4.8399999999999412</c:v>
                </c:pt>
                <c:pt idx="485">
                  <c:v>4.849999999999941</c:v>
                </c:pt>
                <c:pt idx="486">
                  <c:v>4.8599999999999408</c:v>
                </c:pt>
                <c:pt idx="487">
                  <c:v>4.8699999999999406</c:v>
                </c:pt>
                <c:pt idx="488">
                  <c:v>4.8799999999999404</c:v>
                </c:pt>
                <c:pt idx="489">
                  <c:v>4.8899999999999402</c:v>
                </c:pt>
                <c:pt idx="490">
                  <c:v>4.89999999999994</c:v>
                </c:pt>
                <c:pt idx="491">
                  <c:v>4.9099999999999397</c:v>
                </c:pt>
                <c:pt idx="492">
                  <c:v>4.9199999999999395</c:v>
                </c:pt>
                <c:pt idx="493">
                  <c:v>4.9299999999999393</c:v>
                </c:pt>
                <c:pt idx="494">
                  <c:v>4.9399999999999391</c:v>
                </c:pt>
                <c:pt idx="495">
                  <c:v>4.9499999999999389</c:v>
                </c:pt>
                <c:pt idx="496">
                  <c:v>4.9599999999999387</c:v>
                </c:pt>
                <c:pt idx="497">
                  <c:v>4.9699999999999385</c:v>
                </c:pt>
                <c:pt idx="498">
                  <c:v>4.9799999999999383</c:v>
                </c:pt>
                <c:pt idx="499">
                  <c:v>4.989999999999938</c:v>
                </c:pt>
                <c:pt idx="500">
                  <c:v>4.9999999999999378</c:v>
                </c:pt>
                <c:pt idx="501">
                  <c:v>5.0099999999999376</c:v>
                </c:pt>
                <c:pt idx="502">
                  <c:v>5.0199999999999374</c:v>
                </c:pt>
                <c:pt idx="503">
                  <c:v>5.0299999999999372</c:v>
                </c:pt>
                <c:pt idx="504">
                  <c:v>5.039999999999937</c:v>
                </c:pt>
                <c:pt idx="505">
                  <c:v>5.0499999999999368</c:v>
                </c:pt>
                <c:pt idx="506">
                  <c:v>5.0599999999999365</c:v>
                </c:pt>
                <c:pt idx="507">
                  <c:v>5.0699999999999363</c:v>
                </c:pt>
                <c:pt idx="508">
                  <c:v>5.0799999999999361</c:v>
                </c:pt>
                <c:pt idx="509">
                  <c:v>5.0899999999999359</c:v>
                </c:pt>
                <c:pt idx="510">
                  <c:v>5.0999999999999357</c:v>
                </c:pt>
                <c:pt idx="511">
                  <c:v>5.1099999999999355</c:v>
                </c:pt>
                <c:pt idx="512">
                  <c:v>5.1199999999999353</c:v>
                </c:pt>
                <c:pt idx="513">
                  <c:v>5.1299999999999351</c:v>
                </c:pt>
                <c:pt idx="514">
                  <c:v>5.1399999999999348</c:v>
                </c:pt>
                <c:pt idx="515">
                  <c:v>5.1499999999999346</c:v>
                </c:pt>
                <c:pt idx="516">
                  <c:v>5.1599999999999344</c:v>
                </c:pt>
                <c:pt idx="517">
                  <c:v>5.1699999999999342</c:v>
                </c:pt>
                <c:pt idx="518">
                  <c:v>5.179999999999934</c:v>
                </c:pt>
                <c:pt idx="519">
                  <c:v>5.1899999999999338</c:v>
                </c:pt>
                <c:pt idx="520">
                  <c:v>5.1999999999999336</c:v>
                </c:pt>
                <c:pt idx="521">
                  <c:v>5.2099999999999334</c:v>
                </c:pt>
                <c:pt idx="522">
                  <c:v>5.2199999999999331</c:v>
                </c:pt>
                <c:pt idx="523">
                  <c:v>5.2299999999999329</c:v>
                </c:pt>
                <c:pt idx="524">
                  <c:v>5.2399999999999327</c:v>
                </c:pt>
                <c:pt idx="525">
                  <c:v>5.2499999999999325</c:v>
                </c:pt>
                <c:pt idx="526">
                  <c:v>5.2599999999999323</c:v>
                </c:pt>
                <c:pt idx="527">
                  <c:v>5.2699999999999321</c:v>
                </c:pt>
                <c:pt idx="528">
                  <c:v>5.2799999999999319</c:v>
                </c:pt>
                <c:pt idx="529">
                  <c:v>5.2899999999999316</c:v>
                </c:pt>
                <c:pt idx="530">
                  <c:v>5.2999999999999314</c:v>
                </c:pt>
                <c:pt idx="531">
                  <c:v>5.3099999999999312</c:v>
                </c:pt>
                <c:pt idx="532">
                  <c:v>5.319999999999931</c:v>
                </c:pt>
                <c:pt idx="533">
                  <c:v>5.3299999999999308</c:v>
                </c:pt>
                <c:pt idx="534">
                  <c:v>5.3399999999999306</c:v>
                </c:pt>
                <c:pt idx="535">
                  <c:v>5.3499999999999304</c:v>
                </c:pt>
                <c:pt idx="536">
                  <c:v>5.3599999999999302</c:v>
                </c:pt>
                <c:pt idx="537">
                  <c:v>5.3699999999999299</c:v>
                </c:pt>
                <c:pt idx="538">
                  <c:v>5.3799999999999297</c:v>
                </c:pt>
                <c:pt idx="539">
                  <c:v>5.3899999999999295</c:v>
                </c:pt>
                <c:pt idx="540">
                  <c:v>5.3999999999999293</c:v>
                </c:pt>
                <c:pt idx="541">
                  <c:v>5.4099999999999291</c:v>
                </c:pt>
                <c:pt idx="542">
                  <c:v>5.4199999999999289</c:v>
                </c:pt>
                <c:pt idx="543">
                  <c:v>5.4299999999999287</c:v>
                </c:pt>
                <c:pt idx="544">
                  <c:v>5.4399999999999284</c:v>
                </c:pt>
                <c:pt idx="545">
                  <c:v>5.4499999999999282</c:v>
                </c:pt>
                <c:pt idx="546">
                  <c:v>5.459999999999928</c:v>
                </c:pt>
                <c:pt idx="547">
                  <c:v>5.4699999999999278</c:v>
                </c:pt>
                <c:pt idx="548">
                  <c:v>5.4799999999999276</c:v>
                </c:pt>
                <c:pt idx="549">
                  <c:v>5.4899999999999274</c:v>
                </c:pt>
                <c:pt idx="550">
                  <c:v>5.4999999999999272</c:v>
                </c:pt>
                <c:pt idx="551">
                  <c:v>5.509999999999927</c:v>
                </c:pt>
                <c:pt idx="552">
                  <c:v>5.5199999999999267</c:v>
                </c:pt>
                <c:pt idx="553">
                  <c:v>5.5299999999999265</c:v>
                </c:pt>
                <c:pt idx="554">
                  <c:v>5.5399999999999263</c:v>
                </c:pt>
                <c:pt idx="555">
                  <c:v>5.5499999999999261</c:v>
                </c:pt>
                <c:pt idx="556">
                  <c:v>5.5599999999999259</c:v>
                </c:pt>
                <c:pt idx="557">
                  <c:v>5.5699999999999257</c:v>
                </c:pt>
                <c:pt idx="558">
                  <c:v>5.5799999999999255</c:v>
                </c:pt>
                <c:pt idx="559">
                  <c:v>5.5899999999999253</c:v>
                </c:pt>
                <c:pt idx="560">
                  <c:v>5.599999999999925</c:v>
                </c:pt>
                <c:pt idx="561">
                  <c:v>5.6099999999999248</c:v>
                </c:pt>
                <c:pt idx="562">
                  <c:v>5.6199999999999246</c:v>
                </c:pt>
                <c:pt idx="563">
                  <c:v>5.6299999999999244</c:v>
                </c:pt>
                <c:pt idx="564">
                  <c:v>5.6399999999999242</c:v>
                </c:pt>
                <c:pt idx="565">
                  <c:v>5.649999999999924</c:v>
                </c:pt>
                <c:pt idx="566">
                  <c:v>5.6599999999999238</c:v>
                </c:pt>
                <c:pt idx="567">
                  <c:v>5.6699999999999235</c:v>
                </c:pt>
                <c:pt idx="568">
                  <c:v>5.6799999999999233</c:v>
                </c:pt>
                <c:pt idx="569">
                  <c:v>5.6899999999999231</c:v>
                </c:pt>
                <c:pt idx="570">
                  <c:v>5.6999999999999229</c:v>
                </c:pt>
                <c:pt idx="571">
                  <c:v>5.7099999999999227</c:v>
                </c:pt>
                <c:pt idx="572">
                  <c:v>5.7199999999999225</c:v>
                </c:pt>
                <c:pt idx="573">
                  <c:v>5.7299999999999223</c:v>
                </c:pt>
                <c:pt idx="574">
                  <c:v>5.7399999999999221</c:v>
                </c:pt>
                <c:pt idx="575">
                  <c:v>5.7499999999999218</c:v>
                </c:pt>
                <c:pt idx="576">
                  <c:v>5.7599999999999216</c:v>
                </c:pt>
                <c:pt idx="577">
                  <c:v>5.7699999999999214</c:v>
                </c:pt>
                <c:pt idx="578">
                  <c:v>5.7799999999999212</c:v>
                </c:pt>
                <c:pt idx="579">
                  <c:v>5.789999999999921</c:v>
                </c:pt>
                <c:pt idx="580">
                  <c:v>5.7999999999999208</c:v>
                </c:pt>
                <c:pt idx="581">
                  <c:v>5.8099999999999206</c:v>
                </c:pt>
                <c:pt idx="582">
                  <c:v>5.8199999999999203</c:v>
                </c:pt>
                <c:pt idx="583">
                  <c:v>5.8299999999999201</c:v>
                </c:pt>
                <c:pt idx="584">
                  <c:v>5.8399999999999199</c:v>
                </c:pt>
                <c:pt idx="585">
                  <c:v>5.8499999999999197</c:v>
                </c:pt>
                <c:pt idx="586">
                  <c:v>5.8599999999999195</c:v>
                </c:pt>
                <c:pt idx="587">
                  <c:v>5.8699999999999193</c:v>
                </c:pt>
                <c:pt idx="588">
                  <c:v>5.8799999999999191</c:v>
                </c:pt>
                <c:pt idx="589">
                  <c:v>5.8899999999999189</c:v>
                </c:pt>
                <c:pt idx="590">
                  <c:v>5.8999999999999186</c:v>
                </c:pt>
                <c:pt idx="591">
                  <c:v>5.9099999999999184</c:v>
                </c:pt>
                <c:pt idx="592">
                  <c:v>5.9199999999999182</c:v>
                </c:pt>
                <c:pt idx="593">
                  <c:v>5.929999999999918</c:v>
                </c:pt>
                <c:pt idx="594">
                  <c:v>5.9399999999999178</c:v>
                </c:pt>
                <c:pt idx="595">
                  <c:v>5.9499999999999176</c:v>
                </c:pt>
                <c:pt idx="596">
                  <c:v>5.9599999999999174</c:v>
                </c:pt>
                <c:pt idx="597">
                  <c:v>5.9699999999999172</c:v>
                </c:pt>
                <c:pt idx="598">
                  <c:v>5.9799999999999169</c:v>
                </c:pt>
                <c:pt idx="599">
                  <c:v>5.9899999999999167</c:v>
                </c:pt>
                <c:pt idx="600">
                  <c:v>5.9999999999999165</c:v>
                </c:pt>
              </c:numCache>
            </c:numRef>
          </c:cat>
          <c:val>
            <c:numRef>
              <c:f>Sheet1!$B$2:$B$602</c:f>
              <c:numCache>
                <c:formatCode>General</c:formatCode>
                <c:ptCount val="6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1</c:v>
                </c:pt>
                <c:pt idx="79">
                  <c:v>0</c:v>
                </c:pt>
                <c:pt idx="80">
                  <c:v>0</c:v>
                </c:pt>
                <c:pt idx="81">
                  <c:v>0</c:v>
                </c:pt>
                <c:pt idx="82">
                  <c:v>0</c:v>
                </c:pt>
                <c:pt idx="83">
                  <c:v>0</c:v>
                </c:pt>
                <c:pt idx="84">
                  <c:v>0</c:v>
                </c:pt>
                <c:pt idx="85">
                  <c:v>0</c:v>
                </c:pt>
                <c:pt idx="86">
                  <c:v>0</c:v>
                </c:pt>
                <c:pt idx="87">
                  <c:v>0</c:v>
                </c:pt>
                <c:pt idx="88">
                  <c:v>0</c:v>
                </c:pt>
                <c:pt idx="89">
                  <c:v>0</c:v>
                </c:pt>
                <c:pt idx="90">
                  <c:v>0</c:v>
                </c:pt>
                <c:pt idx="91">
                  <c:v>0</c:v>
                </c:pt>
                <c:pt idx="92">
                  <c:v>1</c:v>
                </c:pt>
                <c:pt idx="93">
                  <c:v>0</c:v>
                </c:pt>
                <c:pt idx="94">
                  <c:v>0</c:v>
                </c:pt>
                <c:pt idx="95">
                  <c:v>0</c:v>
                </c:pt>
                <c:pt idx="96">
                  <c:v>0</c:v>
                </c:pt>
                <c:pt idx="97">
                  <c:v>0</c:v>
                </c:pt>
                <c:pt idx="98">
                  <c:v>0</c:v>
                </c:pt>
                <c:pt idx="99">
                  <c:v>1</c:v>
                </c:pt>
                <c:pt idx="100">
                  <c:v>0</c:v>
                </c:pt>
                <c:pt idx="101">
                  <c:v>0</c:v>
                </c:pt>
                <c:pt idx="102">
                  <c:v>0</c:v>
                </c:pt>
                <c:pt idx="103">
                  <c:v>0</c:v>
                </c:pt>
                <c:pt idx="104">
                  <c:v>0</c:v>
                </c:pt>
                <c:pt idx="105">
                  <c:v>1</c:v>
                </c:pt>
                <c:pt idx="106">
                  <c:v>0</c:v>
                </c:pt>
                <c:pt idx="107">
                  <c:v>0</c:v>
                </c:pt>
                <c:pt idx="108">
                  <c:v>0</c:v>
                </c:pt>
                <c:pt idx="109">
                  <c:v>0</c:v>
                </c:pt>
                <c:pt idx="110">
                  <c:v>0</c:v>
                </c:pt>
                <c:pt idx="111">
                  <c:v>0</c:v>
                </c:pt>
                <c:pt idx="112">
                  <c:v>0</c:v>
                </c:pt>
                <c:pt idx="113">
                  <c:v>0</c:v>
                </c:pt>
                <c:pt idx="114">
                  <c:v>1</c:v>
                </c:pt>
                <c:pt idx="115">
                  <c:v>1</c:v>
                </c:pt>
                <c:pt idx="116">
                  <c:v>0</c:v>
                </c:pt>
                <c:pt idx="117">
                  <c:v>0</c:v>
                </c:pt>
                <c:pt idx="118">
                  <c:v>1</c:v>
                </c:pt>
                <c:pt idx="119">
                  <c:v>0</c:v>
                </c:pt>
                <c:pt idx="120">
                  <c:v>0</c:v>
                </c:pt>
                <c:pt idx="121">
                  <c:v>0</c:v>
                </c:pt>
                <c:pt idx="122">
                  <c:v>0</c:v>
                </c:pt>
                <c:pt idx="123">
                  <c:v>1</c:v>
                </c:pt>
                <c:pt idx="124">
                  <c:v>0</c:v>
                </c:pt>
                <c:pt idx="125">
                  <c:v>0</c:v>
                </c:pt>
                <c:pt idx="126">
                  <c:v>2</c:v>
                </c:pt>
                <c:pt idx="127">
                  <c:v>0</c:v>
                </c:pt>
                <c:pt idx="128">
                  <c:v>2</c:v>
                </c:pt>
                <c:pt idx="129">
                  <c:v>3</c:v>
                </c:pt>
                <c:pt idx="130">
                  <c:v>0</c:v>
                </c:pt>
                <c:pt idx="131">
                  <c:v>1</c:v>
                </c:pt>
                <c:pt idx="132">
                  <c:v>2</c:v>
                </c:pt>
                <c:pt idx="133">
                  <c:v>0</c:v>
                </c:pt>
                <c:pt idx="134">
                  <c:v>1</c:v>
                </c:pt>
                <c:pt idx="135">
                  <c:v>2</c:v>
                </c:pt>
                <c:pt idx="136">
                  <c:v>1</c:v>
                </c:pt>
                <c:pt idx="137">
                  <c:v>0</c:v>
                </c:pt>
                <c:pt idx="138">
                  <c:v>0</c:v>
                </c:pt>
                <c:pt idx="139">
                  <c:v>2</c:v>
                </c:pt>
                <c:pt idx="140">
                  <c:v>2</c:v>
                </c:pt>
                <c:pt idx="141">
                  <c:v>1</c:v>
                </c:pt>
                <c:pt idx="142">
                  <c:v>1</c:v>
                </c:pt>
                <c:pt idx="143">
                  <c:v>1</c:v>
                </c:pt>
                <c:pt idx="144">
                  <c:v>1</c:v>
                </c:pt>
                <c:pt idx="145">
                  <c:v>2</c:v>
                </c:pt>
                <c:pt idx="146">
                  <c:v>1</c:v>
                </c:pt>
                <c:pt idx="147">
                  <c:v>1</c:v>
                </c:pt>
                <c:pt idx="148">
                  <c:v>2</c:v>
                </c:pt>
                <c:pt idx="149">
                  <c:v>2</c:v>
                </c:pt>
                <c:pt idx="150">
                  <c:v>0</c:v>
                </c:pt>
                <c:pt idx="151">
                  <c:v>2</c:v>
                </c:pt>
                <c:pt idx="152">
                  <c:v>1</c:v>
                </c:pt>
                <c:pt idx="153">
                  <c:v>3</c:v>
                </c:pt>
                <c:pt idx="154">
                  <c:v>2</c:v>
                </c:pt>
                <c:pt idx="155">
                  <c:v>1</c:v>
                </c:pt>
                <c:pt idx="156">
                  <c:v>2</c:v>
                </c:pt>
                <c:pt idx="157">
                  <c:v>2</c:v>
                </c:pt>
                <c:pt idx="158">
                  <c:v>3</c:v>
                </c:pt>
                <c:pt idx="159">
                  <c:v>5</c:v>
                </c:pt>
                <c:pt idx="160">
                  <c:v>2</c:v>
                </c:pt>
                <c:pt idx="161">
                  <c:v>4</c:v>
                </c:pt>
                <c:pt idx="162">
                  <c:v>0</c:v>
                </c:pt>
                <c:pt idx="163">
                  <c:v>2</c:v>
                </c:pt>
                <c:pt idx="164">
                  <c:v>3</c:v>
                </c:pt>
                <c:pt idx="165">
                  <c:v>1</c:v>
                </c:pt>
                <c:pt idx="166">
                  <c:v>1</c:v>
                </c:pt>
                <c:pt idx="167">
                  <c:v>3</c:v>
                </c:pt>
                <c:pt idx="168">
                  <c:v>5</c:v>
                </c:pt>
                <c:pt idx="169">
                  <c:v>1</c:v>
                </c:pt>
                <c:pt idx="170">
                  <c:v>4</c:v>
                </c:pt>
                <c:pt idx="171">
                  <c:v>4</c:v>
                </c:pt>
                <c:pt idx="172">
                  <c:v>4</c:v>
                </c:pt>
                <c:pt idx="173">
                  <c:v>2</c:v>
                </c:pt>
                <c:pt idx="174">
                  <c:v>1</c:v>
                </c:pt>
                <c:pt idx="175">
                  <c:v>4</c:v>
                </c:pt>
                <c:pt idx="176">
                  <c:v>2</c:v>
                </c:pt>
                <c:pt idx="177">
                  <c:v>4</c:v>
                </c:pt>
                <c:pt idx="178">
                  <c:v>5</c:v>
                </c:pt>
                <c:pt idx="179">
                  <c:v>4</c:v>
                </c:pt>
                <c:pt idx="180">
                  <c:v>3</c:v>
                </c:pt>
                <c:pt idx="181">
                  <c:v>6</c:v>
                </c:pt>
                <c:pt idx="182">
                  <c:v>2</c:v>
                </c:pt>
                <c:pt idx="183">
                  <c:v>4</c:v>
                </c:pt>
                <c:pt idx="184">
                  <c:v>5</c:v>
                </c:pt>
                <c:pt idx="185">
                  <c:v>4</c:v>
                </c:pt>
                <c:pt idx="186">
                  <c:v>3</c:v>
                </c:pt>
                <c:pt idx="187">
                  <c:v>5</c:v>
                </c:pt>
                <c:pt idx="188">
                  <c:v>6</c:v>
                </c:pt>
                <c:pt idx="189">
                  <c:v>3</c:v>
                </c:pt>
                <c:pt idx="190">
                  <c:v>6</c:v>
                </c:pt>
                <c:pt idx="191">
                  <c:v>4</c:v>
                </c:pt>
                <c:pt idx="192">
                  <c:v>6</c:v>
                </c:pt>
                <c:pt idx="193">
                  <c:v>7</c:v>
                </c:pt>
                <c:pt idx="194">
                  <c:v>5</c:v>
                </c:pt>
                <c:pt idx="195">
                  <c:v>4</c:v>
                </c:pt>
                <c:pt idx="196">
                  <c:v>7</c:v>
                </c:pt>
                <c:pt idx="197">
                  <c:v>8</c:v>
                </c:pt>
                <c:pt idx="198">
                  <c:v>5</c:v>
                </c:pt>
                <c:pt idx="199">
                  <c:v>5</c:v>
                </c:pt>
                <c:pt idx="200">
                  <c:v>8</c:v>
                </c:pt>
                <c:pt idx="201">
                  <c:v>1</c:v>
                </c:pt>
                <c:pt idx="202">
                  <c:v>6</c:v>
                </c:pt>
                <c:pt idx="203">
                  <c:v>8</c:v>
                </c:pt>
                <c:pt idx="204">
                  <c:v>7</c:v>
                </c:pt>
                <c:pt idx="205">
                  <c:v>5</c:v>
                </c:pt>
                <c:pt idx="206">
                  <c:v>11</c:v>
                </c:pt>
                <c:pt idx="207">
                  <c:v>5</c:v>
                </c:pt>
                <c:pt idx="208">
                  <c:v>10</c:v>
                </c:pt>
                <c:pt idx="209">
                  <c:v>4</c:v>
                </c:pt>
                <c:pt idx="210">
                  <c:v>6</c:v>
                </c:pt>
                <c:pt idx="211">
                  <c:v>3</c:v>
                </c:pt>
                <c:pt idx="212">
                  <c:v>5</c:v>
                </c:pt>
                <c:pt idx="213">
                  <c:v>11</c:v>
                </c:pt>
                <c:pt idx="214">
                  <c:v>3</c:v>
                </c:pt>
                <c:pt idx="215">
                  <c:v>9</c:v>
                </c:pt>
                <c:pt idx="216">
                  <c:v>4</c:v>
                </c:pt>
                <c:pt idx="217">
                  <c:v>5</c:v>
                </c:pt>
                <c:pt idx="218">
                  <c:v>12</c:v>
                </c:pt>
                <c:pt idx="219">
                  <c:v>7</c:v>
                </c:pt>
                <c:pt idx="220">
                  <c:v>12</c:v>
                </c:pt>
                <c:pt idx="221">
                  <c:v>12</c:v>
                </c:pt>
                <c:pt idx="222">
                  <c:v>3</c:v>
                </c:pt>
                <c:pt idx="223">
                  <c:v>11</c:v>
                </c:pt>
                <c:pt idx="224">
                  <c:v>6</c:v>
                </c:pt>
                <c:pt idx="225">
                  <c:v>8</c:v>
                </c:pt>
                <c:pt idx="226">
                  <c:v>6</c:v>
                </c:pt>
                <c:pt idx="227">
                  <c:v>2</c:v>
                </c:pt>
                <c:pt idx="228">
                  <c:v>8</c:v>
                </c:pt>
                <c:pt idx="229">
                  <c:v>10</c:v>
                </c:pt>
                <c:pt idx="230">
                  <c:v>2</c:v>
                </c:pt>
                <c:pt idx="231">
                  <c:v>12</c:v>
                </c:pt>
                <c:pt idx="232">
                  <c:v>4</c:v>
                </c:pt>
                <c:pt idx="233">
                  <c:v>11</c:v>
                </c:pt>
                <c:pt idx="234">
                  <c:v>4</c:v>
                </c:pt>
                <c:pt idx="235">
                  <c:v>9</c:v>
                </c:pt>
                <c:pt idx="236">
                  <c:v>10</c:v>
                </c:pt>
                <c:pt idx="237">
                  <c:v>11</c:v>
                </c:pt>
                <c:pt idx="238">
                  <c:v>8</c:v>
                </c:pt>
                <c:pt idx="239">
                  <c:v>10</c:v>
                </c:pt>
                <c:pt idx="240">
                  <c:v>8</c:v>
                </c:pt>
                <c:pt idx="241">
                  <c:v>8</c:v>
                </c:pt>
                <c:pt idx="242">
                  <c:v>8</c:v>
                </c:pt>
                <c:pt idx="243">
                  <c:v>6</c:v>
                </c:pt>
                <c:pt idx="244">
                  <c:v>9</c:v>
                </c:pt>
                <c:pt idx="245">
                  <c:v>9</c:v>
                </c:pt>
                <c:pt idx="246">
                  <c:v>7</c:v>
                </c:pt>
                <c:pt idx="247">
                  <c:v>7</c:v>
                </c:pt>
                <c:pt idx="248">
                  <c:v>14</c:v>
                </c:pt>
                <c:pt idx="249">
                  <c:v>5</c:v>
                </c:pt>
                <c:pt idx="250">
                  <c:v>8</c:v>
                </c:pt>
                <c:pt idx="251">
                  <c:v>11</c:v>
                </c:pt>
                <c:pt idx="252">
                  <c:v>7</c:v>
                </c:pt>
                <c:pt idx="253">
                  <c:v>7</c:v>
                </c:pt>
                <c:pt idx="254">
                  <c:v>11</c:v>
                </c:pt>
                <c:pt idx="255">
                  <c:v>5</c:v>
                </c:pt>
                <c:pt idx="256">
                  <c:v>9</c:v>
                </c:pt>
                <c:pt idx="257">
                  <c:v>5</c:v>
                </c:pt>
                <c:pt idx="258">
                  <c:v>6</c:v>
                </c:pt>
                <c:pt idx="259">
                  <c:v>12</c:v>
                </c:pt>
                <c:pt idx="260">
                  <c:v>8</c:v>
                </c:pt>
                <c:pt idx="261">
                  <c:v>5</c:v>
                </c:pt>
                <c:pt idx="262">
                  <c:v>7</c:v>
                </c:pt>
                <c:pt idx="263">
                  <c:v>7</c:v>
                </c:pt>
                <c:pt idx="264">
                  <c:v>7</c:v>
                </c:pt>
                <c:pt idx="265">
                  <c:v>15</c:v>
                </c:pt>
                <c:pt idx="266">
                  <c:v>4</c:v>
                </c:pt>
                <c:pt idx="267">
                  <c:v>8</c:v>
                </c:pt>
                <c:pt idx="268">
                  <c:v>9</c:v>
                </c:pt>
                <c:pt idx="269">
                  <c:v>7</c:v>
                </c:pt>
                <c:pt idx="270">
                  <c:v>4</c:v>
                </c:pt>
                <c:pt idx="271">
                  <c:v>7</c:v>
                </c:pt>
                <c:pt idx="272">
                  <c:v>6</c:v>
                </c:pt>
                <c:pt idx="273">
                  <c:v>6</c:v>
                </c:pt>
                <c:pt idx="274">
                  <c:v>7</c:v>
                </c:pt>
                <c:pt idx="275">
                  <c:v>8</c:v>
                </c:pt>
                <c:pt idx="276">
                  <c:v>6</c:v>
                </c:pt>
                <c:pt idx="277">
                  <c:v>6</c:v>
                </c:pt>
                <c:pt idx="278">
                  <c:v>3</c:v>
                </c:pt>
                <c:pt idx="279">
                  <c:v>6</c:v>
                </c:pt>
                <c:pt idx="280">
                  <c:v>4</c:v>
                </c:pt>
                <c:pt idx="281">
                  <c:v>5</c:v>
                </c:pt>
                <c:pt idx="282">
                  <c:v>8</c:v>
                </c:pt>
                <c:pt idx="283">
                  <c:v>13</c:v>
                </c:pt>
                <c:pt idx="284">
                  <c:v>6</c:v>
                </c:pt>
                <c:pt idx="285">
                  <c:v>1</c:v>
                </c:pt>
                <c:pt idx="286">
                  <c:v>4</c:v>
                </c:pt>
                <c:pt idx="287">
                  <c:v>6</c:v>
                </c:pt>
                <c:pt idx="288">
                  <c:v>4</c:v>
                </c:pt>
                <c:pt idx="289">
                  <c:v>10</c:v>
                </c:pt>
                <c:pt idx="290">
                  <c:v>5</c:v>
                </c:pt>
                <c:pt idx="291">
                  <c:v>1</c:v>
                </c:pt>
                <c:pt idx="292">
                  <c:v>3</c:v>
                </c:pt>
                <c:pt idx="293">
                  <c:v>1</c:v>
                </c:pt>
                <c:pt idx="294">
                  <c:v>3</c:v>
                </c:pt>
                <c:pt idx="295">
                  <c:v>1</c:v>
                </c:pt>
                <c:pt idx="296">
                  <c:v>7</c:v>
                </c:pt>
                <c:pt idx="297">
                  <c:v>3</c:v>
                </c:pt>
                <c:pt idx="298">
                  <c:v>4</c:v>
                </c:pt>
                <c:pt idx="299">
                  <c:v>7</c:v>
                </c:pt>
                <c:pt idx="300">
                  <c:v>7</c:v>
                </c:pt>
                <c:pt idx="301">
                  <c:v>4</c:v>
                </c:pt>
                <c:pt idx="302">
                  <c:v>1</c:v>
                </c:pt>
                <c:pt idx="303">
                  <c:v>1</c:v>
                </c:pt>
                <c:pt idx="304">
                  <c:v>0</c:v>
                </c:pt>
                <c:pt idx="305">
                  <c:v>2</c:v>
                </c:pt>
                <c:pt idx="306">
                  <c:v>4</c:v>
                </c:pt>
                <c:pt idx="307">
                  <c:v>3</c:v>
                </c:pt>
                <c:pt idx="308">
                  <c:v>2</c:v>
                </c:pt>
                <c:pt idx="309">
                  <c:v>4</c:v>
                </c:pt>
                <c:pt idx="310">
                  <c:v>3</c:v>
                </c:pt>
                <c:pt idx="311">
                  <c:v>1</c:v>
                </c:pt>
                <c:pt idx="312">
                  <c:v>2</c:v>
                </c:pt>
                <c:pt idx="313">
                  <c:v>0</c:v>
                </c:pt>
                <c:pt idx="314">
                  <c:v>5</c:v>
                </c:pt>
                <c:pt idx="315">
                  <c:v>4</c:v>
                </c:pt>
                <c:pt idx="316">
                  <c:v>1</c:v>
                </c:pt>
                <c:pt idx="317">
                  <c:v>4</c:v>
                </c:pt>
                <c:pt idx="318">
                  <c:v>3</c:v>
                </c:pt>
                <c:pt idx="319">
                  <c:v>1</c:v>
                </c:pt>
                <c:pt idx="320">
                  <c:v>1</c:v>
                </c:pt>
                <c:pt idx="321">
                  <c:v>2</c:v>
                </c:pt>
                <c:pt idx="322">
                  <c:v>0</c:v>
                </c:pt>
                <c:pt idx="323">
                  <c:v>1</c:v>
                </c:pt>
                <c:pt idx="324">
                  <c:v>4</c:v>
                </c:pt>
                <c:pt idx="325">
                  <c:v>1</c:v>
                </c:pt>
                <c:pt idx="326">
                  <c:v>4</c:v>
                </c:pt>
                <c:pt idx="327">
                  <c:v>1</c:v>
                </c:pt>
                <c:pt idx="328">
                  <c:v>2</c:v>
                </c:pt>
                <c:pt idx="329">
                  <c:v>3</c:v>
                </c:pt>
                <c:pt idx="330">
                  <c:v>2</c:v>
                </c:pt>
                <c:pt idx="331">
                  <c:v>4</c:v>
                </c:pt>
                <c:pt idx="332">
                  <c:v>0</c:v>
                </c:pt>
                <c:pt idx="333">
                  <c:v>3</c:v>
                </c:pt>
                <c:pt idx="334">
                  <c:v>0</c:v>
                </c:pt>
                <c:pt idx="335">
                  <c:v>1</c:v>
                </c:pt>
                <c:pt idx="336">
                  <c:v>0</c:v>
                </c:pt>
                <c:pt idx="337">
                  <c:v>2</c:v>
                </c:pt>
                <c:pt idx="338">
                  <c:v>0</c:v>
                </c:pt>
                <c:pt idx="339">
                  <c:v>1</c:v>
                </c:pt>
                <c:pt idx="340">
                  <c:v>1</c:v>
                </c:pt>
                <c:pt idx="341">
                  <c:v>3</c:v>
                </c:pt>
                <c:pt idx="342">
                  <c:v>0</c:v>
                </c:pt>
                <c:pt idx="343">
                  <c:v>3</c:v>
                </c:pt>
                <c:pt idx="344">
                  <c:v>1</c:v>
                </c:pt>
                <c:pt idx="345">
                  <c:v>1</c:v>
                </c:pt>
                <c:pt idx="346">
                  <c:v>0</c:v>
                </c:pt>
                <c:pt idx="347">
                  <c:v>0</c:v>
                </c:pt>
                <c:pt idx="348">
                  <c:v>0</c:v>
                </c:pt>
                <c:pt idx="349">
                  <c:v>0</c:v>
                </c:pt>
                <c:pt idx="350">
                  <c:v>0</c:v>
                </c:pt>
                <c:pt idx="351">
                  <c:v>0</c:v>
                </c:pt>
                <c:pt idx="352">
                  <c:v>0</c:v>
                </c:pt>
                <c:pt idx="353">
                  <c:v>0</c:v>
                </c:pt>
                <c:pt idx="354">
                  <c:v>2</c:v>
                </c:pt>
                <c:pt idx="355">
                  <c:v>0</c:v>
                </c:pt>
                <c:pt idx="356">
                  <c:v>0</c:v>
                </c:pt>
                <c:pt idx="357">
                  <c:v>0</c:v>
                </c:pt>
                <c:pt idx="358">
                  <c:v>0</c:v>
                </c:pt>
                <c:pt idx="359">
                  <c:v>1</c:v>
                </c:pt>
                <c:pt idx="360">
                  <c:v>1</c:v>
                </c:pt>
                <c:pt idx="361">
                  <c:v>0</c:v>
                </c:pt>
                <c:pt idx="362">
                  <c:v>0</c:v>
                </c:pt>
                <c:pt idx="363">
                  <c:v>0</c:v>
                </c:pt>
                <c:pt idx="364">
                  <c:v>0</c:v>
                </c:pt>
                <c:pt idx="365">
                  <c:v>0</c:v>
                </c:pt>
                <c:pt idx="366">
                  <c:v>1</c:v>
                </c:pt>
                <c:pt idx="367">
                  <c:v>0</c:v>
                </c:pt>
                <c:pt idx="368">
                  <c:v>1</c:v>
                </c:pt>
                <c:pt idx="369">
                  <c:v>2</c:v>
                </c:pt>
                <c:pt idx="370">
                  <c:v>0</c:v>
                </c:pt>
                <c:pt idx="371">
                  <c:v>0</c:v>
                </c:pt>
                <c:pt idx="372">
                  <c:v>0</c:v>
                </c:pt>
                <c:pt idx="373">
                  <c:v>0</c:v>
                </c:pt>
                <c:pt idx="374">
                  <c:v>0</c:v>
                </c:pt>
                <c:pt idx="375">
                  <c:v>1</c:v>
                </c:pt>
                <c:pt idx="376">
                  <c:v>0</c:v>
                </c:pt>
                <c:pt idx="377">
                  <c:v>0</c:v>
                </c:pt>
                <c:pt idx="378">
                  <c:v>1</c:v>
                </c:pt>
                <c:pt idx="379">
                  <c:v>0</c:v>
                </c:pt>
                <c:pt idx="380">
                  <c:v>0</c:v>
                </c:pt>
                <c:pt idx="381">
                  <c:v>0</c:v>
                </c:pt>
                <c:pt idx="382">
                  <c:v>0</c:v>
                </c:pt>
                <c:pt idx="383">
                  <c:v>0</c:v>
                </c:pt>
                <c:pt idx="384">
                  <c:v>0</c:v>
                </c:pt>
                <c:pt idx="385">
                  <c:v>1</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numCache>
            </c:numRef>
          </c:val>
          <c:extLst>
            <c:ext xmlns:c16="http://schemas.microsoft.com/office/drawing/2014/chart" uri="{C3380CC4-5D6E-409C-BE32-E72D297353CC}">
              <c16:uniqueId val="{00000000-F8DD-4D9A-8D06-0F37A891827B}"/>
            </c:ext>
          </c:extLst>
        </c:ser>
        <c:dLbls>
          <c:showLegendKey val="0"/>
          <c:showVal val="0"/>
          <c:showCatName val="0"/>
          <c:showSerName val="0"/>
          <c:showPercent val="0"/>
          <c:showBubbleSize val="0"/>
        </c:dLbls>
        <c:gapWidth val="24"/>
        <c:axId val="94900992"/>
        <c:axId val="94902912"/>
      </c:barChart>
      <c:catAx>
        <c:axId val="94900992"/>
        <c:scaling>
          <c:orientation val="minMax"/>
        </c:scaling>
        <c:delete val="0"/>
        <c:axPos val="b"/>
        <c:title>
          <c:tx>
            <c:rich>
              <a:bodyPr/>
              <a:lstStyle/>
              <a:p>
                <a:pPr>
                  <a:defRPr/>
                </a:pPr>
                <a:r>
                  <a:rPr lang="en-US" dirty="0"/>
                  <a:t>Log of Observations</a:t>
                </a:r>
              </a:p>
            </c:rich>
          </c:tx>
          <c:layout>
            <c:manualLayout>
              <c:xMode val="edge"/>
              <c:yMode val="edge"/>
              <c:x val="0.39789698162729659"/>
              <c:y val="0.90645815106445027"/>
            </c:manualLayout>
          </c:layout>
          <c:overlay val="0"/>
        </c:title>
        <c:numFmt formatCode="0.00" sourceLinked="1"/>
        <c:majorTickMark val="out"/>
        <c:minorTickMark val="none"/>
        <c:tickLblPos val="nextTo"/>
        <c:crossAx val="94902912"/>
        <c:crosses val="autoZero"/>
        <c:auto val="1"/>
        <c:lblAlgn val="ctr"/>
        <c:lblOffset val="100"/>
        <c:noMultiLvlLbl val="0"/>
      </c:catAx>
      <c:valAx>
        <c:axId val="94902912"/>
        <c:scaling>
          <c:orientation val="minMax"/>
        </c:scaling>
        <c:delete val="0"/>
        <c:axPos val="l"/>
        <c:majorGridlines/>
        <c:title>
          <c:tx>
            <c:rich>
              <a:bodyPr rot="0" vert="wordArtVert"/>
              <a:lstStyle/>
              <a:p>
                <a:pPr>
                  <a:defRPr/>
                </a:pPr>
                <a:r>
                  <a:rPr lang="en-US" dirty="0"/>
                  <a:t>Frequency</a:t>
                </a:r>
              </a:p>
            </c:rich>
          </c:tx>
          <c:overlay val="0"/>
        </c:title>
        <c:numFmt formatCode="General" sourceLinked="1"/>
        <c:majorTickMark val="out"/>
        <c:minorTickMark val="none"/>
        <c:tickLblPos val="nextTo"/>
        <c:crossAx val="9490099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Lognormal Growth Potential</a:t>
            </a:r>
          </a:p>
        </c:rich>
      </c:tx>
      <c:layout>
        <c:manualLayout>
          <c:xMode val="edge"/>
          <c:yMode val="edge"/>
          <c:x val="0.18084899929715351"/>
          <c:y val="2.2386713158193433E-2"/>
        </c:manualLayout>
      </c:layout>
      <c:overlay val="1"/>
    </c:title>
    <c:autoTitleDeleted val="0"/>
    <c:plotArea>
      <c:layout>
        <c:manualLayout>
          <c:layoutTarget val="inner"/>
          <c:xMode val="edge"/>
          <c:yMode val="edge"/>
          <c:x val="0.16803505030621171"/>
          <c:y val="7.0744669857508422E-2"/>
          <c:w val="0.78128800306211721"/>
          <c:h val="0.70128340491529473"/>
        </c:manualLayout>
      </c:layout>
      <c:barChart>
        <c:barDir val="col"/>
        <c:grouping val="clustered"/>
        <c:varyColors val="0"/>
        <c:ser>
          <c:idx val="1"/>
          <c:order val="0"/>
          <c:spPr>
            <a:solidFill>
              <a:srgbClr val="F6C700"/>
            </a:solidFill>
          </c:spPr>
          <c:invertIfNegative val="0"/>
          <c:cat>
            <c:numRef>
              <c:f>Sheet1!$F$11:$F$1010</c:f>
              <c:numCache>
                <c:formatCode>_(* #,##0.00_);_(* \(#,##0.00\);_(* "-"??_);_(@_)</c:formatCode>
                <c:ptCount val="10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numCache>
            </c:numRef>
          </c:cat>
          <c:val>
            <c:numRef>
              <c:f>Sheet1!$G$11:$G$110</c:f>
              <c:numCache>
                <c:formatCode>General</c:formatCode>
                <c:ptCount val="100"/>
                <c:pt idx="0">
                  <c:v>0</c:v>
                </c:pt>
                <c:pt idx="1">
                  <c:v>0</c:v>
                </c:pt>
                <c:pt idx="2">
                  <c:v>1</c:v>
                </c:pt>
                <c:pt idx="3">
                  <c:v>6</c:v>
                </c:pt>
                <c:pt idx="4">
                  <c:v>17</c:v>
                </c:pt>
                <c:pt idx="5">
                  <c:v>45</c:v>
                </c:pt>
                <c:pt idx="6">
                  <c:v>63</c:v>
                </c:pt>
                <c:pt idx="7">
                  <c:v>61</c:v>
                </c:pt>
                <c:pt idx="8">
                  <c:v>86</c:v>
                </c:pt>
                <c:pt idx="9">
                  <c:v>88</c:v>
                </c:pt>
                <c:pt idx="10">
                  <c:v>77</c:v>
                </c:pt>
                <c:pt idx="11">
                  <c:v>79</c:v>
                </c:pt>
                <c:pt idx="12">
                  <c:v>79</c:v>
                </c:pt>
                <c:pt idx="13">
                  <c:v>63</c:v>
                </c:pt>
                <c:pt idx="14">
                  <c:v>57</c:v>
                </c:pt>
                <c:pt idx="15">
                  <c:v>38</c:v>
                </c:pt>
                <c:pt idx="16">
                  <c:v>37</c:v>
                </c:pt>
                <c:pt idx="17">
                  <c:v>32</c:v>
                </c:pt>
                <c:pt idx="18">
                  <c:v>24</c:v>
                </c:pt>
                <c:pt idx="19">
                  <c:v>32</c:v>
                </c:pt>
                <c:pt idx="20">
                  <c:v>15</c:v>
                </c:pt>
                <c:pt idx="21">
                  <c:v>12</c:v>
                </c:pt>
                <c:pt idx="22">
                  <c:v>13</c:v>
                </c:pt>
                <c:pt idx="23">
                  <c:v>10</c:v>
                </c:pt>
                <c:pt idx="24">
                  <c:v>12</c:v>
                </c:pt>
                <c:pt idx="25">
                  <c:v>5</c:v>
                </c:pt>
                <c:pt idx="26">
                  <c:v>4</c:v>
                </c:pt>
                <c:pt idx="27">
                  <c:v>7</c:v>
                </c:pt>
                <c:pt idx="28">
                  <c:v>5</c:v>
                </c:pt>
                <c:pt idx="29">
                  <c:v>3</c:v>
                </c:pt>
                <c:pt idx="30">
                  <c:v>2</c:v>
                </c:pt>
                <c:pt idx="31">
                  <c:v>2</c:v>
                </c:pt>
                <c:pt idx="32">
                  <c:v>0</c:v>
                </c:pt>
                <c:pt idx="33">
                  <c:v>6</c:v>
                </c:pt>
                <c:pt idx="34">
                  <c:v>2</c:v>
                </c:pt>
                <c:pt idx="35">
                  <c:v>1</c:v>
                </c:pt>
                <c:pt idx="36">
                  <c:v>1</c:v>
                </c:pt>
                <c:pt idx="37">
                  <c:v>0</c:v>
                </c:pt>
                <c:pt idx="38">
                  <c:v>2</c:v>
                </c:pt>
                <c:pt idx="39">
                  <c:v>3</c:v>
                </c:pt>
                <c:pt idx="40">
                  <c:v>1</c:v>
                </c:pt>
                <c:pt idx="41">
                  <c:v>0</c:v>
                </c:pt>
                <c:pt idx="42">
                  <c:v>1</c:v>
                </c:pt>
                <c:pt idx="43">
                  <c:v>0</c:v>
                </c:pt>
                <c:pt idx="44">
                  <c:v>0</c:v>
                </c:pt>
                <c:pt idx="45">
                  <c:v>1</c:v>
                </c:pt>
                <c:pt idx="46">
                  <c:v>0</c:v>
                </c:pt>
                <c:pt idx="47">
                  <c:v>0</c:v>
                </c:pt>
                <c:pt idx="48">
                  <c:v>1</c:v>
                </c:pt>
                <c:pt idx="49">
                  <c:v>1</c:v>
                </c:pt>
                <c:pt idx="50">
                  <c:v>1</c:v>
                </c:pt>
                <c:pt idx="51">
                  <c:v>0</c:v>
                </c:pt>
                <c:pt idx="52">
                  <c:v>0</c:v>
                </c:pt>
                <c:pt idx="53">
                  <c:v>0</c:v>
                </c:pt>
                <c:pt idx="54">
                  <c:v>0</c:v>
                </c:pt>
                <c:pt idx="55">
                  <c:v>1</c:v>
                </c:pt>
                <c:pt idx="56">
                  <c:v>0</c:v>
                </c:pt>
                <c:pt idx="57">
                  <c:v>1</c:v>
                </c:pt>
                <c:pt idx="58">
                  <c:v>0</c:v>
                </c:pt>
                <c:pt idx="59">
                  <c:v>0</c:v>
                </c:pt>
                <c:pt idx="60">
                  <c:v>0</c:v>
                </c:pt>
                <c:pt idx="61">
                  <c:v>1</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extLst>
            <c:ext xmlns:c16="http://schemas.microsoft.com/office/drawing/2014/chart" uri="{C3380CC4-5D6E-409C-BE32-E72D297353CC}">
              <c16:uniqueId val="{00000000-4E9C-413D-B9FE-40E673EF94AD}"/>
            </c:ext>
          </c:extLst>
        </c:ser>
        <c:dLbls>
          <c:showLegendKey val="0"/>
          <c:showVal val="0"/>
          <c:showCatName val="0"/>
          <c:showSerName val="0"/>
          <c:showPercent val="0"/>
          <c:showBubbleSize val="0"/>
        </c:dLbls>
        <c:gapWidth val="21"/>
        <c:axId val="94931584"/>
        <c:axId val="94933760"/>
      </c:barChart>
      <c:catAx>
        <c:axId val="94931584"/>
        <c:scaling>
          <c:orientation val="minMax"/>
        </c:scaling>
        <c:delete val="0"/>
        <c:axPos val="b"/>
        <c:title>
          <c:tx>
            <c:rich>
              <a:bodyPr/>
              <a:lstStyle/>
              <a:p>
                <a:pPr>
                  <a:defRPr/>
                </a:pPr>
                <a:r>
                  <a:rPr lang="en-US" dirty="0"/>
                  <a:t>Observations</a:t>
                </a:r>
              </a:p>
            </c:rich>
          </c:tx>
          <c:overlay val="0"/>
        </c:title>
        <c:numFmt formatCode="#,##0.0" sourceLinked="0"/>
        <c:majorTickMark val="out"/>
        <c:minorTickMark val="none"/>
        <c:tickLblPos val="nextTo"/>
        <c:crossAx val="94933760"/>
        <c:crosses val="autoZero"/>
        <c:auto val="1"/>
        <c:lblAlgn val="ctr"/>
        <c:lblOffset val="100"/>
        <c:tickLblSkip val="10"/>
        <c:tickMarkSkip val="10"/>
        <c:noMultiLvlLbl val="0"/>
      </c:catAx>
      <c:valAx>
        <c:axId val="94933760"/>
        <c:scaling>
          <c:orientation val="minMax"/>
          <c:max val="110"/>
          <c:min val="0"/>
        </c:scaling>
        <c:delete val="0"/>
        <c:axPos val="l"/>
        <c:majorGridlines/>
        <c:title>
          <c:tx>
            <c:rich>
              <a:bodyPr rot="0" vert="wordArtVert"/>
              <a:lstStyle/>
              <a:p>
                <a:pPr>
                  <a:defRPr/>
                </a:pPr>
                <a:r>
                  <a:rPr lang="en-US" dirty="0"/>
                  <a:t>Frequency</a:t>
                </a:r>
              </a:p>
            </c:rich>
          </c:tx>
          <c:layout>
            <c:manualLayout>
              <c:xMode val="edge"/>
              <c:yMode val="edge"/>
              <c:x val="2.0833333333333332E-2"/>
              <c:y val="0.18377863278453829"/>
            </c:manualLayout>
          </c:layout>
          <c:overlay val="0"/>
        </c:title>
        <c:numFmt formatCode="General" sourceLinked="1"/>
        <c:majorTickMark val="out"/>
        <c:minorTickMark val="none"/>
        <c:tickLblPos val="nextTo"/>
        <c:crossAx val="94931584"/>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Residential Electric Usage</a:t>
            </a:r>
            <a:br>
              <a:rPr lang="en-US" dirty="0"/>
            </a:br>
            <a:r>
              <a:rPr lang="en-US" dirty="0"/>
              <a:t>Relationship to </a:t>
            </a:r>
            <a:r>
              <a:rPr lang="en-US" dirty="0" err="1"/>
              <a:t>Gdd</a:t>
            </a:r>
            <a:r>
              <a:rPr lang="en-US" dirty="0"/>
              <a:t>’</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D</a:t>
            </a:r>
          </a:p>
        </c:rich>
      </c:tx>
      <c:layout>
        <c:manualLayout>
          <c:xMode val="edge"/>
          <c:yMode val="edge"/>
          <c:x val="0.16751402233866322"/>
          <c:y val="1.4631454401129963E-2"/>
        </c:manualLayout>
      </c:layout>
      <c:overlay val="0"/>
    </c:title>
    <c:autoTitleDeleted val="0"/>
    <c:plotArea>
      <c:layout>
        <c:manualLayout>
          <c:layoutTarget val="inner"/>
          <c:xMode val="edge"/>
          <c:yMode val="edge"/>
          <c:x val="0.21964841210366207"/>
          <c:y val="0.23584004430527744"/>
          <c:w val="0.73026110960267898"/>
          <c:h val="0.69114176079184886"/>
        </c:manualLayout>
      </c:layout>
      <c:scatterChart>
        <c:scatterStyle val="lineMarker"/>
        <c:varyColors val="0"/>
        <c:ser>
          <c:idx val="0"/>
          <c:order val="0"/>
          <c:spPr>
            <a:ln w="28575">
              <a:noFill/>
            </a:ln>
          </c:spPr>
          <c:marker>
            <c:spPr>
              <a:solidFill>
                <a:srgbClr val="002060"/>
              </a:solidFill>
            </c:spPr>
          </c:marker>
          <c:trendline>
            <c:spPr>
              <a:ln w="38100">
                <a:solidFill>
                  <a:schemeClr val="accent2">
                    <a:lumMod val="50000"/>
                  </a:schemeClr>
                </a:solidFill>
              </a:ln>
            </c:spPr>
            <c:trendlineType val="linear"/>
            <c:forward val="2"/>
            <c:dispRSqr val="0"/>
            <c:dispEq val="0"/>
          </c:trendline>
          <c:xVal>
            <c:numRef>
              <c:f>Sheet1!$B$2:$B$13</c:f>
              <c:numCache>
                <c:formatCode>0.00</c:formatCode>
                <c:ptCount val="12"/>
                <c:pt idx="0">
                  <c:v>0</c:v>
                </c:pt>
                <c:pt idx="1">
                  <c:v>0</c:v>
                </c:pt>
                <c:pt idx="2">
                  <c:v>0</c:v>
                </c:pt>
                <c:pt idx="3">
                  <c:v>15</c:v>
                </c:pt>
                <c:pt idx="4">
                  <c:v>82.4</c:v>
                </c:pt>
                <c:pt idx="5">
                  <c:v>323.39999999999998</c:v>
                </c:pt>
                <c:pt idx="6">
                  <c:v>498.9</c:v>
                </c:pt>
                <c:pt idx="7">
                  <c:v>485.15</c:v>
                </c:pt>
                <c:pt idx="8">
                  <c:v>306.2</c:v>
                </c:pt>
                <c:pt idx="9">
                  <c:v>23</c:v>
                </c:pt>
                <c:pt idx="10">
                  <c:v>0</c:v>
                </c:pt>
                <c:pt idx="11">
                  <c:v>0</c:v>
                </c:pt>
              </c:numCache>
            </c:numRef>
          </c:xVal>
          <c:yVal>
            <c:numRef>
              <c:f>Sheet1!$C$2:$C$13</c:f>
              <c:numCache>
                <c:formatCode>_(* #,##0_);_(* \(#,##0\);_(* "-"??_);_(@_)</c:formatCode>
                <c:ptCount val="12"/>
                <c:pt idx="0">
                  <c:v>819445.38199999998</c:v>
                </c:pt>
                <c:pt idx="1">
                  <c:v>462142.21500000003</c:v>
                </c:pt>
                <c:pt idx="2">
                  <c:v>580237.87100000004</c:v>
                </c:pt>
                <c:pt idx="3">
                  <c:v>565652.701</c:v>
                </c:pt>
                <c:pt idx="4">
                  <c:v>520435.60100000002</c:v>
                </c:pt>
                <c:pt idx="5">
                  <c:v>910894.07900000003</c:v>
                </c:pt>
                <c:pt idx="6">
                  <c:v>999708.87199999997</c:v>
                </c:pt>
                <c:pt idx="7">
                  <c:v>957469.95200000005</c:v>
                </c:pt>
                <c:pt idx="8">
                  <c:v>584163.25</c:v>
                </c:pt>
                <c:pt idx="9">
                  <c:v>529811.47400000005</c:v>
                </c:pt>
                <c:pt idx="10">
                  <c:v>466105.42800000001</c:v>
                </c:pt>
                <c:pt idx="11">
                  <c:v>840366.91</c:v>
                </c:pt>
              </c:numCache>
            </c:numRef>
          </c:yVal>
          <c:smooth val="0"/>
          <c:extLst>
            <c:ext xmlns:c16="http://schemas.microsoft.com/office/drawing/2014/chart" uri="{C3380CC4-5D6E-409C-BE32-E72D297353CC}">
              <c16:uniqueId val="{00000001-137D-4F3C-82CA-8A18ABA4144C}"/>
            </c:ext>
          </c:extLst>
        </c:ser>
        <c:dLbls>
          <c:showLegendKey val="0"/>
          <c:showVal val="0"/>
          <c:showCatName val="0"/>
          <c:showSerName val="0"/>
          <c:showPercent val="0"/>
          <c:showBubbleSize val="0"/>
        </c:dLbls>
        <c:axId val="34710656"/>
        <c:axId val="34712576"/>
      </c:scatterChart>
      <c:valAx>
        <c:axId val="34710656"/>
        <c:scaling>
          <c:orientation val="minMax"/>
        </c:scaling>
        <c:delete val="0"/>
        <c:axPos val="b"/>
        <c:title>
          <c:tx>
            <c:rich>
              <a:bodyPr/>
              <a:lstStyle/>
              <a:p>
                <a:pPr>
                  <a:defRPr/>
                </a:pPr>
                <a:r>
                  <a:rPr lang="en-US" dirty="0"/>
                  <a:t>Cooling Degree Days</a:t>
                </a:r>
              </a:p>
            </c:rich>
          </c:tx>
          <c:overlay val="0"/>
        </c:title>
        <c:numFmt formatCode="0" sourceLinked="0"/>
        <c:majorTickMark val="out"/>
        <c:minorTickMark val="none"/>
        <c:tickLblPos val="nextTo"/>
        <c:crossAx val="34712576"/>
        <c:crosses val="autoZero"/>
        <c:crossBetween val="midCat"/>
      </c:valAx>
      <c:valAx>
        <c:axId val="34712576"/>
        <c:scaling>
          <c:orientation val="minMax"/>
        </c:scaling>
        <c:delete val="0"/>
        <c:axPos val="l"/>
        <c:majorGridlines/>
        <c:title>
          <c:tx>
            <c:rich>
              <a:bodyPr rot="-5400000" vert="horz"/>
              <a:lstStyle/>
              <a:p>
                <a:pPr>
                  <a:defRPr/>
                </a:pPr>
                <a:r>
                  <a:rPr lang="en-US" dirty="0"/>
                  <a:t>MWH</a:t>
                </a:r>
              </a:p>
            </c:rich>
          </c:tx>
          <c:overlay val="0"/>
        </c:title>
        <c:numFmt formatCode="#,##0" sourceLinked="0"/>
        <c:majorTickMark val="out"/>
        <c:minorTickMark val="none"/>
        <c:tickLblPos val="nextTo"/>
        <c:crossAx val="34710656"/>
        <c:crosses val="autoZero"/>
        <c:crossBetween val="midCat"/>
      </c:valAx>
    </c:plotArea>
    <c:plotVisOnly val="1"/>
    <c:dispBlanksAs val="gap"/>
    <c:showDLblsOverMax val="0"/>
  </c:chart>
  <c:spPr>
    <a:solidFill>
      <a:schemeClr val="accent1">
        <a:lumMod val="40000"/>
        <a:lumOff val="60000"/>
      </a:schemeClr>
    </a:solidFill>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Residential Electric Usage </a:t>
            </a:r>
            <a:br>
              <a:rPr lang="en-US" dirty="0"/>
            </a:br>
            <a:r>
              <a:rPr lang="en-US" dirty="0"/>
              <a:t>to CDD</a:t>
            </a:r>
          </a:p>
        </c:rich>
      </c:tx>
      <c:overlay val="0"/>
    </c:title>
    <c:autoTitleDeleted val="0"/>
    <c:plotArea>
      <c:layout>
        <c:manualLayout>
          <c:layoutTarget val="inner"/>
          <c:xMode val="edge"/>
          <c:yMode val="edge"/>
          <c:x val="0.21077034809808867"/>
          <c:y val="0.19354837886892706"/>
          <c:w val="0.74093159082186888"/>
          <c:h val="0.65458236451804774"/>
        </c:manualLayout>
      </c:layout>
      <c:scatterChart>
        <c:scatterStyle val="lineMarker"/>
        <c:varyColors val="0"/>
        <c:ser>
          <c:idx val="0"/>
          <c:order val="0"/>
          <c:spPr>
            <a:ln w="28575">
              <a:noFill/>
            </a:ln>
          </c:spPr>
          <c:marker>
            <c:spPr>
              <a:solidFill>
                <a:srgbClr val="002060"/>
              </a:solidFill>
            </c:spPr>
          </c:marker>
          <c:trendline>
            <c:spPr>
              <a:ln w="25400">
                <a:solidFill>
                  <a:schemeClr val="accent2">
                    <a:lumMod val="50000"/>
                  </a:schemeClr>
                </a:solidFill>
              </a:ln>
            </c:spPr>
            <c:trendlineType val="linear"/>
            <c:forward val="2"/>
            <c:dispRSqr val="0"/>
            <c:dispEq val="0"/>
          </c:trendline>
          <c:xVal>
            <c:numRef>
              <c:f>Sheet1!$B$2:$B$13</c:f>
              <c:numCache>
                <c:formatCode>0.00</c:formatCode>
                <c:ptCount val="12"/>
                <c:pt idx="0">
                  <c:v>0</c:v>
                </c:pt>
                <c:pt idx="1">
                  <c:v>0</c:v>
                </c:pt>
                <c:pt idx="2">
                  <c:v>0</c:v>
                </c:pt>
                <c:pt idx="3">
                  <c:v>15</c:v>
                </c:pt>
                <c:pt idx="4">
                  <c:v>82.4</c:v>
                </c:pt>
                <c:pt idx="5">
                  <c:v>323.39999999999998</c:v>
                </c:pt>
                <c:pt idx="6">
                  <c:v>498.9</c:v>
                </c:pt>
                <c:pt idx="7">
                  <c:v>485.15</c:v>
                </c:pt>
                <c:pt idx="8">
                  <c:v>306.2</c:v>
                </c:pt>
                <c:pt idx="9">
                  <c:v>23</c:v>
                </c:pt>
                <c:pt idx="10">
                  <c:v>0</c:v>
                </c:pt>
                <c:pt idx="11">
                  <c:v>0</c:v>
                </c:pt>
              </c:numCache>
            </c:numRef>
          </c:xVal>
          <c:yVal>
            <c:numRef>
              <c:f>Sheet1!$C$2:$C$13</c:f>
              <c:numCache>
                <c:formatCode>_(* #,##0_);_(* \(#,##0\);_(* "-"??_);_(@_)</c:formatCode>
                <c:ptCount val="12"/>
                <c:pt idx="0">
                  <c:v>819445.38199999998</c:v>
                </c:pt>
                <c:pt idx="1">
                  <c:v>462142.21500000003</c:v>
                </c:pt>
                <c:pt idx="2">
                  <c:v>580237.87100000004</c:v>
                </c:pt>
                <c:pt idx="3">
                  <c:v>565652.701</c:v>
                </c:pt>
                <c:pt idx="4">
                  <c:v>520435.60100000002</c:v>
                </c:pt>
                <c:pt idx="5">
                  <c:v>910894.07900000003</c:v>
                </c:pt>
                <c:pt idx="6">
                  <c:v>999708.87199999997</c:v>
                </c:pt>
                <c:pt idx="7">
                  <c:v>957469.95200000005</c:v>
                </c:pt>
                <c:pt idx="8">
                  <c:v>584163.25</c:v>
                </c:pt>
                <c:pt idx="9">
                  <c:v>529811.47400000005</c:v>
                </c:pt>
                <c:pt idx="10">
                  <c:v>466105.42800000001</c:v>
                </c:pt>
                <c:pt idx="11">
                  <c:v>840366.91</c:v>
                </c:pt>
              </c:numCache>
            </c:numRef>
          </c:yVal>
          <c:smooth val="0"/>
          <c:extLst>
            <c:ext xmlns:c16="http://schemas.microsoft.com/office/drawing/2014/chart" uri="{C3380CC4-5D6E-409C-BE32-E72D297353CC}">
              <c16:uniqueId val="{00000001-1C2C-417B-AB11-4682A08D281F}"/>
            </c:ext>
          </c:extLst>
        </c:ser>
        <c:dLbls>
          <c:showLegendKey val="0"/>
          <c:showVal val="0"/>
          <c:showCatName val="0"/>
          <c:showSerName val="0"/>
          <c:showPercent val="0"/>
          <c:showBubbleSize val="0"/>
        </c:dLbls>
        <c:axId val="99272960"/>
        <c:axId val="121311616"/>
      </c:scatterChart>
      <c:valAx>
        <c:axId val="99272960"/>
        <c:scaling>
          <c:orientation val="minMax"/>
        </c:scaling>
        <c:delete val="0"/>
        <c:axPos val="b"/>
        <c:title>
          <c:tx>
            <c:rich>
              <a:bodyPr/>
              <a:lstStyle/>
              <a:p>
                <a:pPr>
                  <a:defRPr/>
                </a:pPr>
                <a:r>
                  <a:rPr lang="en-US"/>
                  <a:t>Cooling Degree Days</a:t>
                </a:r>
              </a:p>
            </c:rich>
          </c:tx>
          <c:overlay val="0"/>
        </c:title>
        <c:numFmt formatCode="0" sourceLinked="0"/>
        <c:majorTickMark val="out"/>
        <c:minorTickMark val="none"/>
        <c:tickLblPos val="nextTo"/>
        <c:crossAx val="121311616"/>
        <c:crosses val="autoZero"/>
        <c:crossBetween val="midCat"/>
      </c:valAx>
      <c:valAx>
        <c:axId val="121311616"/>
        <c:scaling>
          <c:orientation val="minMax"/>
        </c:scaling>
        <c:delete val="0"/>
        <c:axPos val="l"/>
        <c:majorGridlines/>
        <c:title>
          <c:tx>
            <c:rich>
              <a:bodyPr rot="-5400000" vert="horz"/>
              <a:lstStyle/>
              <a:p>
                <a:pPr>
                  <a:defRPr/>
                </a:pPr>
                <a:r>
                  <a:rPr lang="en-US"/>
                  <a:t>MWH</a:t>
                </a:r>
              </a:p>
            </c:rich>
          </c:tx>
          <c:overlay val="0"/>
        </c:title>
        <c:numFmt formatCode="#,##0" sourceLinked="0"/>
        <c:majorTickMark val="out"/>
        <c:minorTickMark val="none"/>
        <c:tickLblPos val="nextTo"/>
        <c:crossAx val="99272960"/>
        <c:crosses val="autoZero"/>
        <c:crossBetween val="midCat"/>
      </c:valAx>
    </c:plotArea>
    <c:plotVisOnly val="1"/>
    <c:dispBlanksAs val="gap"/>
    <c:showDLblsOverMax val="0"/>
  </c:chart>
  <c:spPr>
    <a:solidFill>
      <a:schemeClr val="accent5">
        <a:lumMod val="20000"/>
        <a:lumOff val="8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Bar</a:t>
            </a:r>
            <a:r>
              <a:rPr lang="en-US" sz="1600" b="1" baseline="0" dirty="0">
                <a:latin typeface="Arial" panose="020B0604020202020204" pitchFamily="34" charset="0"/>
                <a:cs typeface="Arial" panose="020B0604020202020204" pitchFamily="34" charset="0"/>
              </a:rPr>
              <a:t> Chart in Excel</a:t>
            </a:r>
            <a:endParaRPr lang="en-US" sz="1600" b="1" dirty="0">
              <a:latin typeface="Arial" panose="020B0604020202020204" pitchFamily="34" charset="0"/>
              <a:cs typeface="Arial" panose="020B0604020202020204" pitchFamily="34" charset="0"/>
            </a:endParaRPr>
          </a:p>
        </c:rich>
      </c:tx>
      <c:layout>
        <c:manualLayout>
          <c:xMode val="edge"/>
          <c:yMode val="edge"/>
          <c:x val="0.28803572358676666"/>
          <c:y val="4.23960972222627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1233667058586003"/>
          <c:y val="0.18560185185185185"/>
          <c:w val="0.72189085739282588"/>
          <c:h val="0.62308654126567509"/>
        </c:manualLayout>
      </c:layout>
      <c:barChart>
        <c:barDir val="bar"/>
        <c:grouping val="clustered"/>
        <c:varyColors val="0"/>
        <c:ser>
          <c:idx val="0"/>
          <c:order val="0"/>
          <c:tx>
            <c:strRef>
              <c:f>Sheet1!$B$2</c:f>
              <c:strCache>
                <c:ptCount val="1"/>
                <c:pt idx="0">
                  <c:v>Frequency</c:v>
                </c:pt>
              </c:strCache>
            </c:strRef>
          </c:tx>
          <c:spPr>
            <a:solidFill>
              <a:schemeClr val="accent1"/>
            </a:solidFill>
            <a:ln>
              <a:noFill/>
            </a:ln>
            <a:effectLst/>
          </c:spPr>
          <c:invertIfNegative val="0"/>
          <c:cat>
            <c:strRef>
              <c:f>Sheet1!$A$3:$A$8</c:f>
              <c:strCache>
                <c:ptCount val="6"/>
                <c:pt idx="0">
                  <c:v>April 2023</c:v>
                </c:pt>
                <c:pt idx="1">
                  <c:v>May 2023</c:v>
                </c:pt>
                <c:pt idx="2">
                  <c:v>June 2023</c:v>
                </c:pt>
                <c:pt idx="3">
                  <c:v>July 2023</c:v>
                </c:pt>
                <c:pt idx="4">
                  <c:v>August 2023</c:v>
                </c:pt>
                <c:pt idx="5">
                  <c:v>September 2023</c:v>
                </c:pt>
              </c:strCache>
            </c:strRef>
          </c:cat>
          <c:val>
            <c:numRef>
              <c:f>Sheet1!$B$3:$B$8</c:f>
              <c:numCache>
                <c:formatCode>#,##0</c:formatCode>
                <c:ptCount val="6"/>
                <c:pt idx="0">
                  <c:v>435663</c:v>
                </c:pt>
                <c:pt idx="1">
                  <c:v>582441</c:v>
                </c:pt>
                <c:pt idx="2">
                  <c:v>614326</c:v>
                </c:pt>
                <c:pt idx="3">
                  <c:v>647135</c:v>
                </c:pt>
                <c:pt idx="4">
                  <c:v>669145</c:v>
                </c:pt>
                <c:pt idx="5">
                  <c:v>702434</c:v>
                </c:pt>
              </c:numCache>
            </c:numRef>
          </c:val>
          <c:extLst>
            <c:ext xmlns:c16="http://schemas.microsoft.com/office/drawing/2014/chart" uri="{C3380CC4-5D6E-409C-BE32-E72D297353CC}">
              <c16:uniqueId val="{00000000-AC1B-4B49-A75E-59B5CB6044B5}"/>
            </c:ext>
          </c:extLst>
        </c:ser>
        <c:dLbls>
          <c:showLegendKey val="0"/>
          <c:showVal val="0"/>
          <c:showCatName val="0"/>
          <c:showSerName val="0"/>
          <c:showPercent val="0"/>
          <c:showBubbleSize val="0"/>
        </c:dLbls>
        <c:gapWidth val="150"/>
        <c:axId val="2035448815"/>
        <c:axId val="2035449295"/>
      </c:barChart>
      <c:catAx>
        <c:axId val="2035448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449295"/>
        <c:crosses val="autoZero"/>
        <c:auto val="1"/>
        <c:lblAlgn val="ctr"/>
        <c:lblOffset val="100"/>
        <c:noMultiLvlLbl val="0"/>
      </c:catAx>
      <c:valAx>
        <c:axId val="20354492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latin typeface="Arial" panose="020B0604020202020204" pitchFamily="34" charset="0"/>
                    <a:cs typeface="Arial" panose="020B0604020202020204" pitchFamily="34" charset="0"/>
                  </a:rPr>
                  <a:t>Housing Inventory</a:t>
                </a:r>
              </a:p>
            </c:rich>
          </c:tx>
          <c:layout>
            <c:manualLayout>
              <c:xMode val="edge"/>
              <c:yMode val="edge"/>
              <c:x val="0.42995902331858538"/>
              <c:y val="0.906818302261639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19050">
      <a:solidFill>
        <a:schemeClr val="tx1">
          <a:lumMod val="85000"/>
          <a:lumOff val="1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Proportion of Employees by Seniority</a:t>
            </a:r>
          </a:p>
        </c:rich>
      </c:tx>
      <c:overlay val="0"/>
    </c:title>
    <c:autoTitleDeleted val="0"/>
    <c:plotArea>
      <c:layout/>
      <c:pieChart>
        <c:varyColors val="1"/>
        <c:ser>
          <c:idx val="0"/>
          <c:order val="0"/>
          <c:tx>
            <c:strRef>
              <c:f>Sheet1!$D$2</c:f>
              <c:strCache>
                <c:ptCount val="1"/>
                <c:pt idx="0">
                  <c:v>Relative Frequency</c:v>
                </c:pt>
              </c:strCache>
            </c:strRef>
          </c:tx>
          <c:dPt>
            <c:idx val="1"/>
            <c:bubble3D val="0"/>
            <c:spPr>
              <a:solidFill>
                <a:srgbClr val="FF3300"/>
              </a:solidFill>
            </c:spPr>
            <c:extLst>
              <c:ext xmlns:c16="http://schemas.microsoft.com/office/drawing/2014/chart" uri="{C3380CC4-5D6E-409C-BE32-E72D297353CC}">
                <c16:uniqueId val="{00000001-4D9E-4B41-B8E7-9D658E2FF279}"/>
              </c:ext>
            </c:extLst>
          </c:dPt>
          <c:dPt>
            <c:idx val="2"/>
            <c:bubble3D val="0"/>
            <c:spPr>
              <a:solidFill>
                <a:srgbClr val="33CC33"/>
              </a:solidFill>
            </c:spPr>
            <c:extLst>
              <c:ext xmlns:c16="http://schemas.microsoft.com/office/drawing/2014/chart" uri="{C3380CC4-5D6E-409C-BE32-E72D297353CC}">
                <c16:uniqueId val="{00000003-4D9E-4B41-B8E7-9D658E2FF279}"/>
              </c:ext>
            </c:extLst>
          </c:dPt>
          <c:dPt>
            <c:idx val="3"/>
            <c:bubble3D val="0"/>
            <c:spPr>
              <a:solidFill>
                <a:srgbClr val="CC00CC"/>
              </a:solidFill>
            </c:spPr>
            <c:extLst>
              <c:ext xmlns:c16="http://schemas.microsoft.com/office/drawing/2014/chart" uri="{C3380CC4-5D6E-409C-BE32-E72D297353CC}">
                <c16:uniqueId val="{00000005-4D9E-4B41-B8E7-9D658E2FF279}"/>
              </c:ext>
            </c:extLst>
          </c:dPt>
          <c:dPt>
            <c:idx val="5"/>
            <c:bubble3D val="0"/>
            <c:spPr>
              <a:solidFill>
                <a:srgbClr val="BF5B09"/>
              </a:solidFill>
            </c:spPr>
            <c:extLst>
              <c:ext xmlns:c16="http://schemas.microsoft.com/office/drawing/2014/chart" uri="{C3380CC4-5D6E-409C-BE32-E72D297353CC}">
                <c16:uniqueId val="{00000007-4D9E-4B41-B8E7-9D658E2FF279}"/>
              </c:ext>
            </c:extLst>
          </c:dPt>
          <c:dLbls>
            <c:spPr>
              <a:noFill/>
              <a:ln>
                <a:noFill/>
              </a:ln>
              <a:effectLst/>
            </c:spPr>
            <c:txPr>
              <a:bodyPr/>
              <a:lstStyle/>
              <a:p>
                <a:pPr>
                  <a:defRPr sz="1200" b="1" baseline="0">
                    <a:solidFill>
                      <a:srgbClr val="FFFF00"/>
                    </a:solidFill>
                    <a:latin typeface="Arial Narrow" panose="020B060602020203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Sheet1!$B$3:$B$8</c:f>
              <c:strCache>
                <c:ptCount val="6"/>
                <c:pt idx="0">
                  <c:v>0-5 years</c:v>
                </c:pt>
                <c:pt idx="1">
                  <c:v>6-10</c:v>
                </c:pt>
                <c:pt idx="2">
                  <c:v>11-15</c:v>
                </c:pt>
                <c:pt idx="3">
                  <c:v>15-20</c:v>
                </c:pt>
                <c:pt idx="4">
                  <c:v>21-25</c:v>
                </c:pt>
                <c:pt idx="5">
                  <c:v>Over 25</c:v>
                </c:pt>
              </c:strCache>
            </c:strRef>
          </c:cat>
          <c:val>
            <c:numRef>
              <c:f>Sheet1!$D$3:$D$8</c:f>
              <c:numCache>
                <c:formatCode>0.0%</c:formatCode>
                <c:ptCount val="6"/>
                <c:pt idx="0">
                  <c:v>0.19277108433734941</c:v>
                </c:pt>
                <c:pt idx="1">
                  <c:v>0.2289156626506024</c:v>
                </c:pt>
                <c:pt idx="2">
                  <c:v>0.3493975903614458</c:v>
                </c:pt>
                <c:pt idx="3">
                  <c:v>9.6385542168674704E-2</c:v>
                </c:pt>
                <c:pt idx="4">
                  <c:v>7.2289156626506021E-2</c:v>
                </c:pt>
                <c:pt idx="5">
                  <c:v>6.0240963855421686E-2</c:v>
                </c:pt>
              </c:numCache>
            </c:numRef>
          </c:val>
          <c:extLst>
            <c:ext xmlns:c16="http://schemas.microsoft.com/office/drawing/2014/chart" uri="{C3380CC4-5D6E-409C-BE32-E72D297353CC}">
              <c16:uniqueId val="{00000008-4D9E-4B41-B8E7-9D658E2FF279}"/>
            </c:ext>
          </c:extLst>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71014747867832917"/>
          <c:y val="0.21869787109944594"/>
          <c:w val="0.27137677074430361"/>
          <c:h val="0.60415500145815104"/>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Years of Seniority</a:t>
            </a:r>
            <a:r>
              <a:rPr lang="en-US" baseline="0" dirty="0"/>
              <a:t>  </a:t>
            </a:r>
            <a:endParaRPr lang="en-US" dirty="0"/>
          </a:p>
        </c:rich>
      </c:tx>
      <c:layout>
        <c:manualLayout>
          <c:xMode val="edge"/>
          <c:yMode val="edge"/>
          <c:x val="0.28981727968935389"/>
          <c:y val="4.6296296296296294E-2"/>
        </c:manualLayout>
      </c:layout>
      <c:overlay val="0"/>
    </c:title>
    <c:autoTitleDeleted val="0"/>
    <c:plotArea>
      <c:layout/>
      <c:barChart>
        <c:barDir val="col"/>
        <c:grouping val="clustered"/>
        <c:varyColors val="0"/>
        <c:ser>
          <c:idx val="0"/>
          <c:order val="0"/>
          <c:tx>
            <c:strRef>
              <c:f>Sheet1!$C$2</c:f>
              <c:strCache>
                <c:ptCount val="1"/>
                <c:pt idx="0">
                  <c:v>Frequency</c:v>
                </c:pt>
              </c:strCache>
            </c:strRef>
          </c:tx>
          <c:spPr>
            <a:solidFill>
              <a:schemeClr val="accent6">
                <a:lumMod val="50000"/>
              </a:schemeClr>
            </a:solidFill>
          </c:spPr>
          <c:invertIfNegative val="0"/>
          <c:cat>
            <c:strRef>
              <c:f>Sheet1!$B$3:$B$8</c:f>
              <c:strCache>
                <c:ptCount val="6"/>
                <c:pt idx="0">
                  <c:v>0-5 years</c:v>
                </c:pt>
                <c:pt idx="1">
                  <c:v>6-10</c:v>
                </c:pt>
                <c:pt idx="2">
                  <c:v>11-15</c:v>
                </c:pt>
                <c:pt idx="3">
                  <c:v>15-20</c:v>
                </c:pt>
                <c:pt idx="4">
                  <c:v>21-25</c:v>
                </c:pt>
                <c:pt idx="5">
                  <c:v>Over 25</c:v>
                </c:pt>
              </c:strCache>
            </c:strRef>
          </c:cat>
          <c:val>
            <c:numRef>
              <c:f>Sheet1!$C$3:$C$8</c:f>
              <c:numCache>
                <c:formatCode>General</c:formatCode>
                <c:ptCount val="6"/>
                <c:pt idx="0">
                  <c:v>16</c:v>
                </c:pt>
                <c:pt idx="1">
                  <c:v>19</c:v>
                </c:pt>
                <c:pt idx="2">
                  <c:v>29</c:v>
                </c:pt>
                <c:pt idx="3">
                  <c:v>8</c:v>
                </c:pt>
                <c:pt idx="4">
                  <c:v>6</c:v>
                </c:pt>
                <c:pt idx="5">
                  <c:v>5</c:v>
                </c:pt>
              </c:numCache>
            </c:numRef>
          </c:val>
          <c:extLst>
            <c:ext xmlns:c16="http://schemas.microsoft.com/office/drawing/2014/chart" uri="{C3380CC4-5D6E-409C-BE32-E72D297353CC}">
              <c16:uniqueId val="{00000000-F706-4E8C-A9FC-D6AFA7565AAD}"/>
            </c:ext>
          </c:extLst>
        </c:ser>
        <c:dLbls>
          <c:showLegendKey val="0"/>
          <c:showVal val="0"/>
          <c:showCatName val="0"/>
          <c:showSerName val="0"/>
          <c:showPercent val="0"/>
          <c:showBubbleSize val="0"/>
        </c:dLbls>
        <c:gapWidth val="60"/>
        <c:axId val="92725632"/>
        <c:axId val="92727552"/>
      </c:barChart>
      <c:catAx>
        <c:axId val="92725632"/>
        <c:scaling>
          <c:orientation val="minMax"/>
        </c:scaling>
        <c:delete val="0"/>
        <c:axPos val="b"/>
        <c:title>
          <c:tx>
            <c:rich>
              <a:bodyPr/>
              <a:lstStyle/>
              <a:p>
                <a:pPr>
                  <a:defRPr/>
                </a:pPr>
                <a:r>
                  <a:rPr lang="en-US" dirty="0"/>
                  <a:t>Years</a:t>
                </a:r>
                <a:r>
                  <a:rPr lang="en-US" baseline="0" dirty="0"/>
                  <a:t> of Employment</a:t>
                </a:r>
                <a:endParaRPr lang="en-US" dirty="0"/>
              </a:p>
            </c:rich>
          </c:tx>
          <c:overlay val="0"/>
        </c:title>
        <c:numFmt formatCode="General" sourceLinked="0"/>
        <c:majorTickMark val="out"/>
        <c:minorTickMark val="none"/>
        <c:tickLblPos val="nextTo"/>
        <c:crossAx val="92727552"/>
        <c:crosses val="autoZero"/>
        <c:auto val="1"/>
        <c:lblAlgn val="ctr"/>
        <c:lblOffset val="100"/>
        <c:noMultiLvlLbl val="0"/>
      </c:catAx>
      <c:valAx>
        <c:axId val="92727552"/>
        <c:scaling>
          <c:orientation val="minMax"/>
        </c:scaling>
        <c:delete val="0"/>
        <c:axPos val="l"/>
        <c:majorGridlines/>
        <c:title>
          <c:tx>
            <c:rich>
              <a:bodyPr rot="-5400000" vert="horz"/>
              <a:lstStyle/>
              <a:p>
                <a:pPr>
                  <a:defRPr/>
                </a:pPr>
                <a:r>
                  <a:rPr lang="en-US" dirty="0"/>
                  <a:t>Employee Count</a:t>
                </a:r>
              </a:p>
            </c:rich>
          </c:tx>
          <c:overlay val="0"/>
        </c:title>
        <c:numFmt formatCode="General" sourceLinked="1"/>
        <c:majorTickMark val="out"/>
        <c:minorTickMark val="none"/>
        <c:tickLblPos val="nextTo"/>
        <c:crossAx val="9272563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Precipitation by Year </a:t>
            </a:r>
            <a:br>
              <a:rPr lang="en-US" sz="1800" dirty="0"/>
            </a:br>
            <a:r>
              <a:rPr lang="en-US" sz="1100" dirty="0"/>
              <a:t>for</a:t>
            </a:r>
            <a:r>
              <a:rPr lang="en-US" sz="1100" baseline="0" dirty="0"/>
              <a:t> 3 State Capitals</a:t>
            </a:r>
            <a:endParaRPr lang="en-US" sz="1800" dirty="0"/>
          </a:p>
        </c:rich>
      </c:tx>
      <c:layout>
        <c:manualLayout>
          <c:xMode val="edge"/>
          <c:yMode val="edge"/>
          <c:x val="0.37045822397200351"/>
          <c:y val="3.112839703951786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05067400360871"/>
          <c:y val="0.11317580341090937"/>
          <c:w val="0.77440266841644789"/>
          <c:h val="0.619819589059598"/>
        </c:manualLayout>
      </c:layout>
      <c:lineChart>
        <c:grouping val="standard"/>
        <c:varyColors val="0"/>
        <c:ser>
          <c:idx val="0"/>
          <c:order val="0"/>
          <c:tx>
            <c:strRef>
              <c:f>'Graphical Presentation'!$B$2</c:f>
              <c:strCache>
                <c:ptCount val="1"/>
                <c:pt idx="0">
                  <c:v>Des Moines</c:v>
                </c:pt>
              </c:strCache>
            </c:strRef>
          </c:tx>
          <c:spPr>
            <a:ln w="28575" cap="rnd">
              <a:solidFill>
                <a:srgbClr val="3324FC"/>
              </a:solidFill>
              <a:round/>
            </a:ln>
            <a:effectLst/>
          </c:spPr>
          <c:marker>
            <c:symbol val="circle"/>
            <c:size val="5"/>
            <c:spPr>
              <a:solidFill>
                <a:srgbClr val="3324FC"/>
              </a:solidFill>
              <a:ln w="9525">
                <a:solidFill>
                  <a:srgbClr val="3324FC"/>
                </a:solidFill>
              </a:ln>
              <a:effectLst/>
            </c:spPr>
          </c:marker>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Presentation'!$B$3:$B$12</c:f>
              <c:numCache>
                <c:formatCode>0.00</c:formatCode>
                <c:ptCount val="10"/>
                <c:pt idx="0">
                  <c:v>36.879999999999995</c:v>
                </c:pt>
                <c:pt idx="1">
                  <c:v>27.07</c:v>
                </c:pt>
                <c:pt idx="2">
                  <c:v>34.99</c:v>
                </c:pt>
                <c:pt idx="3">
                  <c:v>42.27</c:v>
                </c:pt>
                <c:pt idx="4">
                  <c:v>47.39</c:v>
                </c:pt>
                <c:pt idx="5">
                  <c:v>36.839999999999996</c:v>
                </c:pt>
                <c:pt idx="6">
                  <c:v>31.71</c:v>
                </c:pt>
                <c:pt idx="7">
                  <c:v>45.89</c:v>
                </c:pt>
                <c:pt idx="8">
                  <c:v>44.219999999999992</c:v>
                </c:pt>
                <c:pt idx="9">
                  <c:v>31.650000000000002</c:v>
                </c:pt>
              </c:numCache>
            </c:numRef>
          </c:val>
          <c:smooth val="0"/>
          <c:extLst>
            <c:ext xmlns:c16="http://schemas.microsoft.com/office/drawing/2014/chart" uri="{C3380CC4-5D6E-409C-BE32-E72D297353CC}">
              <c16:uniqueId val="{00000000-E7B5-4B82-B27D-2C86C74A429E}"/>
            </c:ext>
          </c:extLst>
        </c:ser>
        <c:ser>
          <c:idx val="1"/>
          <c:order val="1"/>
          <c:tx>
            <c:strRef>
              <c:f>'Graphical Presentation'!$C$2</c:f>
              <c:strCache>
                <c:ptCount val="1"/>
                <c:pt idx="0">
                  <c:v>Oklahoma City</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Presentation'!$C$3:$C$12</c:f>
              <c:numCache>
                <c:formatCode>0.00</c:formatCode>
                <c:ptCount val="10"/>
                <c:pt idx="0">
                  <c:v>30.370000000000005</c:v>
                </c:pt>
                <c:pt idx="1">
                  <c:v>29.49</c:v>
                </c:pt>
                <c:pt idx="2">
                  <c:v>52.79</c:v>
                </c:pt>
                <c:pt idx="3">
                  <c:v>28.38</c:v>
                </c:pt>
                <c:pt idx="4">
                  <c:v>55.070000000000007</c:v>
                </c:pt>
                <c:pt idx="5">
                  <c:v>26.32</c:v>
                </c:pt>
                <c:pt idx="6">
                  <c:v>33.67</c:v>
                </c:pt>
                <c:pt idx="7">
                  <c:v>45.83</c:v>
                </c:pt>
                <c:pt idx="8">
                  <c:v>45.36</c:v>
                </c:pt>
                <c:pt idx="9">
                  <c:v>38.570000000000007</c:v>
                </c:pt>
              </c:numCache>
            </c:numRef>
          </c:val>
          <c:smooth val="0"/>
          <c:extLst>
            <c:ext xmlns:c16="http://schemas.microsoft.com/office/drawing/2014/chart" uri="{C3380CC4-5D6E-409C-BE32-E72D297353CC}">
              <c16:uniqueId val="{00000001-E7B5-4B82-B27D-2C86C74A429E}"/>
            </c:ext>
          </c:extLst>
        </c:ser>
        <c:ser>
          <c:idx val="2"/>
          <c:order val="2"/>
          <c:tx>
            <c:strRef>
              <c:f>'Graphical Presentation'!$D$2</c:f>
              <c:strCache>
                <c:ptCount val="1"/>
                <c:pt idx="0">
                  <c:v>Baton Rouge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Presentation'!$D$3:$D$12</c:f>
              <c:numCache>
                <c:formatCode>0.00</c:formatCode>
                <c:ptCount val="10"/>
                <c:pt idx="0">
                  <c:v>54.1</c:v>
                </c:pt>
                <c:pt idx="1">
                  <c:v>78.95</c:v>
                </c:pt>
                <c:pt idx="2">
                  <c:v>74.89</c:v>
                </c:pt>
                <c:pt idx="3">
                  <c:v>65.64</c:v>
                </c:pt>
                <c:pt idx="4">
                  <c:v>69.33</c:v>
                </c:pt>
                <c:pt idx="5">
                  <c:v>87.779999999999987</c:v>
                </c:pt>
                <c:pt idx="6">
                  <c:v>86.429999999999993</c:v>
                </c:pt>
                <c:pt idx="7">
                  <c:v>93.12</c:v>
                </c:pt>
                <c:pt idx="8">
                  <c:v>84.759999999999991</c:v>
                </c:pt>
                <c:pt idx="9">
                  <c:v>81.31</c:v>
                </c:pt>
              </c:numCache>
            </c:numRef>
          </c:val>
          <c:smooth val="0"/>
          <c:extLst>
            <c:ext xmlns:c16="http://schemas.microsoft.com/office/drawing/2014/chart" uri="{C3380CC4-5D6E-409C-BE32-E72D297353CC}">
              <c16:uniqueId val="{00000002-E7B5-4B82-B27D-2C86C74A429E}"/>
            </c:ext>
          </c:extLst>
        </c:ser>
        <c:ser>
          <c:idx val="3"/>
          <c:order val="3"/>
          <c:tx>
            <c:strRef>
              <c:f>'Graphical Presentation'!$E$2</c:f>
              <c:strCache>
                <c:ptCount val="1"/>
                <c:pt idx="0">
                  <c:v>DM Median</c:v>
                </c:pt>
              </c:strCache>
            </c:strRef>
          </c:tx>
          <c:spPr>
            <a:ln w="28575" cap="rnd">
              <a:solidFill>
                <a:srgbClr val="ABA8E2"/>
              </a:solidFill>
              <a:round/>
            </a:ln>
            <a:effectLst/>
          </c:spPr>
          <c:marker>
            <c:symbol val="circle"/>
            <c:size val="5"/>
            <c:spPr>
              <a:solidFill>
                <a:srgbClr val="ABA8E2"/>
              </a:solidFill>
              <a:ln w="9525">
                <a:solidFill>
                  <a:srgbClr val="ABA8E2"/>
                </a:solidFill>
              </a:ln>
              <a:effectLst/>
            </c:spPr>
          </c:marker>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Presentation'!$E$3:$E$12</c:f>
              <c:numCache>
                <c:formatCode>0.00</c:formatCode>
                <c:ptCount val="10"/>
                <c:pt idx="0">
                  <c:v>36.86</c:v>
                </c:pt>
                <c:pt idx="1">
                  <c:v>36.86</c:v>
                </c:pt>
                <c:pt idx="2">
                  <c:v>36.86</c:v>
                </c:pt>
                <c:pt idx="3">
                  <c:v>36.86</c:v>
                </c:pt>
                <c:pt idx="4">
                  <c:v>36.86</c:v>
                </c:pt>
                <c:pt idx="5">
                  <c:v>36.86</c:v>
                </c:pt>
                <c:pt idx="6">
                  <c:v>36.86</c:v>
                </c:pt>
                <c:pt idx="7">
                  <c:v>36.86</c:v>
                </c:pt>
                <c:pt idx="8">
                  <c:v>36.86</c:v>
                </c:pt>
                <c:pt idx="9">
                  <c:v>36.86</c:v>
                </c:pt>
              </c:numCache>
            </c:numRef>
          </c:val>
          <c:smooth val="0"/>
          <c:extLst>
            <c:ext xmlns:c16="http://schemas.microsoft.com/office/drawing/2014/chart" uri="{C3380CC4-5D6E-409C-BE32-E72D297353CC}">
              <c16:uniqueId val="{00000003-E7B5-4B82-B27D-2C86C74A429E}"/>
            </c:ext>
          </c:extLst>
        </c:ser>
        <c:ser>
          <c:idx val="4"/>
          <c:order val="4"/>
          <c:tx>
            <c:strRef>
              <c:f>'Graphical Presentation'!$F$2</c:f>
              <c:strCache>
                <c:ptCount val="1"/>
                <c:pt idx="0">
                  <c:v>OKC Median</c:v>
                </c:pt>
              </c:strCache>
            </c:strRef>
          </c:tx>
          <c:spPr>
            <a:ln w="28575" cap="rnd">
              <a:solidFill>
                <a:srgbClr val="FFDA3F"/>
              </a:solidFill>
              <a:round/>
            </a:ln>
            <a:effectLst/>
          </c:spPr>
          <c:marker>
            <c:symbol val="circle"/>
            <c:size val="5"/>
            <c:spPr>
              <a:solidFill>
                <a:srgbClr val="FFDA3F"/>
              </a:solidFill>
              <a:ln w="9525">
                <a:solidFill>
                  <a:srgbClr val="FFDA3F"/>
                </a:solidFill>
              </a:ln>
              <a:effectLst/>
            </c:spPr>
          </c:marker>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Presentation'!$F$3:$F$12</c:f>
              <c:numCache>
                <c:formatCode>General</c:formatCode>
                <c:ptCount val="10"/>
                <c:pt idx="0">
                  <c:v>36.119999999999997</c:v>
                </c:pt>
                <c:pt idx="1">
                  <c:v>36.119999999999997</c:v>
                </c:pt>
                <c:pt idx="2">
                  <c:v>36.119999999999997</c:v>
                </c:pt>
                <c:pt idx="3">
                  <c:v>36.119999999999997</c:v>
                </c:pt>
                <c:pt idx="4">
                  <c:v>36.119999999999997</c:v>
                </c:pt>
                <c:pt idx="5">
                  <c:v>36.119999999999997</c:v>
                </c:pt>
                <c:pt idx="6">
                  <c:v>36.119999999999997</c:v>
                </c:pt>
                <c:pt idx="7">
                  <c:v>36.119999999999997</c:v>
                </c:pt>
                <c:pt idx="8">
                  <c:v>36.119999999999997</c:v>
                </c:pt>
                <c:pt idx="9">
                  <c:v>36.119999999999997</c:v>
                </c:pt>
              </c:numCache>
            </c:numRef>
          </c:val>
          <c:smooth val="0"/>
          <c:extLst>
            <c:ext xmlns:c16="http://schemas.microsoft.com/office/drawing/2014/chart" uri="{C3380CC4-5D6E-409C-BE32-E72D297353CC}">
              <c16:uniqueId val="{00000004-E7B5-4B82-B27D-2C86C74A429E}"/>
            </c:ext>
          </c:extLst>
        </c:ser>
        <c:ser>
          <c:idx val="5"/>
          <c:order val="5"/>
          <c:tx>
            <c:strRef>
              <c:f>'Graphical Presentation'!$G$2</c:f>
              <c:strCache>
                <c:ptCount val="1"/>
                <c:pt idx="0">
                  <c:v>BR Median</c:v>
                </c:pt>
              </c:strCache>
            </c:strRef>
          </c:tx>
          <c:spPr>
            <a:ln w="28575" cap="rnd">
              <a:solidFill>
                <a:srgbClr val="FF8585"/>
              </a:solidFill>
              <a:round/>
            </a:ln>
            <a:effectLst/>
          </c:spPr>
          <c:marker>
            <c:symbol val="circle"/>
            <c:size val="5"/>
            <c:spPr>
              <a:solidFill>
                <a:srgbClr val="FF0000"/>
              </a:solidFill>
              <a:ln w="9525">
                <a:solidFill>
                  <a:srgbClr val="FF8585"/>
                </a:solidFill>
              </a:ln>
              <a:effectLst/>
            </c:spPr>
          </c:marker>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Presentation'!$G$3:$G$12</c:f>
              <c:numCache>
                <c:formatCode>General</c:formatCode>
                <c:ptCount val="10"/>
                <c:pt idx="0">
                  <c:v>80.13</c:v>
                </c:pt>
                <c:pt idx="1">
                  <c:v>80.13</c:v>
                </c:pt>
                <c:pt idx="2">
                  <c:v>80.13</c:v>
                </c:pt>
                <c:pt idx="3">
                  <c:v>80.13</c:v>
                </c:pt>
                <c:pt idx="4">
                  <c:v>80.13</c:v>
                </c:pt>
                <c:pt idx="5">
                  <c:v>80.13</c:v>
                </c:pt>
                <c:pt idx="6">
                  <c:v>80.13</c:v>
                </c:pt>
                <c:pt idx="7">
                  <c:v>80.13</c:v>
                </c:pt>
                <c:pt idx="8">
                  <c:v>80.13</c:v>
                </c:pt>
                <c:pt idx="9">
                  <c:v>80.13</c:v>
                </c:pt>
              </c:numCache>
            </c:numRef>
          </c:val>
          <c:smooth val="0"/>
          <c:extLst>
            <c:ext xmlns:c16="http://schemas.microsoft.com/office/drawing/2014/chart" uri="{C3380CC4-5D6E-409C-BE32-E72D297353CC}">
              <c16:uniqueId val="{00000005-E7B5-4B82-B27D-2C86C74A429E}"/>
            </c:ext>
          </c:extLst>
        </c:ser>
        <c:dLbls>
          <c:showLegendKey val="0"/>
          <c:showVal val="0"/>
          <c:showCatName val="0"/>
          <c:showSerName val="0"/>
          <c:showPercent val="0"/>
          <c:showBubbleSize val="0"/>
        </c:dLbls>
        <c:marker val="1"/>
        <c:smooth val="0"/>
        <c:axId val="382283824"/>
        <c:axId val="382273984"/>
      </c:lineChart>
      <c:catAx>
        <c:axId val="382283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2273984"/>
        <c:crosses val="autoZero"/>
        <c:auto val="1"/>
        <c:lblAlgn val="ctr"/>
        <c:lblOffset val="100"/>
        <c:noMultiLvlLbl val="0"/>
      </c:catAx>
      <c:valAx>
        <c:axId val="382273984"/>
        <c:scaling>
          <c:orientation val="minMax"/>
        </c:scaling>
        <c:delete val="0"/>
        <c:axPos val="l"/>
        <c:majorGridlines>
          <c:spPr>
            <a:ln w="9525" cap="flat" cmpd="sng" algn="ctr">
              <a:solidFill>
                <a:schemeClr val="accent1">
                  <a:lumMod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Annual Rainfall (in inches)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2283824"/>
        <c:crosses val="autoZero"/>
        <c:crossBetween val="between"/>
      </c:valAx>
      <c:spPr>
        <a:solidFill>
          <a:srgbClr val="F2F2F2"/>
        </a:solidFill>
        <a:ln>
          <a:noFill/>
        </a:ln>
        <a:effectLst/>
      </c:spPr>
    </c:plotArea>
    <c:legend>
      <c:legendPos val="b"/>
      <c:layout>
        <c:manualLayout>
          <c:xMode val="edge"/>
          <c:yMode val="edge"/>
          <c:x val="0.15868191277508661"/>
          <c:y val="0.87739714141719227"/>
          <c:w val="0.81255577725729833"/>
          <c:h val="8.65197962913343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CFDFE"/>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Precipitation</a:t>
            </a:r>
            <a:r>
              <a:rPr lang="en-US" b="1" baseline="0" dirty="0"/>
              <a:t> by Year</a:t>
            </a:r>
          </a:p>
          <a:p>
            <a:pPr>
              <a:defRPr/>
            </a:pPr>
            <a:r>
              <a:rPr lang="en-US" sz="1100" b="1" dirty="0"/>
              <a:t>for 3 State Capitals</a:t>
            </a:r>
          </a:p>
        </c:rich>
      </c:tx>
      <c:layout>
        <c:manualLayout>
          <c:xMode val="edge"/>
          <c:yMode val="edge"/>
          <c:x val="0.30527278951791104"/>
          <c:y val="3.652968036529680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98157542560144"/>
          <c:y val="0.11514155251141554"/>
          <c:w val="0.77193937319099937"/>
          <c:h val="0.58199633265019957"/>
        </c:manualLayout>
      </c:layout>
      <c:barChart>
        <c:barDir val="col"/>
        <c:grouping val="clustered"/>
        <c:varyColors val="0"/>
        <c:ser>
          <c:idx val="0"/>
          <c:order val="0"/>
          <c:tx>
            <c:strRef>
              <c:f>'Graphical Presentation'!$B$2</c:f>
              <c:strCache>
                <c:ptCount val="1"/>
                <c:pt idx="0">
                  <c:v>Des Moines</c:v>
                </c:pt>
              </c:strCache>
            </c:strRef>
          </c:tx>
          <c:spPr>
            <a:solidFill>
              <a:srgbClr val="3324FC"/>
            </a:solidFill>
            <a:ln>
              <a:noFill/>
            </a:ln>
            <a:effectLst/>
          </c:spPr>
          <c:invertIfNegative val="0"/>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Presentation'!$B$3:$B$12</c:f>
              <c:numCache>
                <c:formatCode>0.00</c:formatCode>
                <c:ptCount val="10"/>
                <c:pt idx="0">
                  <c:v>36.879999999999995</c:v>
                </c:pt>
                <c:pt idx="1">
                  <c:v>27.07</c:v>
                </c:pt>
                <c:pt idx="2">
                  <c:v>34.99</c:v>
                </c:pt>
                <c:pt idx="3">
                  <c:v>42.27</c:v>
                </c:pt>
                <c:pt idx="4">
                  <c:v>47.39</c:v>
                </c:pt>
                <c:pt idx="5">
                  <c:v>36.839999999999996</c:v>
                </c:pt>
                <c:pt idx="6">
                  <c:v>31.71</c:v>
                </c:pt>
                <c:pt idx="7">
                  <c:v>45.89</c:v>
                </c:pt>
                <c:pt idx="8">
                  <c:v>44.219999999999992</c:v>
                </c:pt>
                <c:pt idx="9">
                  <c:v>31.650000000000002</c:v>
                </c:pt>
              </c:numCache>
            </c:numRef>
          </c:val>
          <c:extLst>
            <c:ext xmlns:c16="http://schemas.microsoft.com/office/drawing/2014/chart" uri="{C3380CC4-5D6E-409C-BE32-E72D297353CC}">
              <c16:uniqueId val="{00000000-E16E-4728-AC09-34E1FA629F7D}"/>
            </c:ext>
          </c:extLst>
        </c:ser>
        <c:ser>
          <c:idx val="1"/>
          <c:order val="1"/>
          <c:tx>
            <c:strRef>
              <c:f>'Graphical Presentation'!$C$2</c:f>
              <c:strCache>
                <c:ptCount val="1"/>
                <c:pt idx="0">
                  <c:v>Oklahoma City</c:v>
                </c:pt>
              </c:strCache>
            </c:strRef>
          </c:tx>
          <c:spPr>
            <a:solidFill>
              <a:srgbClr val="966F00"/>
            </a:solidFill>
            <a:ln>
              <a:noFill/>
            </a:ln>
            <a:effectLst/>
          </c:spPr>
          <c:invertIfNegative val="0"/>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Presentation'!$C$3:$C$12</c:f>
              <c:numCache>
                <c:formatCode>0.00</c:formatCode>
                <c:ptCount val="10"/>
                <c:pt idx="0">
                  <c:v>30.370000000000005</c:v>
                </c:pt>
                <c:pt idx="1">
                  <c:v>29.49</c:v>
                </c:pt>
                <c:pt idx="2">
                  <c:v>52.79</c:v>
                </c:pt>
                <c:pt idx="3">
                  <c:v>28.38</c:v>
                </c:pt>
                <c:pt idx="4">
                  <c:v>55.070000000000007</c:v>
                </c:pt>
                <c:pt idx="5">
                  <c:v>26.32</c:v>
                </c:pt>
                <c:pt idx="6">
                  <c:v>33.67</c:v>
                </c:pt>
                <c:pt idx="7">
                  <c:v>45.83</c:v>
                </c:pt>
                <c:pt idx="8">
                  <c:v>45.36</c:v>
                </c:pt>
                <c:pt idx="9">
                  <c:v>38.570000000000007</c:v>
                </c:pt>
              </c:numCache>
            </c:numRef>
          </c:val>
          <c:extLst>
            <c:ext xmlns:c16="http://schemas.microsoft.com/office/drawing/2014/chart" uri="{C3380CC4-5D6E-409C-BE32-E72D297353CC}">
              <c16:uniqueId val="{00000001-E16E-4728-AC09-34E1FA629F7D}"/>
            </c:ext>
          </c:extLst>
        </c:ser>
        <c:ser>
          <c:idx val="2"/>
          <c:order val="2"/>
          <c:tx>
            <c:strRef>
              <c:f>'Graphical Presentation'!$D$2</c:f>
              <c:strCache>
                <c:ptCount val="1"/>
                <c:pt idx="0">
                  <c:v>Baton Rouge</c:v>
                </c:pt>
              </c:strCache>
            </c:strRef>
          </c:tx>
          <c:spPr>
            <a:solidFill>
              <a:srgbClr val="FF0000"/>
            </a:solidFill>
            <a:ln>
              <a:solidFill>
                <a:schemeClr val="accent6">
                  <a:lumMod val="60000"/>
                  <a:lumOff val="40000"/>
                </a:schemeClr>
              </a:solidFill>
            </a:ln>
            <a:effectLst/>
          </c:spPr>
          <c:invertIfNegative val="0"/>
          <c:cat>
            <c:numRef>
              <c:f>'Graphical Presentation'!$A$3:$A$12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'Graphical Presentation'!$D$3:$D$12</c:f>
              <c:numCache>
                <c:formatCode>0.00</c:formatCode>
                <c:ptCount val="10"/>
                <c:pt idx="0">
                  <c:v>54.1</c:v>
                </c:pt>
                <c:pt idx="1">
                  <c:v>78.95</c:v>
                </c:pt>
                <c:pt idx="2">
                  <c:v>74.89</c:v>
                </c:pt>
                <c:pt idx="3">
                  <c:v>65.64</c:v>
                </c:pt>
                <c:pt idx="4">
                  <c:v>69.33</c:v>
                </c:pt>
                <c:pt idx="5">
                  <c:v>87.779999999999987</c:v>
                </c:pt>
                <c:pt idx="6">
                  <c:v>86.429999999999993</c:v>
                </c:pt>
                <c:pt idx="7">
                  <c:v>93.12</c:v>
                </c:pt>
                <c:pt idx="8">
                  <c:v>84.759999999999991</c:v>
                </c:pt>
                <c:pt idx="9">
                  <c:v>81.31</c:v>
                </c:pt>
              </c:numCache>
            </c:numRef>
          </c:val>
          <c:extLst>
            <c:ext xmlns:c16="http://schemas.microsoft.com/office/drawing/2014/chart" uri="{C3380CC4-5D6E-409C-BE32-E72D297353CC}">
              <c16:uniqueId val="{00000002-E16E-4728-AC09-34E1FA629F7D}"/>
            </c:ext>
          </c:extLst>
        </c:ser>
        <c:dLbls>
          <c:showLegendKey val="0"/>
          <c:showVal val="0"/>
          <c:showCatName val="0"/>
          <c:showSerName val="0"/>
          <c:showPercent val="0"/>
          <c:showBubbleSize val="0"/>
        </c:dLbls>
        <c:gapWidth val="150"/>
        <c:axId val="519307240"/>
        <c:axId val="519307568"/>
      </c:barChart>
      <c:lineChart>
        <c:grouping val="standard"/>
        <c:varyColors val="0"/>
        <c:ser>
          <c:idx val="3"/>
          <c:order val="3"/>
          <c:tx>
            <c:strRef>
              <c:f>'Graphical Presentation'!$E$2</c:f>
              <c:strCache>
                <c:ptCount val="1"/>
                <c:pt idx="0">
                  <c:v>DM Median</c:v>
                </c:pt>
              </c:strCache>
            </c:strRef>
          </c:tx>
          <c:spPr>
            <a:ln w="28575" cap="rnd">
              <a:solidFill>
                <a:srgbClr val="3324FC"/>
              </a:solidFill>
              <a:round/>
            </a:ln>
            <a:effectLst/>
          </c:spPr>
          <c:marker>
            <c:symbol val="none"/>
          </c:marker>
          <c:val>
            <c:numRef>
              <c:f>'Graphical Presentation'!$E$3:$E$12</c:f>
              <c:numCache>
                <c:formatCode>0.00</c:formatCode>
                <c:ptCount val="10"/>
                <c:pt idx="0">
                  <c:v>36.86</c:v>
                </c:pt>
                <c:pt idx="1">
                  <c:v>36.86</c:v>
                </c:pt>
                <c:pt idx="2">
                  <c:v>36.86</c:v>
                </c:pt>
                <c:pt idx="3">
                  <c:v>36.86</c:v>
                </c:pt>
                <c:pt idx="4">
                  <c:v>36.86</c:v>
                </c:pt>
                <c:pt idx="5">
                  <c:v>36.86</c:v>
                </c:pt>
                <c:pt idx="6">
                  <c:v>36.86</c:v>
                </c:pt>
                <c:pt idx="7">
                  <c:v>36.86</c:v>
                </c:pt>
                <c:pt idx="8">
                  <c:v>36.86</c:v>
                </c:pt>
                <c:pt idx="9">
                  <c:v>36.86</c:v>
                </c:pt>
              </c:numCache>
            </c:numRef>
          </c:val>
          <c:smooth val="0"/>
          <c:extLst>
            <c:ext xmlns:c16="http://schemas.microsoft.com/office/drawing/2014/chart" uri="{C3380CC4-5D6E-409C-BE32-E72D297353CC}">
              <c16:uniqueId val="{00000003-E16E-4728-AC09-34E1FA629F7D}"/>
            </c:ext>
          </c:extLst>
        </c:ser>
        <c:ser>
          <c:idx val="4"/>
          <c:order val="4"/>
          <c:tx>
            <c:strRef>
              <c:f>'Graphical Presentation'!$F$2</c:f>
              <c:strCache>
                <c:ptCount val="1"/>
                <c:pt idx="0">
                  <c:v>OKC Median</c:v>
                </c:pt>
              </c:strCache>
            </c:strRef>
          </c:tx>
          <c:spPr>
            <a:ln w="28575" cap="rnd">
              <a:solidFill>
                <a:srgbClr val="CC6600"/>
              </a:solidFill>
              <a:round/>
            </a:ln>
            <a:effectLst/>
          </c:spPr>
          <c:marker>
            <c:symbol val="none"/>
          </c:marker>
          <c:val>
            <c:numRef>
              <c:f>'Graphical Presentation'!$F$3:$F$12</c:f>
              <c:numCache>
                <c:formatCode>General</c:formatCode>
                <c:ptCount val="10"/>
                <c:pt idx="0">
                  <c:v>36.119999999999997</c:v>
                </c:pt>
                <c:pt idx="1">
                  <c:v>36.119999999999997</c:v>
                </c:pt>
                <c:pt idx="2">
                  <c:v>36.119999999999997</c:v>
                </c:pt>
                <c:pt idx="3">
                  <c:v>36.119999999999997</c:v>
                </c:pt>
                <c:pt idx="4">
                  <c:v>36.119999999999997</c:v>
                </c:pt>
                <c:pt idx="5">
                  <c:v>36.119999999999997</c:v>
                </c:pt>
                <c:pt idx="6">
                  <c:v>36.119999999999997</c:v>
                </c:pt>
                <c:pt idx="7">
                  <c:v>36.119999999999997</c:v>
                </c:pt>
                <c:pt idx="8">
                  <c:v>36.119999999999997</c:v>
                </c:pt>
                <c:pt idx="9">
                  <c:v>36.119999999999997</c:v>
                </c:pt>
              </c:numCache>
            </c:numRef>
          </c:val>
          <c:smooth val="0"/>
          <c:extLst>
            <c:ext xmlns:c16="http://schemas.microsoft.com/office/drawing/2014/chart" uri="{C3380CC4-5D6E-409C-BE32-E72D297353CC}">
              <c16:uniqueId val="{00000004-E16E-4728-AC09-34E1FA629F7D}"/>
            </c:ext>
          </c:extLst>
        </c:ser>
        <c:ser>
          <c:idx val="5"/>
          <c:order val="5"/>
          <c:tx>
            <c:strRef>
              <c:f>'Graphical Presentation'!$G$2</c:f>
              <c:strCache>
                <c:ptCount val="1"/>
                <c:pt idx="0">
                  <c:v>BR Median</c:v>
                </c:pt>
              </c:strCache>
            </c:strRef>
          </c:tx>
          <c:spPr>
            <a:ln w="38100" cap="rnd">
              <a:solidFill>
                <a:srgbClr val="EF745B"/>
              </a:solidFill>
              <a:round/>
            </a:ln>
            <a:effectLst/>
          </c:spPr>
          <c:marker>
            <c:symbol val="none"/>
          </c:marker>
          <c:val>
            <c:numRef>
              <c:f>'Graphical Presentation'!$G$3:$G$12</c:f>
              <c:numCache>
                <c:formatCode>General</c:formatCode>
                <c:ptCount val="10"/>
                <c:pt idx="0">
                  <c:v>80.13</c:v>
                </c:pt>
                <c:pt idx="1">
                  <c:v>80.13</c:v>
                </c:pt>
                <c:pt idx="2">
                  <c:v>80.13</c:v>
                </c:pt>
                <c:pt idx="3">
                  <c:v>80.13</c:v>
                </c:pt>
                <c:pt idx="4">
                  <c:v>80.13</c:v>
                </c:pt>
                <c:pt idx="5">
                  <c:v>80.13</c:v>
                </c:pt>
                <c:pt idx="6">
                  <c:v>80.13</c:v>
                </c:pt>
                <c:pt idx="7">
                  <c:v>80.13</c:v>
                </c:pt>
                <c:pt idx="8">
                  <c:v>80.13</c:v>
                </c:pt>
                <c:pt idx="9">
                  <c:v>80.13</c:v>
                </c:pt>
              </c:numCache>
            </c:numRef>
          </c:val>
          <c:smooth val="0"/>
          <c:extLst>
            <c:ext xmlns:c16="http://schemas.microsoft.com/office/drawing/2014/chart" uri="{C3380CC4-5D6E-409C-BE32-E72D297353CC}">
              <c16:uniqueId val="{00000005-E16E-4728-AC09-34E1FA629F7D}"/>
            </c:ext>
          </c:extLst>
        </c:ser>
        <c:dLbls>
          <c:showLegendKey val="0"/>
          <c:showVal val="0"/>
          <c:showCatName val="0"/>
          <c:showSerName val="0"/>
          <c:showPercent val="0"/>
          <c:showBubbleSize val="0"/>
        </c:dLbls>
        <c:marker val="1"/>
        <c:smooth val="0"/>
        <c:axId val="519307240"/>
        <c:axId val="519307568"/>
      </c:lineChart>
      <c:catAx>
        <c:axId val="519307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07568"/>
        <c:crosses val="autoZero"/>
        <c:auto val="1"/>
        <c:lblAlgn val="ctr"/>
        <c:lblOffset val="100"/>
        <c:noMultiLvlLbl val="0"/>
      </c:catAx>
      <c:valAx>
        <c:axId val="519307568"/>
        <c:scaling>
          <c:orientation val="minMax"/>
        </c:scaling>
        <c:delete val="0"/>
        <c:axPos val="l"/>
        <c:majorGridlines>
          <c:spPr>
            <a:ln w="9525" cap="flat" cmpd="sng" algn="ctr">
              <a:solidFill>
                <a:srgbClr val="CC6600"/>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Annual Rainfall (in inches)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07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AF2FA"/>
    </a:solidFill>
    <a:ln w="9525" cap="flat" cmpd="sng" algn="ctr">
      <a:solidFill>
        <a:srgbClr val="ABA8E2"/>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Comparison</a:t>
            </a:r>
            <a:r>
              <a:rPr lang="en-US" sz="1200" baseline="0" dirty="0"/>
              <a:t> - </a:t>
            </a:r>
            <a:br>
              <a:rPr lang="en-US" sz="1200" baseline="0" dirty="0"/>
            </a:br>
            <a:r>
              <a:rPr lang="en-US" sz="1200" baseline="0" dirty="0"/>
              <a:t>Years Seniority to Annual </a:t>
            </a:r>
            <a:r>
              <a:rPr lang="en-US" sz="1200" dirty="0"/>
              <a:t>Income</a:t>
            </a:r>
          </a:p>
        </c:rich>
      </c:tx>
      <c:layout>
        <c:manualLayout>
          <c:xMode val="edge"/>
          <c:yMode val="edge"/>
          <c:x val="0.21862962962962962"/>
          <c:y val="5.4054054054054057E-2"/>
        </c:manualLayout>
      </c:layout>
      <c:overlay val="0"/>
    </c:title>
    <c:autoTitleDeleted val="0"/>
    <c:plotArea>
      <c:layout/>
      <c:scatterChart>
        <c:scatterStyle val="lineMarker"/>
        <c:varyColors val="0"/>
        <c:ser>
          <c:idx val="0"/>
          <c:order val="0"/>
          <c:tx>
            <c:strRef>
              <c:f>DATA!$C$1</c:f>
              <c:strCache>
                <c:ptCount val="1"/>
                <c:pt idx="0">
                  <c:v>Income</c:v>
                </c:pt>
              </c:strCache>
            </c:strRef>
          </c:tx>
          <c:spPr>
            <a:ln w="28575">
              <a:noFill/>
            </a:ln>
          </c:spPr>
          <c:marker>
            <c:spPr>
              <a:solidFill>
                <a:srgbClr val="002060"/>
              </a:solidFill>
            </c:spPr>
          </c:marker>
          <c:xVal>
            <c:numRef>
              <c:f>DATA!$B$2:$B$84</c:f>
              <c:numCache>
                <c:formatCode>General</c:formatCode>
                <c:ptCount val="83"/>
                <c:pt idx="0">
                  <c:v>1</c:v>
                </c:pt>
                <c:pt idx="1">
                  <c:v>5</c:v>
                </c:pt>
                <c:pt idx="2">
                  <c:v>7</c:v>
                </c:pt>
                <c:pt idx="3">
                  <c:v>15</c:v>
                </c:pt>
                <c:pt idx="4">
                  <c:v>21</c:v>
                </c:pt>
                <c:pt idx="5">
                  <c:v>23</c:v>
                </c:pt>
                <c:pt idx="6">
                  <c:v>4</c:v>
                </c:pt>
                <c:pt idx="7">
                  <c:v>4</c:v>
                </c:pt>
                <c:pt idx="8">
                  <c:v>2</c:v>
                </c:pt>
                <c:pt idx="9">
                  <c:v>3</c:v>
                </c:pt>
                <c:pt idx="10">
                  <c:v>15</c:v>
                </c:pt>
                <c:pt idx="11">
                  <c:v>11</c:v>
                </c:pt>
                <c:pt idx="12">
                  <c:v>24</c:v>
                </c:pt>
                <c:pt idx="13">
                  <c:v>21</c:v>
                </c:pt>
                <c:pt idx="14">
                  <c:v>16</c:v>
                </c:pt>
                <c:pt idx="15">
                  <c:v>14</c:v>
                </c:pt>
                <c:pt idx="16">
                  <c:v>4</c:v>
                </c:pt>
                <c:pt idx="17">
                  <c:v>17</c:v>
                </c:pt>
                <c:pt idx="18">
                  <c:v>20</c:v>
                </c:pt>
                <c:pt idx="19">
                  <c:v>15</c:v>
                </c:pt>
                <c:pt idx="20">
                  <c:v>23</c:v>
                </c:pt>
                <c:pt idx="21">
                  <c:v>13</c:v>
                </c:pt>
                <c:pt idx="22">
                  <c:v>15</c:v>
                </c:pt>
                <c:pt idx="23">
                  <c:v>17</c:v>
                </c:pt>
                <c:pt idx="24">
                  <c:v>31</c:v>
                </c:pt>
                <c:pt idx="25">
                  <c:v>14</c:v>
                </c:pt>
                <c:pt idx="26">
                  <c:v>27</c:v>
                </c:pt>
                <c:pt idx="27">
                  <c:v>13</c:v>
                </c:pt>
                <c:pt idx="28">
                  <c:v>12</c:v>
                </c:pt>
                <c:pt idx="29">
                  <c:v>11</c:v>
                </c:pt>
                <c:pt idx="30">
                  <c:v>7</c:v>
                </c:pt>
                <c:pt idx="31">
                  <c:v>8</c:v>
                </c:pt>
                <c:pt idx="32">
                  <c:v>9</c:v>
                </c:pt>
                <c:pt idx="33">
                  <c:v>2</c:v>
                </c:pt>
                <c:pt idx="34">
                  <c:v>5</c:v>
                </c:pt>
                <c:pt idx="35">
                  <c:v>6</c:v>
                </c:pt>
                <c:pt idx="36">
                  <c:v>8</c:v>
                </c:pt>
                <c:pt idx="37">
                  <c:v>7</c:v>
                </c:pt>
                <c:pt idx="38">
                  <c:v>9</c:v>
                </c:pt>
                <c:pt idx="39">
                  <c:v>10</c:v>
                </c:pt>
                <c:pt idx="40">
                  <c:v>11</c:v>
                </c:pt>
                <c:pt idx="41">
                  <c:v>12</c:v>
                </c:pt>
                <c:pt idx="42">
                  <c:v>15</c:v>
                </c:pt>
                <c:pt idx="43">
                  <c:v>14</c:v>
                </c:pt>
                <c:pt idx="44">
                  <c:v>12</c:v>
                </c:pt>
                <c:pt idx="45">
                  <c:v>4</c:v>
                </c:pt>
                <c:pt idx="46">
                  <c:v>6</c:v>
                </c:pt>
                <c:pt idx="47">
                  <c:v>8</c:v>
                </c:pt>
                <c:pt idx="48">
                  <c:v>4</c:v>
                </c:pt>
                <c:pt idx="49">
                  <c:v>11</c:v>
                </c:pt>
                <c:pt idx="50">
                  <c:v>14</c:v>
                </c:pt>
                <c:pt idx="51">
                  <c:v>20</c:v>
                </c:pt>
                <c:pt idx="52">
                  <c:v>6</c:v>
                </c:pt>
                <c:pt idx="53">
                  <c:v>15</c:v>
                </c:pt>
                <c:pt idx="54">
                  <c:v>14</c:v>
                </c:pt>
                <c:pt idx="55">
                  <c:v>13</c:v>
                </c:pt>
                <c:pt idx="56">
                  <c:v>12</c:v>
                </c:pt>
                <c:pt idx="57">
                  <c:v>1</c:v>
                </c:pt>
                <c:pt idx="58">
                  <c:v>3</c:v>
                </c:pt>
                <c:pt idx="59">
                  <c:v>14</c:v>
                </c:pt>
                <c:pt idx="60">
                  <c:v>9</c:v>
                </c:pt>
                <c:pt idx="61">
                  <c:v>7</c:v>
                </c:pt>
                <c:pt idx="62">
                  <c:v>5</c:v>
                </c:pt>
                <c:pt idx="63">
                  <c:v>6</c:v>
                </c:pt>
                <c:pt idx="64">
                  <c:v>9</c:v>
                </c:pt>
                <c:pt idx="65">
                  <c:v>10</c:v>
                </c:pt>
                <c:pt idx="66">
                  <c:v>19</c:v>
                </c:pt>
                <c:pt idx="67">
                  <c:v>27</c:v>
                </c:pt>
                <c:pt idx="68">
                  <c:v>28</c:v>
                </c:pt>
                <c:pt idx="69">
                  <c:v>34</c:v>
                </c:pt>
                <c:pt idx="70">
                  <c:v>25</c:v>
                </c:pt>
                <c:pt idx="71">
                  <c:v>4</c:v>
                </c:pt>
                <c:pt idx="72">
                  <c:v>14</c:v>
                </c:pt>
                <c:pt idx="73">
                  <c:v>12</c:v>
                </c:pt>
                <c:pt idx="74">
                  <c:v>14</c:v>
                </c:pt>
                <c:pt idx="75">
                  <c:v>5</c:v>
                </c:pt>
                <c:pt idx="76">
                  <c:v>7</c:v>
                </c:pt>
                <c:pt idx="77">
                  <c:v>6</c:v>
                </c:pt>
                <c:pt idx="78">
                  <c:v>12</c:v>
                </c:pt>
                <c:pt idx="79">
                  <c:v>14</c:v>
                </c:pt>
                <c:pt idx="80">
                  <c:v>13</c:v>
                </c:pt>
                <c:pt idx="81">
                  <c:v>16</c:v>
                </c:pt>
                <c:pt idx="82">
                  <c:v>19</c:v>
                </c:pt>
              </c:numCache>
            </c:numRef>
          </c:xVal>
          <c:yVal>
            <c:numRef>
              <c:f>DATA!$C$2:$C$84</c:f>
              <c:numCache>
                <c:formatCode>_(* #,##0_);_(* \(#,##0\);_(* "-"??_);_(@_)</c:formatCode>
                <c:ptCount val="83"/>
                <c:pt idx="0">
                  <c:v>39940</c:v>
                </c:pt>
                <c:pt idx="1">
                  <c:v>67949</c:v>
                </c:pt>
                <c:pt idx="2">
                  <c:v>53696</c:v>
                </c:pt>
                <c:pt idx="3">
                  <c:v>38003</c:v>
                </c:pt>
                <c:pt idx="4">
                  <c:v>43586</c:v>
                </c:pt>
                <c:pt idx="5">
                  <c:v>190876</c:v>
                </c:pt>
                <c:pt idx="6">
                  <c:v>40434</c:v>
                </c:pt>
                <c:pt idx="7">
                  <c:v>78514</c:v>
                </c:pt>
                <c:pt idx="8">
                  <c:v>37620</c:v>
                </c:pt>
                <c:pt idx="9">
                  <c:v>34217</c:v>
                </c:pt>
                <c:pt idx="10">
                  <c:v>94216</c:v>
                </c:pt>
                <c:pt idx="11">
                  <c:v>90094</c:v>
                </c:pt>
                <c:pt idx="12">
                  <c:v>58048</c:v>
                </c:pt>
                <c:pt idx="13">
                  <c:v>67194</c:v>
                </c:pt>
                <c:pt idx="14">
                  <c:v>52377</c:v>
                </c:pt>
                <c:pt idx="15">
                  <c:v>133509</c:v>
                </c:pt>
                <c:pt idx="16">
                  <c:v>35310</c:v>
                </c:pt>
                <c:pt idx="17">
                  <c:v>38711</c:v>
                </c:pt>
                <c:pt idx="18">
                  <c:v>60697</c:v>
                </c:pt>
                <c:pt idx="19">
                  <c:v>101961</c:v>
                </c:pt>
                <c:pt idx="20">
                  <c:v>79014</c:v>
                </c:pt>
                <c:pt idx="21">
                  <c:v>43834</c:v>
                </c:pt>
                <c:pt idx="22">
                  <c:v>48045</c:v>
                </c:pt>
                <c:pt idx="23">
                  <c:v>60501</c:v>
                </c:pt>
                <c:pt idx="24">
                  <c:v>112612</c:v>
                </c:pt>
                <c:pt idx="25">
                  <c:v>74185</c:v>
                </c:pt>
                <c:pt idx="26">
                  <c:v>93045</c:v>
                </c:pt>
                <c:pt idx="27">
                  <c:v>50262</c:v>
                </c:pt>
                <c:pt idx="28">
                  <c:v>48333</c:v>
                </c:pt>
                <c:pt idx="29">
                  <c:v>63906</c:v>
                </c:pt>
                <c:pt idx="30">
                  <c:v>37834</c:v>
                </c:pt>
                <c:pt idx="31">
                  <c:v>36796</c:v>
                </c:pt>
                <c:pt idx="32">
                  <c:v>162880</c:v>
                </c:pt>
                <c:pt idx="33">
                  <c:v>37433</c:v>
                </c:pt>
                <c:pt idx="34">
                  <c:v>38853</c:v>
                </c:pt>
                <c:pt idx="35">
                  <c:v>33146</c:v>
                </c:pt>
                <c:pt idx="36">
                  <c:v>51616</c:v>
                </c:pt>
                <c:pt idx="37">
                  <c:v>36268</c:v>
                </c:pt>
                <c:pt idx="38">
                  <c:v>40323</c:v>
                </c:pt>
                <c:pt idx="39">
                  <c:v>41166</c:v>
                </c:pt>
                <c:pt idx="40">
                  <c:v>43062</c:v>
                </c:pt>
                <c:pt idx="41">
                  <c:v>39068</c:v>
                </c:pt>
                <c:pt idx="42">
                  <c:v>50288</c:v>
                </c:pt>
                <c:pt idx="43">
                  <c:v>51710</c:v>
                </c:pt>
                <c:pt idx="44">
                  <c:v>123814</c:v>
                </c:pt>
                <c:pt idx="45">
                  <c:v>29843</c:v>
                </c:pt>
                <c:pt idx="46">
                  <c:v>30155</c:v>
                </c:pt>
                <c:pt idx="47">
                  <c:v>90386</c:v>
                </c:pt>
                <c:pt idx="48">
                  <c:v>56964</c:v>
                </c:pt>
                <c:pt idx="49">
                  <c:v>42524</c:v>
                </c:pt>
                <c:pt idx="50">
                  <c:v>66285</c:v>
                </c:pt>
                <c:pt idx="51">
                  <c:v>124594</c:v>
                </c:pt>
                <c:pt idx="52">
                  <c:v>50258</c:v>
                </c:pt>
                <c:pt idx="53">
                  <c:v>50293</c:v>
                </c:pt>
                <c:pt idx="54">
                  <c:v>50471</c:v>
                </c:pt>
                <c:pt idx="55">
                  <c:v>45960</c:v>
                </c:pt>
                <c:pt idx="56">
                  <c:v>202869</c:v>
                </c:pt>
                <c:pt idx="57">
                  <c:v>38618</c:v>
                </c:pt>
                <c:pt idx="58">
                  <c:v>31514</c:v>
                </c:pt>
                <c:pt idx="59">
                  <c:v>59235</c:v>
                </c:pt>
                <c:pt idx="60">
                  <c:v>55676</c:v>
                </c:pt>
                <c:pt idx="61">
                  <c:v>55379</c:v>
                </c:pt>
                <c:pt idx="62">
                  <c:v>39084</c:v>
                </c:pt>
                <c:pt idx="63">
                  <c:v>30894</c:v>
                </c:pt>
                <c:pt idx="64">
                  <c:v>47378</c:v>
                </c:pt>
                <c:pt idx="65">
                  <c:v>43580</c:v>
                </c:pt>
                <c:pt idx="66">
                  <c:v>38575</c:v>
                </c:pt>
                <c:pt idx="67">
                  <c:v>55616</c:v>
                </c:pt>
                <c:pt idx="68">
                  <c:v>47746</c:v>
                </c:pt>
                <c:pt idx="69">
                  <c:v>74600</c:v>
                </c:pt>
                <c:pt idx="70">
                  <c:v>214914</c:v>
                </c:pt>
                <c:pt idx="71">
                  <c:v>37255</c:v>
                </c:pt>
                <c:pt idx="72">
                  <c:v>58470</c:v>
                </c:pt>
                <c:pt idx="73">
                  <c:v>39187</c:v>
                </c:pt>
                <c:pt idx="74">
                  <c:v>117643</c:v>
                </c:pt>
                <c:pt idx="75">
                  <c:v>31564</c:v>
                </c:pt>
                <c:pt idx="76">
                  <c:v>57531</c:v>
                </c:pt>
                <c:pt idx="77">
                  <c:v>39015</c:v>
                </c:pt>
                <c:pt idx="78">
                  <c:v>41485</c:v>
                </c:pt>
                <c:pt idx="79">
                  <c:v>52416</c:v>
                </c:pt>
                <c:pt idx="80">
                  <c:v>41724</c:v>
                </c:pt>
                <c:pt idx="81">
                  <c:v>36853</c:v>
                </c:pt>
                <c:pt idx="82">
                  <c:v>210241</c:v>
                </c:pt>
              </c:numCache>
            </c:numRef>
          </c:yVal>
          <c:smooth val="0"/>
          <c:extLst>
            <c:ext xmlns:c16="http://schemas.microsoft.com/office/drawing/2014/chart" uri="{C3380CC4-5D6E-409C-BE32-E72D297353CC}">
              <c16:uniqueId val="{00000000-4E22-437A-81CD-DEF51BEE6E52}"/>
            </c:ext>
          </c:extLst>
        </c:ser>
        <c:dLbls>
          <c:showLegendKey val="0"/>
          <c:showVal val="0"/>
          <c:showCatName val="0"/>
          <c:showSerName val="0"/>
          <c:showPercent val="0"/>
          <c:showBubbleSize val="0"/>
        </c:dLbls>
        <c:axId val="91761664"/>
        <c:axId val="91818240"/>
      </c:scatterChart>
      <c:valAx>
        <c:axId val="91761664"/>
        <c:scaling>
          <c:orientation val="minMax"/>
        </c:scaling>
        <c:delete val="0"/>
        <c:axPos val="b"/>
        <c:title>
          <c:tx>
            <c:rich>
              <a:bodyPr/>
              <a:lstStyle/>
              <a:p>
                <a:pPr>
                  <a:defRPr/>
                </a:pPr>
                <a:r>
                  <a:rPr lang="en-US" dirty="0"/>
                  <a:t>Years of Seniority</a:t>
                </a:r>
              </a:p>
            </c:rich>
          </c:tx>
          <c:overlay val="0"/>
        </c:title>
        <c:numFmt formatCode="General" sourceLinked="1"/>
        <c:majorTickMark val="out"/>
        <c:minorTickMark val="none"/>
        <c:tickLblPos val="nextTo"/>
        <c:crossAx val="91818240"/>
        <c:crosses val="autoZero"/>
        <c:crossBetween val="midCat"/>
      </c:valAx>
      <c:valAx>
        <c:axId val="91818240"/>
        <c:scaling>
          <c:orientation val="minMax"/>
        </c:scaling>
        <c:delete val="0"/>
        <c:axPos val="l"/>
        <c:majorGridlines/>
        <c:title>
          <c:tx>
            <c:rich>
              <a:bodyPr rot="-5400000" vert="horz"/>
              <a:lstStyle/>
              <a:p>
                <a:pPr>
                  <a:defRPr/>
                </a:pPr>
                <a:r>
                  <a:rPr lang="en-US" dirty="0"/>
                  <a:t>Annual Income</a:t>
                </a:r>
              </a:p>
            </c:rich>
          </c:tx>
          <c:overlay val="0"/>
        </c:title>
        <c:numFmt formatCode="#,##0" sourceLinked="0"/>
        <c:majorTickMark val="out"/>
        <c:minorTickMark val="none"/>
        <c:tickLblPos val="nextTo"/>
        <c:crossAx val="91761664"/>
        <c:crosses val="autoZero"/>
        <c:crossBetween val="midCat"/>
      </c:valAx>
      <c:spPr>
        <a:noFill/>
      </c:spPr>
    </c:plotArea>
    <c:plotVisOnly val="1"/>
    <c:dispBlanksAs val="gap"/>
    <c:showDLblsOverMax val="0"/>
  </c:chart>
  <c:spPr>
    <a:solidFill>
      <a:srgbClr val="FFFF93"/>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Income Relative to Seniority</a:t>
            </a:r>
          </a:p>
        </c:rich>
      </c:tx>
      <c:layout>
        <c:manualLayout>
          <c:xMode val="edge"/>
          <c:yMode val="edge"/>
          <c:x val="0.24894582047349795"/>
          <c:y val="5.1084215547232956E-2"/>
        </c:manualLayout>
      </c:layout>
      <c:overlay val="0"/>
    </c:title>
    <c:autoTitleDeleted val="0"/>
    <c:plotArea>
      <c:layout>
        <c:manualLayout>
          <c:layoutTarget val="inner"/>
          <c:xMode val="edge"/>
          <c:yMode val="edge"/>
          <c:x val="0.22485905679700488"/>
          <c:y val="0.1677231786819865"/>
          <c:w val="0.68537447744405089"/>
          <c:h val="0.515112736092875"/>
        </c:manualLayout>
      </c:layout>
      <c:lineChart>
        <c:grouping val="standard"/>
        <c:varyColors val="0"/>
        <c:ser>
          <c:idx val="0"/>
          <c:order val="0"/>
          <c:spPr>
            <a:ln w="19050">
              <a:solidFill>
                <a:schemeClr val="tx1"/>
              </a:solidFill>
            </a:ln>
          </c:spPr>
          <c:marker>
            <c:spPr>
              <a:ln w="15875"/>
            </c:spPr>
          </c:marker>
          <c:cat>
            <c:strRef>
              <c:f>Sheet1!$G$8:$G$13</c:f>
              <c:strCache>
                <c:ptCount val="6"/>
                <c:pt idx="0">
                  <c:v>1 to 5 yrs</c:v>
                </c:pt>
                <c:pt idx="1">
                  <c:v>6 to 10 yrs</c:v>
                </c:pt>
                <c:pt idx="2">
                  <c:v>11 to 15 yrs</c:v>
                </c:pt>
                <c:pt idx="3">
                  <c:v>16 to 20 yrs</c:v>
                </c:pt>
                <c:pt idx="4">
                  <c:v>21 to 25 yrs</c:v>
                </c:pt>
                <c:pt idx="5">
                  <c:v>Over 25 yrs</c:v>
                </c:pt>
              </c:strCache>
            </c:strRef>
          </c:cat>
          <c:val>
            <c:numRef>
              <c:f>Sheet1!$H$8:$H$13</c:f>
              <c:numCache>
                <c:formatCode>_(* #,##0_);_(* \(#,##0\);_(* "-"??_);_(@_)</c:formatCode>
                <c:ptCount val="6"/>
                <c:pt idx="0">
                  <c:v>42194.5</c:v>
                </c:pt>
                <c:pt idx="1">
                  <c:v>52314.57894736842</c:v>
                </c:pt>
                <c:pt idx="2">
                  <c:v>67684.551724137928</c:v>
                </c:pt>
                <c:pt idx="3">
                  <c:v>77818.625</c:v>
                </c:pt>
                <c:pt idx="4">
                  <c:v>108938.66666666667</c:v>
                </c:pt>
                <c:pt idx="5">
                  <c:v>76723.8</c:v>
                </c:pt>
              </c:numCache>
            </c:numRef>
          </c:val>
          <c:smooth val="0"/>
          <c:extLst>
            <c:ext xmlns:c16="http://schemas.microsoft.com/office/drawing/2014/chart" uri="{C3380CC4-5D6E-409C-BE32-E72D297353CC}">
              <c16:uniqueId val="{00000000-DB89-4953-96C2-8D3D76F64829}"/>
            </c:ext>
          </c:extLst>
        </c:ser>
        <c:dLbls>
          <c:showLegendKey val="0"/>
          <c:showVal val="0"/>
          <c:showCatName val="0"/>
          <c:showSerName val="0"/>
          <c:showPercent val="0"/>
          <c:showBubbleSize val="0"/>
        </c:dLbls>
        <c:marker val="1"/>
        <c:smooth val="0"/>
        <c:axId val="91838336"/>
        <c:axId val="91844992"/>
      </c:lineChart>
      <c:catAx>
        <c:axId val="91838336"/>
        <c:scaling>
          <c:orientation val="minMax"/>
        </c:scaling>
        <c:delete val="0"/>
        <c:axPos val="b"/>
        <c:title>
          <c:tx>
            <c:rich>
              <a:bodyPr/>
              <a:lstStyle/>
              <a:p>
                <a:pPr>
                  <a:defRPr/>
                </a:pPr>
                <a:r>
                  <a:rPr lang="en-US" dirty="0"/>
                  <a:t>Seniority</a:t>
                </a:r>
              </a:p>
            </c:rich>
          </c:tx>
          <c:overlay val="0"/>
        </c:title>
        <c:numFmt formatCode="General" sourceLinked="0"/>
        <c:majorTickMark val="out"/>
        <c:minorTickMark val="none"/>
        <c:tickLblPos val="nextTo"/>
        <c:txPr>
          <a:bodyPr rot="1800000"/>
          <a:lstStyle/>
          <a:p>
            <a:pPr>
              <a:defRPr b="1" i="1" baseline="0"/>
            </a:pPr>
            <a:endParaRPr lang="en-US"/>
          </a:p>
        </c:txPr>
        <c:crossAx val="91844992"/>
        <c:crosses val="autoZero"/>
        <c:auto val="1"/>
        <c:lblAlgn val="ctr"/>
        <c:lblOffset val="100"/>
        <c:noMultiLvlLbl val="0"/>
      </c:catAx>
      <c:valAx>
        <c:axId val="91844992"/>
        <c:scaling>
          <c:orientation val="minMax"/>
        </c:scaling>
        <c:delete val="0"/>
        <c:axPos val="l"/>
        <c:majorGridlines/>
        <c:title>
          <c:tx>
            <c:rich>
              <a:bodyPr rot="-5400000" vert="horz"/>
              <a:lstStyle/>
              <a:p>
                <a:pPr>
                  <a:defRPr/>
                </a:pPr>
                <a:r>
                  <a:rPr lang="en-US" dirty="0"/>
                  <a:t>Annual Income</a:t>
                </a:r>
              </a:p>
            </c:rich>
          </c:tx>
          <c:overlay val="0"/>
        </c:title>
        <c:numFmt formatCode="_(* #,##0_);_(* \(#,##0\);_(* &quot;-&quot;??_);_(@_)" sourceLinked="1"/>
        <c:majorTickMark val="out"/>
        <c:minorTickMark val="none"/>
        <c:tickLblPos val="nextTo"/>
        <c:txPr>
          <a:bodyPr/>
          <a:lstStyle/>
          <a:p>
            <a:pPr>
              <a:defRPr b="1" i="0" baseline="0"/>
            </a:pPr>
            <a:endParaRPr lang="en-US"/>
          </a:p>
        </c:txPr>
        <c:crossAx val="91838336"/>
        <c:crosses val="autoZero"/>
        <c:crossBetween val="between"/>
      </c:valAx>
      <c:spPr>
        <a:solidFill>
          <a:srgbClr val="DDEFF3"/>
        </a:solidFill>
      </c:spPr>
    </c:plotArea>
    <c:plotVisOnly val="1"/>
    <c:dispBlanksAs val="gap"/>
    <c:showDLblsOverMax val="0"/>
  </c:chart>
  <c:spPr>
    <a:solidFill>
      <a:schemeClr val="accent1">
        <a:lumMod val="40000"/>
        <a:lumOff val="60000"/>
      </a:schemeClr>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Apt. In OKC</c:v>
                </c:pt>
              </c:strCache>
            </c:strRef>
          </c:tx>
          <c:spPr>
            <a:solidFill>
              <a:srgbClr val="00487E"/>
            </a:solidFill>
          </c:spPr>
          <c:invertIfNegative val="0"/>
          <c:cat>
            <c:numRef>
              <c:f>Sheet1!$A$2:$A$41</c:f>
              <c:numCache>
                <c:formatCode>General</c:formatCode>
                <c:ptCount val="4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numCache>
            </c:numRef>
          </c:cat>
          <c:val>
            <c:numRef>
              <c:f>Sheet1!$B$2:$B$41</c:f>
              <c:numCache>
                <c:formatCode>General</c:formatCode>
                <c:ptCount val="40"/>
                <c:pt idx="0">
                  <c:v>20</c:v>
                </c:pt>
                <c:pt idx="1">
                  <c:v>30</c:v>
                </c:pt>
                <c:pt idx="2">
                  <c:v>50</c:v>
                </c:pt>
                <c:pt idx="3">
                  <c:v>200</c:v>
                </c:pt>
                <c:pt idx="4">
                  <c:v>250</c:v>
                </c:pt>
                <c:pt idx="5">
                  <c:v>350</c:v>
                </c:pt>
                <c:pt idx="6">
                  <c:v>400</c:v>
                </c:pt>
                <c:pt idx="7">
                  <c:v>550</c:v>
                </c:pt>
                <c:pt idx="8">
                  <c:v>600</c:v>
                </c:pt>
                <c:pt idx="9">
                  <c:v>800</c:v>
                </c:pt>
                <c:pt idx="10">
                  <c:v>1000</c:v>
                </c:pt>
                <c:pt idx="11">
                  <c:v>1200</c:v>
                </c:pt>
                <c:pt idx="12">
                  <c:v>1500</c:v>
                </c:pt>
                <c:pt idx="13">
                  <c:v>1600</c:v>
                </c:pt>
                <c:pt idx="14">
                  <c:v>2000</c:v>
                </c:pt>
                <c:pt idx="15">
                  <c:v>2250</c:v>
                </c:pt>
                <c:pt idx="16">
                  <c:v>2400</c:v>
                </c:pt>
                <c:pt idx="17">
                  <c:v>2550</c:v>
                </c:pt>
                <c:pt idx="18">
                  <c:v>2500</c:v>
                </c:pt>
                <c:pt idx="19">
                  <c:v>2450</c:v>
                </c:pt>
                <c:pt idx="20">
                  <c:v>2200</c:v>
                </c:pt>
                <c:pt idx="21">
                  <c:v>1950</c:v>
                </c:pt>
                <c:pt idx="22">
                  <c:v>1800</c:v>
                </c:pt>
                <c:pt idx="23">
                  <c:v>1700</c:v>
                </c:pt>
                <c:pt idx="24">
                  <c:v>1400</c:v>
                </c:pt>
                <c:pt idx="25">
                  <c:v>1100</c:v>
                </c:pt>
                <c:pt idx="26">
                  <c:v>950</c:v>
                </c:pt>
                <c:pt idx="27">
                  <c:v>800</c:v>
                </c:pt>
                <c:pt idx="28">
                  <c:v>700</c:v>
                </c:pt>
                <c:pt idx="29">
                  <c:v>500</c:v>
                </c:pt>
                <c:pt idx="30">
                  <c:v>340</c:v>
                </c:pt>
                <c:pt idx="31">
                  <c:v>150</c:v>
                </c:pt>
                <c:pt idx="32">
                  <c:v>120</c:v>
                </c:pt>
                <c:pt idx="33">
                  <c:v>100</c:v>
                </c:pt>
                <c:pt idx="34">
                  <c:v>90</c:v>
                </c:pt>
                <c:pt idx="35">
                  <c:v>70</c:v>
                </c:pt>
                <c:pt idx="36">
                  <c:v>50</c:v>
                </c:pt>
                <c:pt idx="37">
                  <c:v>50</c:v>
                </c:pt>
                <c:pt idx="38">
                  <c:v>40</c:v>
                </c:pt>
                <c:pt idx="39">
                  <c:v>10</c:v>
                </c:pt>
              </c:numCache>
            </c:numRef>
          </c:val>
          <c:extLst>
            <c:ext xmlns:c16="http://schemas.microsoft.com/office/drawing/2014/chart" uri="{C3380CC4-5D6E-409C-BE32-E72D297353CC}">
              <c16:uniqueId val="{00000000-EE47-4B64-B867-2D5966E2354A}"/>
            </c:ext>
          </c:extLst>
        </c:ser>
        <c:dLbls>
          <c:showLegendKey val="0"/>
          <c:showVal val="0"/>
          <c:showCatName val="0"/>
          <c:showSerName val="0"/>
          <c:showPercent val="0"/>
          <c:showBubbleSize val="0"/>
        </c:dLbls>
        <c:gapWidth val="92"/>
        <c:axId val="34076160"/>
        <c:axId val="8028160"/>
      </c:barChart>
      <c:catAx>
        <c:axId val="34076160"/>
        <c:scaling>
          <c:orientation val="minMax"/>
        </c:scaling>
        <c:delete val="0"/>
        <c:axPos val="b"/>
        <c:title>
          <c:tx>
            <c:rich>
              <a:bodyPr/>
              <a:lstStyle/>
              <a:p>
                <a:pPr>
                  <a:defRPr/>
                </a:pPr>
                <a:r>
                  <a:rPr lang="en-US" dirty="0"/>
                  <a:t>$ Rent/Mo.</a:t>
                </a:r>
              </a:p>
            </c:rich>
          </c:tx>
          <c:overlay val="0"/>
        </c:title>
        <c:numFmt formatCode="General" sourceLinked="1"/>
        <c:majorTickMark val="none"/>
        <c:minorTickMark val="none"/>
        <c:tickLblPos val="nextTo"/>
        <c:txPr>
          <a:bodyPr/>
          <a:lstStyle/>
          <a:p>
            <a:pPr>
              <a:defRPr sz="1400"/>
            </a:pPr>
            <a:endParaRPr lang="en-US"/>
          </a:p>
        </c:txPr>
        <c:crossAx val="8028160"/>
        <c:crosses val="autoZero"/>
        <c:auto val="1"/>
        <c:lblAlgn val="ctr"/>
        <c:lblOffset val="100"/>
        <c:noMultiLvlLbl val="0"/>
      </c:catAx>
      <c:valAx>
        <c:axId val="8028160"/>
        <c:scaling>
          <c:orientation val="minMax"/>
          <c:max val="2600"/>
          <c:min val="0"/>
        </c:scaling>
        <c:delete val="0"/>
        <c:axPos val="l"/>
        <c:majorGridlines/>
        <c:title>
          <c:tx>
            <c:rich>
              <a:bodyPr rot="-5400000" vert="horz"/>
              <a:lstStyle/>
              <a:p>
                <a:pPr>
                  <a:defRPr/>
                </a:pPr>
                <a:r>
                  <a:rPr lang="en-US" dirty="0"/>
                  <a:t>Frequency</a:t>
                </a:r>
              </a:p>
            </c:rich>
          </c:tx>
          <c:layout>
            <c:manualLayout>
              <c:xMode val="edge"/>
              <c:yMode val="edge"/>
              <c:x val="0"/>
              <c:y val="0.31734944940000581"/>
            </c:manualLayout>
          </c:layout>
          <c:overlay val="0"/>
        </c:title>
        <c:numFmt formatCode="#,##0" sourceLinked="0"/>
        <c:majorTickMark val="none"/>
        <c:minorTickMark val="none"/>
        <c:tickLblPos val="nextTo"/>
        <c:txPr>
          <a:bodyPr/>
          <a:lstStyle/>
          <a:p>
            <a:pPr>
              <a:defRPr sz="1000"/>
            </a:pPr>
            <a:endParaRPr lang="en-US"/>
          </a:p>
        </c:txPr>
        <c:crossAx val="34076160"/>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3/15/2024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97186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3/15/2024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2171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3/15/2024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0581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3/15/2024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5134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3/15/2024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3646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3/15/2024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7159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3/15/2024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6904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3/15/2024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8926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3/15/2024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5850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3/15/2024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0826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3/15/2024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297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3/15/2024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6697780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n.wikipedia.org/wiki/Simple_linear_regress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stats.stackovernet.xyz/ru/q/6358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n.wikipedia.org/wiki/Spreadshe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openwa.pressbooks.pub/msexcelbootcamp/chapter/chapter-21-chart-graph-modification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ebapps.stackexchange.com/questions/73601/insert-a-datatable-directly-under-my-chart-in-google-spreadshee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1%20Basic%20Excel%20-%20Excel%20Stat%20-3Day.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2x%20Graphics%20(addition)%20-%20Excel%20Stat%20-%203Day.xls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2%20Graphics%20-%20Excel%20Stat%206-20-2013.xlsx"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2%20Graphics%20-%20Excel%20Stat%20-%203Day.xlsx"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2z%20Review%20and%20Organize.xlsx"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9.jpeg"/><Relationship Id="rId5" Type="http://schemas.openxmlformats.org/officeDocument/2006/relationships/hyperlink" Target="https://openclipart.org/detail/19980/graphs-by-rg1024" TargetMode="External"/><Relationship Id="rId10" Type="http://schemas.openxmlformats.org/officeDocument/2006/relationships/hyperlink" Target="http://www.pngall.com/business-growth-chart-png" TargetMode="External"/><Relationship Id="rId4" Type="http://schemas.openxmlformats.org/officeDocument/2006/relationships/image" Target="../media/image15.pn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3%20Central%20Tendency%20-%20Excel%20Stat%20-%203Day.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0%20Pre-Test%20Excel%20Stat.doc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4%20Confidene%20Interval%20-%20Excel%20Stat%206-20-2013.xls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4%20Confidene%20Interval%20-%20Excel%20Stat%20-%203Day.xls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4z%20Rezponse%20to%20Q%20-%20z3Day.xlsx" TargetMode="External"/><Relationship Id="rId2" Type="http://schemas.openxmlformats.org/officeDocument/2006/relationships/hyperlink" Target="4z%20Review%20&amp;%20Beyond%20-%203Day.xlsx"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8.pn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2x%20Graphics%20(addition)%20-%20Excel%20Stat%20-%203Day.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20Regression%20-%20Excel%20Stat%20-%203Day.xls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6%20Lognormal%20Examples%20-%203Day.xlsx" TargetMode="External"/><Relationship Id="rId4" Type="http://schemas.openxmlformats.org/officeDocument/2006/relationships/hyperlink" Target="6%20Lognormal%20Precipitation%20A%20%206-20-2014.xls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6x%20Review%205_6%20-%203Day.xlsx"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3.jpg"/><Relationship Id="rId4" Type="http://schemas.openxmlformats.org/officeDocument/2006/relationships/chart" Target="../charts/chart15.xml"/></Relationships>
</file>

<file path=ppt/slides/_rels/slide5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23.jpg"/><Relationship Id="rId2" Type="http://schemas.openxmlformats.org/officeDocument/2006/relationships/hyperlink" Target="6z%20Final%20Review.xlsx"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chart" Target="../charts/chart1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n.wikipedia.org/wiki/Spreadsheet"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7%20Post-Test%20Excel%20Stat.doc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aymaker-psychology/chapter/measures-of-intellig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flatworldknowledge.lardbucket.org/books/geographic-information-system-basics/s10-01-descriptions-and-summari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642132-805A-497E-9C84-8D6774339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E7F1DA-407F-41FD-AC0F-D9CAD1187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685800"/>
            <a:ext cx="4724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2278217B-20B3-2B05-F8E1-2D7683AD9E4C}"/>
              </a:ext>
            </a:extLst>
          </p:cNvPr>
          <p:cNvPicPr>
            <a:picLocks noChangeAspect="1"/>
          </p:cNvPicPr>
          <p:nvPr/>
        </p:nvPicPr>
        <p:blipFill rotWithShape="1">
          <a:blip r:embed="rId2"/>
          <a:srcRect l="8052" r="3059"/>
          <a:stretch/>
        </p:blipFill>
        <p:spPr>
          <a:xfrm>
            <a:off x="0" y="10"/>
            <a:ext cx="6096000" cy="6857990"/>
          </a:xfrm>
          <a:prstGeom prst="rect">
            <a:avLst/>
          </a:prstGeom>
        </p:spPr>
      </p:pic>
      <p:sp>
        <p:nvSpPr>
          <p:cNvPr id="6" name="Title 1">
            <a:extLst>
              <a:ext uri="{FF2B5EF4-FFF2-40B4-BE49-F238E27FC236}">
                <a16:creationId xmlns:a16="http://schemas.microsoft.com/office/drawing/2014/main" id="{30974895-E58F-2470-67BF-71E137F4919A}"/>
              </a:ext>
            </a:extLst>
          </p:cNvPr>
          <p:cNvSpPr txBox="1">
            <a:spLocks/>
          </p:cNvSpPr>
          <p:nvPr/>
        </p:nvSpPr>
        <p:spPr>
          <a:xfrm>
            <a:off x="707796" y="1395167"/>
            <a:ext cx="4520309" cy="1875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cap="all" spc="300" baseline="0">
                <a:solidFill>
                  <a:schemeClr val="tx2"/>
                </a:solidFill>
                <a:latin typeface="+mj-lt"/>
                <a:ea typeface="+mj-ea"/>
                <a:cs typeface="+mj-cs"/>
              </a:defRPr>
            </a:lvl1pPr>
          </a:lstStyle>
          <a:p>
            <a:r>
              <a:rPr lang="en-US" sz="6600" b="1" dirty="0"/>
              <a:t>Excel</a:t>
            </a:r>
            <a:r>
              <a:rPr lang="en-US" sz="4800" b="1" dirty="0"/>
              <a:t> </a:t>
            </a:r>
          </a:p>
          <a:p>
            <a:r>
              <a:rPr lang="en-US" sz="5400" b="1" cap="none" dirty="0"/>
              <a:t>Statistics</a:t>
            </a:r>
          </a:p>
        </p:txBody>
      </p:sp>
      <p:sp>
        <p:nvSpPr>
          <p:cNvPr id="8" name="Subtitle 2">
            <a:extLst>
              <a:ext uri="{FF2B5EF4-FFF2-40B4-BE49-F238E27FC236}">
                <a16:creationId xmlns:a16="http://schemas.microsoft.com/office/drawing/2014/main" id="{007DBF97-4DEC-078F-E770-2BED216080CE}"/>
              </a:ext>
            </a:extLst>
          </p:cNvPr>
          <p:cNvSpPr txBox="1">
            <a:spLocks noGrp="1"/>
          </p:cNvSpPr>
          <p:nvPr>
            <p:ph type="ctrTitle"/>
          </p:nvPr>
        </p:nvSpPr>
        <p:spPr>
          <a:xfrm>
            <a:off x="6781800" y="1934976"/>
            <a:ext cx="4724399" cy="69758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SzPct val="70000"/>
              <a:buFont typeface="Arial" panose="020B0604020202020204" pitchFamily="34" charset="0"/>
              <a:buNone/>
              <a:defRPr sz="2400" i="1" kern="1200">
                <a:solidFill>
                  <a:schemeClr val="tx2"/>
                </a:solidFill>
                <a:latin typeface="+mj-lt"/>
                <a:ea typeface="+mn-ea"/>
                <a:cs typeface="+mn-cs"/>
              </a:defRPr>
            </a:lvl1pPr>
            <a:lvl2pPr marL="457200" indent="0" algn="ctr" defTabSz="914400" rtl="0" eaLnBrk="1" latinLnBrk="0" hangingPunct="1">
              <a:lnSpc>
                <a:spcPct val="100000"/>
              </a:lnSpc>
              <a:spcBef>
                <a:spcPts val="500"/>
              </a:spcBef>
              <a:buSzPct val="70000"/>
              <a:buFont typeface="Arial" panose="020B0604020202020204" pitchFamily="34" charset="0"/>
              <a:buNone/>
              <a:defRPr sz="2000" kern="1200">
                <a:solidFill>
                  <a:schemeClr val="tx2"/>
                </a:solidFill>
                <a:latin typeface="+mj-lt"/>
                <a:ea typeface="+mn-ea"/>
                <a:cs typeface="+mn-cs"/>
              </a:defRPr>
            </a:lvl2pPr>
            <a:lvl3pPr marL="914400" indent="0" algn="ctr" defTabSz="914400" rtl="0" eaLnBrk="1" latinLnBrk="0" hangingPunct="1">
              <a:lnSpc>
                <a:spcPct val="100000"/>
              </a:lnSpc>
              <a:spcBef>
                <a:spcPts val="500"/>
              </a:spcBef>
              <a:buSzPct val="70000"/>
              <a:buFont typeface="Arial" panose="020B0604020202020204" pitchFamily="34" charset="0"/>
              <a:buNone/>
              <a:defRPr sz="1800" kern="1200">
                <a:solidFill>
                  <a:schemeClr val="tx2"/>
                </a:solidFill>
                <a:latin typeface="+mj-lt"/>
                <a:ea typeface="+mn-ea"/>
                <a:cs typeface="+mn-cs"/>
              </a:defRPr>
            </a:lvl3pPr>
            <a:lvl4pPr marL="1371600" indent="0" algn="ctr" defTabSz="914400" rtl="0" eaLnBrk="1" latinLnBrk="0" hangingPunct="1">
              <a:lnSpc>
                <a:spcPct val="100000"/>
              </a:lnSpc>
              <a:spcBef>
                <a:spcPts val="500"/>
              </a:spcBef>
              <a:buSzPct val="70000"/>
              <a:buFont typeface="Arial" panose="020B0604020202020204" pitchFamily="34" charset="0"/>
              <a:buNone/>
              <a:defRPr sz="1600" kern="1200">
                <a:solidFill>
                  <a:schemeClr val="tx2"/>
                </a:solidFill>
                <a:latin typeface="+mj-lt"/>
                <a:ea typeface="+mn-ea"/>
                <a:cs typeface="+mn-cs"/>
              </a:defRPr>
            </a:lvl4pPr>
            <a:lvl5pPr marL="1828800" indent="0" algn="ctr" defTabSz="914400" rtl="0" eaLnBrk="1" latinLnBrk="0" hangingPunct="1">
              <a:lnSpc>
                <a:spcPct val="100000"/>
              </a:lnSpc>
              <a:spcBef>
                <a:spcPts val="500"/>
              </a:spcBef>
              <a:buSzPct val="70000"/>
              <a:buFont typeface="Arial" panose="020B0604020202020204" pitchFamily="34" charset="0"/>
              <a:buNone/>
              <a:defRPr sz="1600" kern="1200">
                <a:solidFill>
                  <a:schemeClr val="tx2"/>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F4F494"/>
                </a:solidFill>
              </a:rPr>
              <a:t>240</a:t>
            </a:r>
            <a:r>
              <a:rPr lang="en-US" sz="4400" b="1" dirty="0">
                <a:solidFill>
                  <a:srgbClr val="F4F494"/>
                </a:solidFill>
              </a:rPr>
              <a:t> </a:t>
            </a:r>
            <a:r>
              <a:rPr lang="en-US" sz="4800" b="1" dirty="0" err="1">
                <a:solidFill>
                  <a:srgbClr val="F4F494"/>
                </a:solidFill>
              </a:rPr>
              <a:t>C</a:t>
            </a:r>
            <a:r>
              <a:rPr lang="en-US" sz="3200" b="1" dirty="0" err="1">
                <a:solidFill>
                  <a:srgbClr val="F4F494"/>
                </a:solidFill>
              </a:rPr>
              <a:t>en</a:t>
            </a:r>
            <a:r>
              <a:rPr lang="en-US" sz="4800" b="1" dirty="0" err="1">
                <a:solidFill>
                  <a:srgbClr val="F4F494"/>
                </a:solidFill>
              </a:rPr>
              <a:t>SARA</a:t>
            </a:r>
            <a:endParaRPr lang="en-US" sz="4800" b="1" dirty="0">
              <a:solidFill>
                <a:srgbClr val="F4F494"/>
              </a:solidFill>
            </a:endParaRPr>
          </a:p>
        </p:txBody>
      </p:sp>
      <p:sp>
        <p:nvSpPr>
          <p:cNvPr id="12" name="TextBox 11">
            <a:extLst>
              <a:ext uri="{FF2B5EF4-FFF2-40B4-BE49-F238E27FC236}">
                <a16:creationId xmlns:a16="http://schemas.microsoft.com/office/drawing/2014/main" id="{A92C3DF2-D3F1-95B1-233F-1D21186F2660}"/>
              </a:ext>
            </a:extLst>
          </p:cNvPr>
          <p:cNvSpPr txBox="1"/>
          <p:nvPr/>
        </p:nvSpPr>
        <p:spPr>
          <a:xfrm>
            <a:off x="7250783" y="3881735"/>
            <a:ext cx="3780009" cy="1261884"/>
          </a:xfrm>
          <a:prstGeom prst="rect">
            <a:avLst/>
          </a:prstGeom>
          <a:noFill/>
        </p:spPr>
        <p:txBody>
          <a:bodyPr wrap="none" rtlCol="0">
            <a:spAutoFit/>
          </a:bodyPr>
          <a:lstStyle/>
          <a:p>
            <a:r>
              <a:rPr lang="en-US" sz="2400" i="1" dirty="0">
                <a:solidFill>
                  <a:srgbClr val="F4F494"/>
                </a:solidFill>
                <a:latin typeface="Goudy Old Style" panose="02020502050305020303" pitchFamily="18" charset="0"/>
              </a:rPr>
              <a:t>Instructor:  Steve Hiebsch</a:t>
            </a:r>
          </a:p>
          <a:p>
            <a:r>
              <a:rPr lang="en-US" sz="2400" i="1" dirty="0">
                <a:solidFill>
                  <a:srgbClr val="F4F494"/>
                </a:solidFill>
                <a:latin typeface="Goudy Old Style" panose="02020502050305020303" pitchFamily="18" charset="0"/>
              </a:rPr>
              <a:t>Email:  steve.hiebsch@gmail.com</a:t>
            </a:r>
          </a:p>
          <a:p>
            <a:endParaRPr lang="en-US" sz="2800" dirty="0">
              <a:solidFill>
                <a:srgbClr val="F4F494"/>
              </a:solidFill>
            </a:endParaRPr>
          </a:p>
        </p:txBody>
      </p:sp>
    </p:spTree>
    <p:extLst>
      <p:ext uri="{BB962C8B-B14F-4D97-AF65-F5344CB8AC3E}">
        <p14:creationId xmlns:p14="http://schemas.microsoft.com/office/powerpoint/2010/main" val="5013683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800214D8-9B71-674E-1663-7AF77E94F27F}"/>
              </a:ext>
            </a:extLst>
          </p:cNvPr>
          <p:cNvSpPr txBox="1"/>
          <p:nvPr/>
        </p:nvSpPr>
        <p:spPr>
          <a:xfrm>
            <a:off x="685799" y="-68401"/>
            <a:ext cx="9392479" cy="769441"/>
          </a:xfrm>
          <a:prstGeom prst="rect">
            <a:avLst/>
          </a:prstGeom>
          <a:noFill/>
        </p:spPr>
        <p:txBody>
          <a:bodyPr wrap="square">
            <a:spAutoFit/>
          </a:bodyPr>
          <a:lstStyle/>
          <a:p>
            <a:pPr algn="ctr"/>
            <a:r>
              <a:rPr lang="en-US" sz="4400" b="1" dirty="0">
                <a:latin typeface="+mj-lt"/>
              </a:rPr>
              <a:t>Module 5:</a:t>
            </a:r>
          </a:p>
        </p:txBody>
      </p:sp>
      <p:sp>
        <p:nvSpPr>
          <p:cNvPr id="6" name="TextBox 5">
            <a:extLst>
              <a:ext uri="{FF2B5EF4-FFF2-40B4-BE49-F238E27FC236}">
                <a16:creationId xmlns:a16="http://schemas.microsoft.com/office/drawing/2014/main" id="{8546296D-5477-4AE5-8230-A3FF48F3E9E8}"/>
              </a:ext>
            </a:extLst>
          </p:cNvPr>
          <p:cNvSpPr txBox="1"/>
          <p:nvPr/>
        </p:nvSpPr>
        <p:spPr>
          <a:xfrm>
            <a:off x="765313" y="772842"/>
            <a:ext cx="9312965" cy="646331"/>
          </a:xfrm>
          <a:prstGeom prst="rect">
            <a:avLst/>
          </a:prstGeom>
          <a:noFill/>
        </p:spPr>
        <p:txBody>
          <a:bodyPr wrap="square">
            <a:spAutoFit/>
          </a:bodyPr>
          <a:lstStyle/>
          <a:p>
            <a:pPr algn="ctr"/>
            <a:r>
              <a:rPr lang="en-US" sz="3600" dirty="0">
                <a:latin typeface="Goudy Old Style" panose="02020502050305020303" pitchFamily="18" charset="0"/>
              </a:rPr>
              <a:t>Linear Regression</a:t>
            </a:r>
          </a:p>
        </p:txBody>
      </p:sp>
      <p:sp>
        <p:nvSpPr>
          <p:cNvPr id="2" name="Content Placeholder 2">
            <a:extLst>
              <a:ext uri="{FF2B5EF4-FFF2-40B4-BE49-F238E27FC236}">
                <a16:creationId xmlns:a16="http://schemas.microsoft.com/office/drawing/2014/main" id="{0306B4B4-9B27-3848-89BC-5B4EEB8532BF}"/>
              </a:ext>
            </a:extLst>
          </p:cNvPr>
          <p:cNvSpPr>
            <a:spLocks noGrp="1"/>
          </p:cNvSpPr>
          <p:nvPr>
            <p:ph idx="1"/>
          </p:nvPr>
        </p:nvSpPr>
        <p:spPr>
          <a:xfrm>
            <a:off x="765313" y="1468051"/>
            <a:ext cx="9312965" cy="4598709"/>
          </a:xfrm>
        </p:spPr>
        <p:txBody>
          <a:bodyPr>
            <a:normAutofit lnSpcReduction="10000"/>
          </a:bodyPr>
          <a:lstStyle/>
          <a:p>
            <a:pPr marL="82296" indent="0">
              <a:lnSpc>
                <a:spcPct val="110000"/>
              </a:lnSpc>
              <a:buNone/>
            </a:pPr>
            <a:r>
              <a:rPr lang="en-US" sz="2700" dirty="0"/>
              <a:t>After completing this module, the student will be able to:</a:t>
            </a:r>
          </a:p>
          <a:p>
            <a:pPr marL="596646" indent="-514350">
              <a:lnSpc>
                <a:spcPct val="110000"/>
              </a:lnSpc>
              <a:buClr>
                <a:schemeClr val="accent3">
                  <a:lumMod val="50000"/>
                </a:schemeClr>
              </a:buClr>
              <a:buSzPct val="100000"/>
              <a:buFont typeface="+mj-lt"/>
              <a:buAutoNum type="arabicPeriod"/>
            </a:pPr>
            <a:r>
              <a:rPr lang="en-US" sz="2700" dirty="0"/>
              <a:t>Explain linear regression</a:t>
            </a:r>
          </a:p>
          <a:p>
            <a:pPr marL="596646" indent="-514350">
              <a:lnSpc>
                <a:spcPct val="110000"/>
              </a:lnSpc>
              <a:buClr>
                <a:schemeClr val="accent3">
                  <a:lumMod val="50000"/>
                </a:schemeClr>
              </a:buClr>
              <a:buSzPct val="100000"/>
              <a:buFont typeface="+mj-lt"/>
              <a:buAutoNum type="arabicPeriod"/>
            </a:pPr>
            <a:r>
              <a:rPr lang="en-US" sz="2700" dirty="0"/>
              <a:t>Use Excel to draw a scatter </a:t>
            </a:r>
            <a:br>
              <a:rPr lang="en-US" sz="2700" dirty="0"/>
            </a:br>
            <a:r>
              <a:rPr lang="en-US" sz="2700" dirty="0"/>
              <a:t>diagram</a:t>
            </a:r>
          </a:p>
          <a:p>
            <a:pPr marL="596646" indent="-514350">
              <a:lnSpc>
                <a:spcPct val="110000"/>
              </a:lnSpc>
              <a:buClr>
                <a:schemeClr val="accent3">
                  <a:lumMod val="50000"/>
                </a:schemeClr>
              </a:buClr>
              <a:buSzPct val="100000"/>
              <a:buFont typeface="+mj-lt"/>
              <a:buAutoNum type="arabicPeriod"/>
            </a:pPr>
            <a:r>
              <a:rPr lang="en-US" sz="2700" dirty="0"/>
              <a:t>Use Excel to find a least </a:t>
            </a:r>
            <a:br>
              <a:rPr lang="en-US" sz="2700" dirty="0"/>
            </a:br>
            <a:r>
              <a:rPr lang="en-US" sz="2700" dirty="0"/>
              <a:t>squares regression line</a:t>
            </a:r>
          </a:p>
          <a:p>
            <a:pPr marL="596646" indent="-514350">
              <a:lnSpc>
                <a:spcPct val="110000"/>
              </a:lnSpc>
              <a:buClr>
                <a:schemeClr val="accent3">
                  <a:lumMod val="50000"/>
                </a:schemeClr>
              </a:buClr>
              <a:buSzPct val="100000"/>
              <a:buFont typeface="+mj-lt"/>
              <a:buAutoNum type="arabicPeriod"/>
            </a:pPr>
            <a:r>
              <a:rPr lang="en-US" sz="2700" dirty="0"/>
              <a:t>Use Excel and the least squares regression equation to predict the value of a dependent variable based on an independent variable(s)</a:t>
            </a:r>
          </a:p>
        </p:txBody>
      </p:sp>
      <p:grpSp>
        <p:nvGrpSpPr>
          <p:cNvPr id="11" name="Group 10">
            <a:extLst>
              <a:ext uri="{FF2B5EF4-FFF2-40B4-BE49-F238E27FC236}">
                <a16:creationId xmlns:a16="http://schemas.microsoft.com/office/drawing/2014/main" id="{5A079B15-A7F5-64F1-9FCA-817463945861}"/>
              </a:ext>
            </a:extLst>
          </p:cNvPr>
          <p:cNvGrpSpPr/>
          <p:nvPr/>
        </p:nvGrpSpPr>
        <p:grpSpPr>
          <a:xfrm>
            <a:off x="5890741" y="1836504"/>
            <a:ext cx="3822065" cy="2663130"/>
            <a:chOff x="5890741" y="1898148"/>
            <a:chExt cx="3822065" cy="2663130"/>
          </a:xfrm>
        </p:grpSpPr>
        <p:pic>
          <p:nvPicPr>
            <p:cNvPr id="7" name="Picture 6" descr="A graph of blue squares and a black line&#10;&#10;Description automatically generated">
              <a:extLst>
                <a:ext uri="{FF2B5EF4-FFF2-40B4-BE49-F238E27FC236}">
                  <a16:creationId xmlns:a16="http://schemas.microsoft.com/office/drawing/2014/main" id="{AC544C9C-4ABB-3C1C-BA41-C6BF996D98B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86" b="9493"/>
            <a:stretch/>
          </p:blipFill>
          <p:spPr>
            <a:xfrm>
              <a:off x="6191887" y="2031714"/>
              <a:ext cx="3483717" cy="2252609"/>
            </a:xfrm>
            <a:prstGeom prst="rect">
              <a:avLst/>
            </a:prstGeom>
          </p:spPr>
        </p:pic>
        <p:sp>
          <p:nvSpPr>
            <p:cNvPr id="9" name="TextBox 8">
              <a:extLst>
                <a:ext uri="{FF2B5EF4-FFF2-40B4-BE49-F238E27FC236}">
                  <a16:creationId xmlns:a16="http://schemas.microsoft.com/office/drawing/2014/main" id="{5C853DE5-5256-41B9-D3A8-57E9CC0FB69F}"/>
                </a:ext>
              </a:extLst>
            </p:cNvPr>
            <p:cNvSpPr txBox="1"/>
            <p:nvPr/>
          </p:nvSpPr>
          <p:spPr>
            <a:xfrm>
              <a:off x="6133202" y="4253501"/>
              <a:ext cx="3579604" cy="307777"/>
            </a:xfrm>
            <a:prstGeom prst="rect">
              <a:avLst/>
            </a:prstGeom>
            <a:noFill/>
          </p:spPr>
          <p:txBody>
            <a:bodyPr wrap="square" rtlCol="0">
              <a:spAutoFit/>
            </a:bodyPr>
            <a:lstStyle/>
            <a:p>
              <a:pPr algn="ctr"/>
              <a:r>
                <a:rPr lang="en-US" sz="1400" dirty="0"/>
                <a:t>Independent Variable</a:t>
              </a:r>
            </a:p>
          </p:txBody>
        </p:sp>
        <p:sp>
          <p:nvSpPr>
            <p:cNvPr id="10" name="TextBox 9">
              <a:extLst>
                <a:ext uri="{FF2B5EF4-FFF2-40B4-BE49-F238E27FC236}">
                  <a16:creationId xmlns:a16="http://schemas.microsoft.com/office/drawing/2014/main" id="{F869880A-8D64-560F-BD55-B10C162CA8C8}"/>
                </a:ext>
              </a:extLst>
            </p:cNvPr>
            <p:cNvSpPr txBox="1"/>
            <p:nvPr/>
          </p:nvSpPr>
          <p:spPr>
            <a:xfrm rot="16200000">
              <a:off x="4851542" y="2937347"/>
              <a:ext cx="2386175" cy="307777"/>
            </a:xfrm>
            <a:prstGeom prst="rect">
              <a:avLst/>
            </a:prstGeom>
            <a:noFill/>
          </p:spPr>
          <p:txBody>
            <a:bodyPr wrap="square" rtlCol="0">
              <a:spAutoFit/>
            </a:bodyPr>
            <a:lstStyle/>
            <a:p>
              <a:pPr algn="ctr"/>
              <a:r>
                <a:rPr lang="en-US" sz="1400" dirty="0"/>
                <a:t>Dependent Variable</a:t>
              </a:r>
            </a:p>
          </p:txBody>
        </p:sp>
      </p:grpSp>
    </p:spTree>
    <p:extLst>
      <p:ext uri="{BB962C8B-B14F-4D97-AF65-F5344CB8AC3E}">
        <p14:creationId xmlns:p14="http://schemas.microsoft.com/office/powerpoint/2010/main" val="270106163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98596CE2-DA47-91D0-FB6D-8D8205C7F4D8}"/>
              </a:ext>
            </a:extLst>
          </p:cNvPr>
          <p:cNvSpPr>
            <a:spLocks noGrp="1"/>
          </p:cNvSpPr>
          <p:nvPr>
            <p:ph type="title"/>
          </p:nvPr>
        </p:nvSpPr>
        <p:spPr>
          <a:xfrm>
            <a:off x="666947" y="143131"/>
            <a:ext cx="9512084" cy="561994"/>
          </a:xfrm>
        </p:spPr>
        <p:txBody>
          <a:bodyPr>
            <a:noAutofit/>
          </a:bodyPr>
          <a:lstStyle/>
          <a:p>
            <a:pPr algn="ctr"/>
            <a:r>
              <a:rPr lang="en-US" sz="4400" b="1" cap="none" dirty="0"/>
              <a:t>Module 6</a:t>
            </a:r>
            <a:r>
              <a:rPr lang="en-US" sz="4400" b="1" dirty="0"/>
              <a:t>:</a:t>
            </a:r>
          </a:p>
        </p:txBody>
      </p:sp>
      <p:sp>
        <p:nvSpPr>
          <p:cNvPr id="3" name="Title 1">
            <a:extLst>
              <a:ext uri="{FF2B5EF4-FFF2-40B4-BE49-F238E27FC236}">
                <a16:creationId xmlns:a16="http://schemas.microsoft.com/office/drawing/2014/main" id="{A2567166-5ECF-B391-CDE3-639BCCCB7B63}"/>
              </a:ext>
            </a:extLst>
          </p:cNvPr>
          <p:cNvSpPr txBox="1">
            <a:spLocks/>
          </p:cNvSpPr>
          <p:nvPr/>
        </p:nvSpPr>
        <p:spPr>
          <a:xfrm>
            <a:off x="666947" y="810702"/>
            <a:ext cx="9530936" cy="5549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cap="none" dirty="0"/>
              <a:t>Lognormal Function</a:t>
            </a:r>
          </a:p>
        </p:txBody>
      </p:sp>
      <p:sp>
        <p:nvSpPr>
          <p:cNvPr id="5" name="Content Placeholder 2">
            <a:extLst>
              <a:ext uri="{FF2B5EF4-FFF2-40B4-BE49-F238E27FC236}">
                <a16:creationId xmlns:a16="http://schemas.microsoft.com/office/drawing/2014/main" id="{329C6360-501A-E34D-6BD2-FDDF72C63ED6}"/>
              </a:ext>
            </a:extLst>
          </p:cNvPr>
          <p:cNvSpPr>
            <a:spLocks noGrp="1"/>
          </p:cNvSpPr>
          <p:nvPr>
            <p:ph idx="1"/>
          </p:nvPr>
        </p:nvSpPr>
        <p:spPr>
          <a:xfrm>
            <a:off x="1181529" y="1650944"/>
            <a:ext cx="8907577" cy="2563471"/>
          </a:xfrm>
        </p:spPr>
        <p:txBody>
          <a:bodyPr>
            <a:normAutofit/>
          </a:bodyPr>
          <a:lstStyle/>
          <a:p>
            <a:pPr marL="82296" indent="0">
              <a:buNone/>
            </a:pPr>
            <a:r>
              <a:rPr lang="en-US" sz="2700" dirty="0"/>
              <a:t>After completing this module, the student will be able to:</a:t>
            </a:r>
          </a:p>
          <a:p>
            <a:pPr marL="596646" indent="-514350">
              <a:lnSpc>
                <a:spcPct val="110000"/>
              </a:lnSpc>
              <a:buClr>
                <a:schemeClr val="accent3">
                  <a:lumMod val="50000"/>
                </a:schemeClr>
              </a:buClr>
              <a:buSzPct val="100000"/>
              <a:buFont typeface="+mj-lt"/>
              <a:buAutoNum type="arabicPeriod"/>
            </a:pPr>
            <a:r>
              <a:rPr lang="en-US" sz="2700" dirty="0"/>
              <a:t>Explain lognormal distribution</a:t>
            </a:r>
          </a:p>
          <a:p>
            <a:pPr marL="596646" indent="-514350">
              <a:lnSpc>
                <a:spcPct val="110000"/>
              </a:lnSpc>
              <a:buClr>
                <a:schemeClr val="accent3">
                  <a:lumMod val="50000"/>
                </a:schemeClr>
              </a:buClr>
              <a:buSzPct val="100000"/>
              <a:buFont typeface="+mj-lt"/>
              <a:buAutoNum type="arabicPeriod"/>
            </a:pPr>
            <a:r>
              <a:rPr lang="en-US" sz="2700" dirty="0"/>
              <a:t>Use Excel Lognormal functions</a:t>
            </a:r>
            <a:br>
              <a:rPr lang="en-US" sz="2700" dirty="0"/>
            </a:br>
            <a:r>
              <a:rPr lang="en-US" sz="2700" dirty="0"/>
              <a:t>to create a lognormal </a:t>
            </a:r>
            <a:br>
              <a:rPr lang="en-US" sz="2700" dirty="0"/>
            </a:br>
            <a:r>
              <a:rPr lang="en-US" sz="2700" dirty="0"/>
              <a:t>distribution probability</a:t>
            </a:r>
            <a:endParaRPr lang="en-US" dirty="0"/>
          </a:p>
        </p:txBody>
      </p:sp>
      <p:pic>
        <p:nvPicPr>
          <p:cNvPr id="7" name="Picture 6" descr="A diagram of a normal distribution&#10;&#10;Description automatically generated">
            <a:extLst>
              <a:ext uri="{FF2B5EF4-FFF2-40B4-BE49-F238E27FC236}">
                <a16:creationId xmlns:a16="http://schemas.microsoft.com/office/drawing/2014/main" id="{DD59483A-2972-4030-DF7B-CFFDC21E80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7388" y="2293281"/>
            <a:ext cx="3727807" cy="2781876"/>
          </a:xfrm>
          <a:prstGeom prst="rect">
            <a:avLst/>
          </a:prstGeom>
        </p:spPr>
      </p:pic>
    </p:spTree>
    <p:extLst>
      <p:ext uri="{BB962C8B-B14F-4D97-AF65-F5344CB8AC3E}">
        <p14:creationId xmlns:p14="http://schemas.microsoft.com/office/powerpoint/2010/main" val="59466099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n abstract genetic concept">
            <a:extLst>
              <a:ext uri="{FF2B5EF4-FFF2-40B4-BE49-F238E27FC236}">
                <a16:creationId xmlns:a16="http://schemas.microsoft.com/office/drawing/2014/main" id="{27F66821-4377-8ADA-1F51-5C837C7D911A}"/>
              </a:ext>
            </a:extLst>
          </p:cNvPr>
          <p:cNvPicPr>
            <a:picLocks noChangeAspect="1"/>
          </p:cNvPicPr>
          <p:nvPr/>
        </p:nvPicPr>
        <p:blipFill rotWithShape="1">
          <a:blip r:embed="rId2"/>
          <a:srcRect l="8052" r="3059"/>
          <a:stretch/>
        </p:blipFill>
        <p:spPr>
          <a:xfrm>
            <a:off x="7178079" y="666160"/>
            <a:ext cx="4334082" cy="5525680"/>
          </a:xfrm>
          <a:prstGeom prst="rect">
            <a:avLst/>
          </a:prstGeom>
        </p:spPr>
      </p:pic>
      <p:pic>
        <p:nvPicPr>
          <p:cNvPr id="9" name="Picture 8">
            <a:extLst>
              <a:ext uri="{FF2B5EF4-FFF2-40B4-BE49-F238E27FC236}">
                <a16:creationId xmlns:a16="http://schemas.microsoft.com/office/drawing/2014/main" id="{A9FEFDCE-FABF-EAEC-C885-6B2059393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291" y="1235702"/>
            <a:ext cx="4507944" cy="4572000"/>
          </a:xfrm>
          <a:prstGeom prst="rect">
            <a:avLst/>
          </a:prstGeom>
        </p:spPr>
      </p:pic>
      <p:pic>
        <p:nvPicPr>
          <p:cNvPr id="10" name="Picture 9">
            <a:extLst>
              <a:ext uri="{FF2B5EF4-FFF2-40B4-BE49-F238E27FC236}">
                <a16:creationId xmlns:a16="http://schemas.microsoft.com/office/drawing/2014/main" id="{ECF58C0F-504A-F59E-F94C-222CCA089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71717">
            <a:off x="2108140" y="1456175"/>
            <a:ext cx="4196465" cy="4450459"/>
          </a:xfrm>
          <a:prstGeom prst="rect">
            <a:avLst/>
          </a:prstGeom>
        </p:spPr>
      </p:pic>
      <p:sp>
        <p:nvSpPr>
          <p:cNvPr id="13" name="Rectangle 12">
            <a:extLst>
              <a:ext uri="{FF2B5EF4-FFF2-40B4-BE49-F238E27FC236}">
                <a16:creationId xmlns:a16="http://schemas.microsoft.com/office/drawing/2014/main" id="{EE167EC9-B156-934C-EE5B-C369D8E9FA93}"/>
              </a:ext>
            </a:extLst>
          </p:cNvPr>
          <p:cNvSpPr/>
          <p:nvPr/>
        </p:nvSpPr>
        <p:spPr>
          <a:xfrm rot="19288147">
            <a:off x="3070321" y="3750322"/>
            <a:ext cx="298511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rPr>
              <a:t>Revised</a:t>
            </a:r>
          </a:p>
        </p:txBody>
      </p:sp>
      <p:pic>
        <p:nvPicPr>
          <p:cNvPr id="11" name="Picture 9" descr="C:\Users\Steve 2012\AppData\Local\Microsoft\Windows\Temporary Internet Files\Content.IE5\9XBN6JGD\MP910220839[1].jpg">
            <a:extLst>
              <a:ext uri="{FF2B5EF4-FFF2-40B4-BE49-F238E27FC236}">
                <a16:creationId xmlns:a16="http://schemas.microsoft.com/office/drawing/2014/main" id="{283DB900-042B-8036-1B17-D982C7415B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58" t="5194" r="25373" b="10479"/>
          <a:stretch/>
        </p:blipFill>
        <p:spPr bwMode="auto">
          <a:xfrm rot="21027506">
            <a:off x="3417412" y="1214837"/>
            <a:ext cx="2387243" cy="18921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5">
            <a:extLst>
              <a:ext uri="{FF2B5EF4-FFF2-40B4-BE49-F238E27FC236}">
                <a16:creationId xmlns:a16="http://schemas.microsoft.com/office/drawing/2014/main" id="{80DF30B5-3681-5C98-550D-E3326FBC6EA4}"/>
              </a:ext>
            </a:extLst>
          </p:cNvPr>
          <p:cNvSpPr txBox="1">
            <a:spLocks/>
          </p:cNvSpPr>
          <p:nvPr/>
        </p:nvSpPr>
        <p:spPr>
          <a:xfrm rot="21023655">
            <a:off x="3694467" y="1370928"/>
            <a:ext cx="1894378" cy="1500443"/>
          </a:xfrm>
          <a:prstGeom prst="rect">
            <a:avLst/>
          </a:prstGeom>
        </p:spPr>
        <p:txBody>
          <a:bodyPr>
            <a:normAutofit lnSpcReduction="10000"/>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lumMod val="75000"/>
                  </a:schemeClr>
                </a:solidFill>
                <a:latin typeface="Brush Script MT" pitchFamily="66" charset="0"/>
              </a:rPr>
              <a:t>Today’s Meaningless Data -- Review Carefully</a:t>
            </a:r>
          </a:p>
        </p:txBody>
      </p:sp>
      <p:sp>
        <p:nvSpPr>
          <p:cNvPr id="17" name="Rectangle 16">
            <a:extLst>
              <a:ext uri="{FF2B5EF4-FFF2-40B4-BE49-F238E27FC236}">
                <a16:creationId xmlns:a16="http://schemas.microsoft.com/office/drawing/2014/main" id="{02498E8D-FD7C-31C0-E4F0-E6290D313DCD}"/>
              </a:ext>
            </a:extLst>
          </p:cNvPr>
          <p:cNvSpPr/>
          <p:nvPr/>
        </p:nvSpPr>
        <p:spPr>
          <a:xfrm>
            <a:off x="7186407" y="673780"/>
            <a:ext cx="4313351" cy="5525680"/>
          </a:xfrm>
          <a:prstGeom prst="rect">
            <a:avLst/>
          </a:prstGeom>
          <a:solidFill>
            <a:srgbClr val="D8ECFC">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A06DC009-78F5-C1B7-1119-40A5859A9054}"/>
              </a:ext>
            </a:extLst>
          </p:cNvPr>
          <p:cNvSpPr>
            <a:spLocks noGrp="1"/>
          </p:cNvSpPr>
          <p:nvPr>
            <p:ph type="title"/>
          </p:nvPr>
        </p:nvSpPr>
        <p:spPr>
          <a:xfrm>
            <a:off x="7615647" y="1388285"/>
            <a:ext cx="3694155" cy="3515577"/>
          </a:xfrm>
        </p:spPr>
        <p:txBody>
          <a:bodyPr>
            <a:normAutofit fontScale="90000"/>
          </a:bodyPr>
          <a:lstStyle/>
          <a:p>
            <a:r>
              <a:rPr lang="en-US" sz="6000" b="1" cap="none" dirty="0"/>
              <a:t>Module 1:</a:t>
            </a:r>
            <a:br>
              <a:rPr lang="en-US" sz="4900" b="1" cap="none" dirty="0"/>
            </a:br>
            <a:br>
              <a:rPr lang="en-US" sz="3200" b="1" cap="none" dirty="0"/>
            </a:br>
            <a:r>
              <a:rPr lang="en-US" sz="4400" b="1" cap="none" dirty="0"/>
              <a:t>Using Microsoft Excel Spreadsheets</a:t>
            </a:r>
          </a:p>
        </p:txBody>
      </p:sp>
    </p:spTree>
    <p:extLst>
      <p:ext uri="{BB962C8B-B14F-4D97-AF65-F5344CB8AC3E}">
        <p14:creationId xmlns:p14="http://schemas.microsoft.com/office/powerpoint/2010/main" val="20114451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248399" y="685800"/>
            <a:ext cx="1308314" cy="5486399"/>
          </a:xfrm>
          <a:prstGeom prst="rect">
            <a:avLst/>
          </a:prstGeom>
        </p:spPr>
      </p:pic>
      <p:sp>
        <p:nvSpPr>
          <p:cNvPr id="2" name="Title 1">
            <a:extLst>
              <a:ext uri="{FF2B5EF4-FFF2-40B4-BE49-F238E27FC236}">
                <a16:creationId xmlns:a16="http://schemas.microsoft.com/office/drawing/2014/main" id="{589633B7-16A0-FF7D-119D-A4FFAF25874C}"/>
              </a:ext>
            </a:extLst>
          </p:cNvPr>
          <p:cNvSpPr>
            <a:spLocks noGrp="1"/>
          </p:cNvSpPr>
          <p:nvPr>
            <p:ph type="title"/>
          </p:nvPr>
        </p:nvSpPr>
        <p:spPr>
          <a:xfrm>
            <a:off x="685801" y="110605"/>
            <a:ext cx="9512084" cy="616360"/>
          </a:xfrm>
        </p:spPr>
        <p:txBody>
          <a:bodyPr>
            <a:noAutofit/>
          </a:bodyPr>
          <a:lstStyle/>
          <a:p>
            <a:pPr algn="ctr"/>
            <a:r>
              <a:rPr lang="en-US" sz="4400" b="1" cap="none" dirty="0"/>
              <a:t>What is a Spreadsheet Program?</a:t>
            </a:r>
          </a:p>
        </p:txBody>
      </p:sp>
      <p:sp>
        <p:nvSpPr>
          <p:cNvPr id="3" name="Content Placeholder 2">
            <a:extLst>
              <a:ext uri="{FF2B5EF4-FFF2-40B4-BE49-F238E27FC236}">
                <a16:creationId xmlns:a16="http://schemas.microsoft.com/office/drawing/2014/main" id="{0CAEEC19-DC04-2391-96C9-0777094FE206}"/>
              </a:ext>
            </a:extLst>
          </p:cNvPr>
          <p:cNvSpPr>
            <a:spLocks noGrp="1"/>
          </p:cNvSpPr>
          <p:nvPr>
            <p:ph idx="1"/>
          </p:nvPr>
        </p:nvSpPr>
        <p:spPr>
          <a:xfrm>
            <a:off x="810705" y="970961"/>
            <a:ext cx="9238267" cy="4936679"/>
          </a:xfrm>
        </p:spPr>
        <p:txBody>
          <a:bodyPr>
            <a:noAutofit/>
          </a:bodyPr>
          <a:lstStyle/>
          <a:p>
            <a:pPr>
              <a:spcBef>
                <a:spcPts val="0"/>
              </a:spcBef>
            </a:pPr>
            <a:r>
              <a:rPr lang="en-US" sz="2800" b="1" dirty="0"/>
              <a:t>Spreadsheets </a:t>
            </a:r>
            <a:r>
              <a:rPr lang="en-US" sz="2800" dirty="0"/>
              <a:t>have been around for decades.</a:t>
            </a:r>
            <a:endParaRPr lang="en-US" sz="2800" b="1" dirty="0"/>
          </a:p>
          <a:p>
            <a:pPr lvl="1">
              <a:spcBef>
                <a:spcPts val="0"/>
              </a:spcBef>
            </a:pPr>
            <a:r>
              <a:rPr lang="en-US" sz="2400" dirty="0"/>
              <a:t>These were commonly called “ledgers” </a:t>
            </a:r>
            <a:br>
              <a:rPr lang="en-US" sz="2400" dirty="0"/>
            </a:br>
            <a:r>
              <a:rPr lang="en-US" sz="2400" dirty="0"/>
              <a:t>or “green sheets.”</a:t>
            </a:r>
          </a:p>
          <a:p>
            <a:pPr>
              <a:spcBef>
                <a:spcPts val="0"/>
              </a:spcBef>
            </a:pPr>
            <a:r>
              <a:rPr lang="en-US" sz="2800" dirty="0"/>
              <a:t>Today, it is primarily referring to a </a:t>
            </a:r>
            <a:br>
              <a:rPr lang="en-US" sz="2800" dirty="0"/>
            </a:br>
            <a:r>
              <a:rPr lang="en-US" sz="2800" b="1" dirty="0"/>
              <a:t>computer program</a:t>
            </a:r>
            <a:r>
              <a:rPr lang="en-US" sz="2800" dirty="0"/>
              <a:t> that stores data in a </a:t>
            </a:r>
            <a:br>
              <a:rPr lang="en-US" sz="2800" dirty="0"/>
            </a:br>
            <a:r>
              <a:rPr lang="en-US" sz="2800" dirty="0"/>
              <a:t>tabular format.</a:t>
            </a:r>
          </a:p>
          <a:p>
            <a:pPr>
              <a:spcBef>
                <a:spcPts val="0"/>
              </a:spcBef>
            </a:pPr>
            <a:r>
              <a:rPr lang="en-US" sz="2800" dirty="0"/>
              <a:t>A computer program with features and/or </a:t>
            </a:r>
            <a:br>
              <a:rPr lang="en-US" sz="2800" dirty="0"/>
            </a:br>
            <a:r>
              <a:rPr lang="en-US" sz="2800" dirty="0"/>
              <a:t>capabilities that include </a:t>
            </a:r>
          </a:p>
          <a:p>
            <a:pPr lvl="1">
              <a:spcBef>
                <a:spcPts val="0"/>
              </a:spcBef>
            </a:pPr>
            <a:r>
              <a:rPr lang="en-US" sz="2400" dirty="0"/>
              <a:t>Data is stored in rows and columns</a:t>
            </a:r>
          </a:p>
          <a:p>
            <a:pPr lvl="1">
              <a:spcBef>
                <a:spcPts val="0"/>
              </a:spcBef>
            </a:pPr>
            <a:r>
              <a:rPr lang="en-US" sz="2400" dirty="0"/>
              <a:t>Can be used for the calculations of formulas</a:t>
            </a:r>
          </a:p>
          <a:p>
            <a:pPr lvl="1">
              <a:spcBef>
                <a:spcPts val="0"/>
              </a:spcBef>
            </a:pPr>
            <a:r>
              <a:rPr lang="en-US" sz="2400" dirty="0"/>
              <a:t>Can be used to produce of charts and graphics </a:t>
            </a:r>
          </a:p>
          <a:p>
            <a:pPr lvl="1">
              <a:spcBef>
                <a:spcPts val="0"/>
              </a:spcBef>
            </a:pPr>
            <a:r>
              <a:rPr lang="en-US" sz="2400" dirty="0"/>
              <a:t>Data analysis tools capable of handling large quantities of data.</a:t>
            </a:r>
          </a:p>
        </p:txBody>
      </p:sp>
      <p:pic>
        <p:nvPicPr>
          <p:cNvPr id="5" name="Picture 4" descr="A screenshot of a computer&#10;&#10;Description automatically generated">
            <a:extLst>
              <a:ext uri="{FF2B5EF4-FFF2-40B4-BE49-F238E27FC236}">
                <a16:creationId xmlns:a16="http://schemas.microsoft.com/office/drawing/2014/main" id="{5B19714B-0B62-B155-3A49-C02FBB82940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3067"/>
          <a:stretch/>
        </p:blipFill>
        <p:spPr>
          <a:xfrm rot="20805087">
            <a:off x="7233328" y="1176695"/>
            <a:ext cx="3588586" cy="3530501"/>
          </a:xfrm>
          <a:prstGeom prst="rect">
            <a:avLst/>
          </a:prstGeom>
        </p:spPr>
      </p:pic>
      <p:cxnSp>
        <p:nvCxnSpPr>
          <p:cNvPr id="7" name="Straight Arrow Connector 6">
            <a:extLst>
              <a:ext uri="{FF2B5EF4-FFF2-40B4-BE49-F238E27FC236}">
                <a16:creationId xmlns:a16="http://schemas.microsoft.com/office/drawing/2014/main" id="{E4CC5BB3-A2A0-0ABC-9BB5-C83A15A76226}"/>
              </a:ext>
            </a:extLst>
          </p:cNvPr>
          <p:cNvCxnSpPr/>
          <p:nvPr/>
        </p:nvCxnSpPr>
        <p:spPr>
          <a:xfrm>
            <a:off x="7623425" y="2630183"/>
            <a:ext cx="462337" cy="1941816"/>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E05ABF-61BD-93A0-8D55-0C8C2F5A05B2}"/>
              </a:ext>
            </a:extLst>
          </p:cNvPr>
          <p:cNvCxnSpPr>
            <a:cxnSpLocks/>
          </p:cNvCxnSpPr>
          <p:nvPr/>
        </p:nvCxnSpPr>
        <p:spPr>
          <a:xfrm flipV="1">
            <a:off x="7642263" y="2126752"/>
            <a:ext cx="2205722" cy="52226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18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5500"/>
                            </p:stCondLst>
                            <p:childTnLst>
                              <p:par>
                                <p:cTn id="9" presetID="22" presetClass="entr" presetSubtype="1"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589633B7-16A0-FF7D-119D-A4FFAF25874C}"/>
              </a:ext>
            </a:extLst>
          </p:cNvPr>
          <p:cNvSpPr>
            <a:spLocks noGrp="1"/>
          </p:cNvSpPr>
          <p:nvPr>
            <p:ph type="title"/>
          </p:nvPr>
        </p:nvSpPr>
        <p:spPr>
          <a:xfrm>
            <a:off x="685801" y="110605"/>
            <a:ext cx="9512084" cy="616360"/>
          </a:xfrm>
        </p:spPr>
        <p:txBody>
          <a:bodyPr>
            <a:noAutofit/>
          </a:bodyPr>
          <a:lstStyle/>
          <a:p>
            <a:pPr algn="ctr"/>
            <a:r>
              <a:rPr lang="en-US" sz="4400" b="1" cap="none" dirty="0"/>
              <a:t>What is a Spreadsheet?</a:t>
            </a:r>
          </a:p>
        </p:txBody>
      </p:sp>
      <p:sp>
        <p:nvSpPr>
          <p:cNvPr id="7" name="Content Placeholder 2">
            <a:extLst>
              <a:ext uri="{FF2B5EF4-FFF2-40B4-BE49-F238E27FC236}">
                <a16:creationId xmlns:a16="http://schemas.microsoft.com/office/drawing/2014/main" id="{1B336CD7-8C09-635B-5179-B7F1CE4AB2AB}"/>
              </a:ext>
            </a:extLst>
          </p:cNvPr>
          <p:cNvSpPr>
            <a:spLocks noGrp="1"/>
          </p:cNvSpPr>
          <p:nvPr>
            <p:ph idx="1"/>
          </p:nvPr>
        </p:nvSpPr>
        <p:spPr>
          <a:xfrm>
            <a:off x="685799" y="964678"/>
            <a:ext cx="9512084" cy="5192282"/>
          </a:xfrm>
        </p:spPr>
        <p:txBody>
          <a:bodyPr>
            <a:normAutofit/>
          </a:bodyPr>
          <a:lstStyle/>
          <a:p>
            <a:pPr>
              <a:lnSpc>
                <a:spcPct val="90000"/>
              </a:lnSpc>
              <a:spcBef>
                <a:spcPts val="0"/>
              </a:spcBef>
            </a:pPr>
            <a:r>
              <a:rPr lang="en-US" sz="2800" dirty="0"/>
              <a:t>Spreadsheet packages are used to help the user understand and solve numerical problems</a:t>
            </a:r>
          </a:p>
          <a:p>
            <a:pPr lvl="1">
              <a:lnSpc>
                <a:spcPct val="90000"/>
              </a:lnSpc>
              <a:spcBef>
                <a:spcPts val="0"/>
              </a:spcBef>
            </a:pPr>
            <a:r>
              <a:rPr lang="en-US" sz="2400" dirty="0"/>
              <a:t>Used in almost every field of business,  government,  and academia.</a:t>
            </a:r>
            <a:r>
              <a:rPr lang="en-US" dirty="0"/>
              <a:t> </a:t>
            </a:r>
          </a:p>
          <a:p>
            <a:pPr>
              <a:lnSpc>
                <a:spcPct val="90000"/>
              </a:lnSpc>
            </a:pPr>
            <a:r>
              <a:rPr lang="en-US" sz="2800" dirty="0"/>
              <a:t>Microsoft Excel is popular spreadsheet package</a:t>
            </a:r>
          </a:p>
          <a:p>
            <a:pPr>
              <a:lnSpc>
                <a:spcPct val="90000"/>
              </a:lnSpc>
            </a:pPr>
            <a:r>
              <a:rPr lang="en-US" sz="2800" dirty="0"/>
              <a:t>Others </a:t>
            </a:r>
          </a:p>
          <a:p>
            <a:pPr lvl="1">
              <a:lnSpc>
                <a:spcPct val="90000"/>
              </a:lnSpc>
            </a:pPr>
            <a:r>
              <a:rPr lang="en-US" dirty="0"/>
              <a:t>VisiCalc – one of the original</a:t>
            </a:r>
          </a:p>
          <a:p>
            <a:pPr lvl="1">
              <a:lnSpc>
                <a:spcPct val="90000"/>
              </a:lnSpc>
            </a:pPr>
            <a:r>
              <a:rPr lang="en-US" dirty="0"/>
              <a:t>Lotus 1-2-3 – first big package (still available)</a:t>
            </a:r>
          </a:p>
          <a:p>
            <a:pPr lvl="1">
              <a:lnSpc>
                <a:spcPct val="90000"/>
              </a:lnSpc>
            </a:pPr>
            <a:r>
              <a:rPr lang="en-US" dirty="0"/>
              <a:t>Open Office – originally by Oracle</a:t>
            </a:r>
          </a:p>
          <a:p>
            <a:pPr lvl="1">
              <a:lnSpc>
                <a:spcPct val="90000"/>
              </a:lnSpc>
            </a:pPr>
            <a:r>
              <a:rPr lang="en-US" dirty="0"/>
              <a:t>WordPerfect Office – Quattro Pro</a:t>
            </a:r>
          </a:p>
          <a:p>
            <a:pPr lvl="1">
              <a:lnSpc>
                <a:spcPct val="90000"/>
              </a:lnSpc>
            </a:pPr>
            <a:r>
              <a:rPr lang="en-US" dirty="0"/>
              <a:t>Microsoft – Works  (in 2009 out of production) </a:t>
            </a:r>
            <a:br>
              <a:rPr lang="en-US" dirty="0"/>
            </a:br>
            <a:r>
              <a:rPr lang="en-US" dirty="0"/>
              <a:t>became Microsoft – Office Starter Edition</a:t>
            </a:r>
          </a:p>
          <a:p>
            <a:pPr lvl="1">
              <a:lnSpc>
                <a:spcPct val="90000"/>
              </a:lnSpc>
            </a:pPr>
            <a:r>
              <a:rPr lang="en-US" dirty="0"/>
              <a:t>Online Spreadsheet – Google Docs (cannot duplicate Excel)</a:t>
            </a:r>
          </a:p>
          <a:p>
            <a:pPr lvl="2">
              <a:lnSpc>
                <a:spcPct val="90000"/>
              </a:lnSpc>
            </a:pPr>
            <a:r>
              <a:rPr lang="en-US" dirty="0"/>
              <a:t>Google Docs is intended for the more casual user. </a:t>
            </a:r>
          </a:p>
        </p:txBody>
      </p:sp>
      <p:pic>
        <p:nvPicPr>
          <p:cNvPr id="12" name="Picture 11" descr="A screenshot of a spreadsheet&#10;&#10;Description automatically generated">
            <a:extLst>
              <a:ext uri="{FF2B5EF4-FFF2-40B4-BE49-F238E27FC236}">
                <a16:creationId xmlns:a16="http://schemas.microsoft.com/office/drawing/2014/main" id="{3DA4300F-B8F2-409A-9D25-422953AB9E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11530" y="2695742"/>
            <a:ext cx="3441386" cy="2369418"/>
          </a:xfrm>
          <a:prstGeom prst="rect">
            <a:avLst/>
          </a:prstGeom>
        </p:spPr>
      </p:pic>
    </p:spTree>
    <p:extLst>
      <p:ext uri="{BB962C8B-B14F-4D97-AF65-F5344CB8AC3E}">
        <p14:creationId xmlns:p14="http://schemas.microsoft.com/office/powerpoint/2010/main" val="18369373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285BA6B6-34E1-54DF-65BD-3422992E193B}"/>
              </a:ext>
            </a:extLst>
          </p:cNvPr>
          <p:cNvSpPr>
            <a:spLocks noGrp="1"/>
          </p:cNvSpPr>
          <p:nvPr>
            <p:ph type="title"/>
          </p:nvPr>
        </p:nvSpPr>
        <p:spPr>
          <a:xfrm>
            <a:off x="685799" y="15240"/>
            <a:ext cx="9512084" cy="716598"/>
          </a:xfrm>
        </p:spPr>
        <p:txBody>
          <a:bodyPr>
            <a:normAutofit/>
          </a:bodyPr>
          <a:lstStyle/>
          <a:p>
            <a:pPr algn="ctr"/>
            <a:r>
              <a:rPr lang="en-US" sz="4400" b="1" cap="none" dirty="0"/>
              <a:t>Basics of Excel</a:t>
            </a:r>
          </a:p>
        </p:txBody>
      </p:sp>
      <p:sp>
        <p:nvSpPr>
          <p:cNvPr id="3" name="Content Placeholder 2">
            <a:extLst>
              <a:ext uri="{FF2B5EF4-FFF2-40B4-BE49-F238E27FC236}">
                <a16:creationId xmlns:a16="http://schemas.microsoft.com/office/drawing/2014/main" id="{EAA5EFB4-AAA8-2635-653C-879CCD90FB9A}"/>
              </a:ext>
            </a:extLst>
          </p:cNvPr>
          <p:cNvSpPr>
            <a:spLocks noGrp="1"/>
          </p:cNvSpPr>
          <p:nvPr>
            <p:ph idx="1"/>
          </p:nvPr>
        </p:nvSpPr>
        <p:spPr>
          <a:xfrm>
            <a:off x="865130" y="1051085"/>
            <a:ext cx="9153427" cy="4897228"/>
          </a:xfrm>
        </p:spPr>
        <p:txBody>
          <a:bodyPr>
            <a:normAutofit/>
          </a:bodyPr>
          <a:lstStyle/>
          <a:p>
            <a:r>
              <a:rPr lang="en-US" sz="2800" dirty="0"/>
              <a:t>Spreadsheet packages use worksheets of columns and rows to view the data.</a:t>
            </a:r>
          </a:p>
          <a:p>
            <a:r>
              <a:rPr lang="en-US" sz="2800" dirty="0"/>
              <a:t>A collection of worksheets make up a workbook.</a:t>
            </a:r>
          </a:p>
          <a:p>
            <a:pPr lvl="1"/>
            <a:r>
              <a:rPr lang="en-US" sz="2400" dirty="0"/>
              <a:t>Old default in MS Excel was 3 worksheets</a:t>
            </a:r>
          </a:p>
          <a:p>
            <a:pPr lvl="1"/>
            <a:r>
              <a:rPr lang="en-US" sz="2400" dirty="0"/>
              <a:t>Now you can add worksheets as needed.</a:t>
            </a:r>
          </a:p>
          <a:p>
            <a:r>
              <a:rPr lang="en-US" sz="2800" dirty="0"/>
              <a:t>A </a:t>
            </a:r>
            <a:r>
              <a:rPr lang="en-US" sz="2800" i="1" dirty="0"/>
              <a:t>spreadsheet</a:t>
            </a:r>
            <a:r>
              <a:rPr lang="en-US" sz="2800" dirty="0"/>
              <a:t> program, such as Excel, is used to create </a:t>
            </a:r>
            <a:r>
              <a:rPr lang="en-US" sz="2800" i="1" dirty="0"/>
              <a:t>workbook </a:t>
            </a:r>
            <a:r>
              <a:rPr lang="en-US" sz="2800" dirty="0"/>
              <a:t>files that contain one or more </a:t>
            </a:r>
            <a:r>
              <a:rPr lang="en-US" sz="2800" i="1" dirty="0"/>
              <a:t>worksheets</a:t>
            </a:r>
            <a:r>
              <a:rPr lang="en-US" sz="2800" dirty="0"/>
              <a:t> which contains tabular data.</a:t>
            </a:r>
            <a:endParaRPr lang="en-US" dirty="0"/>
          </a:p>
          <a:p>
            <a:pPr lvl="1"/>
            <a:r>
              <a:rPr lang="en-US" sz="2400" b="1" dirty="0">
                <a:solidFill>
                  <a:srgbClr val="FF0000"/>
                </a:solidFill>
              </a:rPr>
              <a:t>Hint:</a:t>
            </a:r>
            <a:r>
              <a:rPr lang="en-US" sz="2400" dirty="0"/>
              <a:t> Make sure to name each sheet.  </a:t>
            </a:r>
          </a:p>
          <a:p>
            <a:pPr lvl="1"/>
            <a:r>
              <a:rPr lang="en-US" sz="2400" dirty="0"/>
              <a:t>Document the work.</a:t>
            </a:r>
          </a:p>
          <a:p>
            <a:endParaRPr lang="en-US" dirty="0"/>
          </a:p>
        </p:txBody>
      </p:sp>
    </p:spTree>
    <p:extLst>
      <p:ext uri="{BB962C8B-B14F-4D97-AF65-F5344CB8AC3E}">
        <p14:creationId xmlns:p14="http://schemas.microsoft.com/office/powerpoint/2010/main" val="286360938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6B8FEF08-FA1B-19C6-E563-5A61E4A054F7}"/>
              </a:ext>
            </a:extLst>
          </p:cNvPr>
          <p:cNvSpPr txBox="1"/>
          <p:nvPr/>
        </p:nvSpPr>
        <p:spPr>
          <a:xfrm>
            <a:off x="685801" y="-32113"/>
            <a:ext cx="9512084" cy="769441"/>
          </a:xfrm>
          <a:prstGeom prst="rect">
            <a:avLst/>
          </a:prstGeom>
          <a:noFill/>
        </p:spPr>
        <p:txBody>
          <a:bodyPr wrap="square">
            <a:spAutoFit/>
          </a:bodyPr>
          <a:lstStyle/>
          <a:p>
            <a:pPr algn="ctr"/>
            <a:r>
              <a:rPr lang="en-US" sz="4400" b="1" dirty="0">
                <a:latin typeface="+mj-lt"/>
              </a:rPr>
              <a:t>Excel as a Statistical Tool</a:t>
            </a:r>
          </a:p>
        </p:txBody>
      </p:sp>
      <p:sp>
        <p:nvSpPr>
          <p:cNvPr id="5" name="Content Placeholder 2">
            <a:extLst>
              <a:ext uri="{FF2B5EF4-FFF2-40B4-BE49-F238E27FC236}">
                <a16:creationId xmlns:a16="http://schemas.microsoft.com/office/drawing/2014/main" id="{8CDBE181-11B9-AE36-C061-E5B7C8B2F014}"/>
              </a:ext>
            </a:extLst>
          </p:cNvPr>
          <p:cNvSpPr>
            <a:spLocks noGrp="1"/>
          </p:cNvSpPr>
          <p:nvPr>
            <p:ph idx="1"/>
          </p:nvPr>
        </p:nvSpPr>
        <p:spPr>
          <a:xfrm>
            <a:off x="754144" y="936104"/>
            <a:ext cx="9341963" cy="4800600"/>
          </a:xfrm>
        </p:spPr>
        <p:txBody>
          <a:bodyPr>
            <a:normAutofit/>
          </a:bodyPr>
          <a:lstStyle/>
          <a:p>
            <a:r>
              <a:rPr lang="en-US" sz="2800" dirty="0"/>
              <a:t>Useful functions in spreadsheet package</a:t>
            </a:r>
          </a:p>
          <a:p>
            <a:pPr lvl="1"/>
            <a:r>
              <a:rPr lang="en-US" sz="2400" dirty="0"/>
              <a:t>Enter data that is related</a:t>
            </a:r>
          </a:p>
          <a:p>
            <a:pPr lvl="1"/>
            <a:r>
              <a:rPr lang="en-US" sz="2400" dirty="0"/>
              <a:t>Develop relationship using math &amp; statistical tools</a:t>
            </a:r>
          </a:p>
          <a:p>
            <a:pPr lvl="1"/>
            <a:r>
              <a:rPr lang="en-US" sz="2400" dirty="0"/>
              <a:t>Look at results when changes occur</a:t>
            </a:r>
          </a:p>
          <a:p>
            <a:r>
              <a:rPr lang="en-US" sz="2800" dirty="0"/>
              <a:t>Present data in “more easily” understandable manner</a:t>
            </a:r>
          </a:p>
          <a:p>
            <a:pPr lvl="1"/>
            <a:r>
              <a:rPr lang="en-US" sz="2400" dirty="0"/>
              <a:t>Charts</a:t>
            </a:r>
          </a:p>
          <a:p>
            <a:pPr lvl="1"/>
            <a:r>
              <a:rPr lang="en-US" sz="2400" dirty="0"/>
              <a:t>Tables</a:t>
            </a:r>
          </a:p>
          <a:p>
            <a:pPr lvl="1"/>
            <a:r>
              <a:rPr lang="en-US" sz="2400" dirty="0"/>
              <a:t>Graphs</a:t>
            </a:r>
          </a:p>
          <a:p>
            <a:r>
              <a:rPr lang="en-US" sz="2800" dirty="0"/>
              <a:t>Help in decision making</a:t>
            </a:r>
          </a:p>
        </p:txBody>
      </p:sp>
      <p:pic>
        <p:nvPicPr>
          <p:cNvPr id="9" name="Picture 8" descr="A graph with numbers and a bar chart&#10;&#10;Description automatically generated with medium confidence">
            <a:extLst>
              <a:ext uri="{FF2B5EF4-FFF2-40B4-BE49-F238E27FC236}">
                <a16:creationId xmlns:a16="http://schemas.microsoft.com/office/drawing/2014/main" id="{1D2F30B2-731C-9164-9F5F-0850BA51F4B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02" t="7862" r="6345" b="9789"/>
          <a:stretch/>
        </p:blipFill>
        <p:spPr>
          <a:xfrm>
            <a:off x="5282007" y="3310661"/>
            <a:ext cx="4228652" cy="2558399"/>
          </a:xfrm>
          <a:prstGeom prst="rect">
            <a:avLst/>
          </a:prstGeom>
        </p:spPr>
      </p:pic>
    </p:spTree>
    <p:extLst>
      <p:ext uri="{BB962C8B-B14F-4D97-AF65-F5344CB8AC3E}">
        <p14:creationId xmlns:p14="http://schemas.microsoft.com/office/powerpoint/2010/main" val="44460231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1B0707F6-6AFE-2A54-3C85-544CBFC8E774}"/>
              </a:ext>
            </a:extLst>
          </p:cNvPr>
          <p:cNvSpPr txBox="1"/>
          <p:nvPr/>
        </p:nvSpPr>
        <p:spPr>
          <a:xfrm>
            <a:off x="685801" y="5383"/>
            <a:ext cx="9512082" cy="769441"/>
          </a:xfrm>
          <a:prstGeom prst="rect">
            <a:avLst/>
          </a:prstGeom>
          <a:noFill/>
        </p:spPr>
        <p:txBody>
          <a:bodyPr wrap="square">
            <a:spAutoFit/>
          </a:bodyPr>
          <a:lstStyle/>
          <a:p>
            <a:pPr algn="ctr"/>
            <a:r>
              <a:rPr lang="en-US" sz="4400" b="1" dirty="0">
                <a:latin typeface="+mj-lt"/>
              </a:rPr>
              <a:t>Excel Basics</a:t>
            </a:r>
          </a:p>
        </p:txBody>
      </p:sp>
      <p:sp>
        <p:nvSpPr>
          <p:cNvPr id="5" name="Content Placeholder 2">
            <a:extLst>
              <a:ext uri="{FF2B5EF4-FFF2-40B4-BE49-F238E27FC236}">
                <a16:creationId xmlns:a16="http://schemas.microsoft.com/office/drawing/2014/main" id="{32DA0A7C-4683-7042-506B-7AC3BBBDD57B}"/>
              </a:ext>
            </a:extLst>
          </p:cNvPr>
          <p:cNvSpPr>
            <a:spLocks noGrp="1"/>
          </p:cNvSpPr>
          <p:nvPr>
            <p:ph idx="1"/>
          </p:nvPr>
        </p:nvSpPr>
        <p:spPr>
          <a:xfrm>
            <a:off x="928803" y="887838"/>
            <a:ext cx="8985756" cy="5382136"/>
          </a:xfrm>
        </p:spPr>
        <p:txBody>
          <a:bodyPr>
            <a:normAutofit fontScale="92500" lnSpcReduction="10000"/>
          </a:bodyPr>
          <a:lstStyle/>
          <a:p>
            <a:pPr>
              <a:spcBef>
                <a:spcPts val="300"/>
              </a:spcBef>
            </a:pPr>
            <a:r>
              <a:rPr lang="en-US" sz="3000" dirty="0"/>
              <a:t>Entering Data in Excel discussed in this class.</a:t>
            </a:r>
          </a:p>
          <a:p>
            <a:pPr lvl="1">
              <a:spcBef>
                <a:spcPts val="300"/>
              </a:spcBef>
            </a:pPr>
            <a:r>
              <a:rPr lang="en-US" sz="2600" dirty="0"/>
              <a:t>Fill – series data</a:t>
            </a:r>
          </a:p>
          <a:p>
            <a:pPr lvl="1">
              <a:spcBef>
                <a:spcPts val="300"/>
              </a:spcBef>
            </a:pPr>
            <a:r>
              <a:rPr lang="en-US" sz="2600" dirty="0"/>
              <a:t>Create formula</a:t>
            </a:r>
          </a:p>
          <a:p>
            <a:pPr lvl="1">
              <a:spcBef>
                <a:spcPts val="300"/>
              </a:spcBef>
            </a:pPr>
            <a:r>
              <a:rPr lang="en-US" sz="2600" dirty="0"/>
              <a:t>Copy – Icons vs. cross hair vs. key strokes</a:t>
            </a:r>
          </a:p>
          <a:p>
            <a:pPr lvl="1">
              <a:spcBef>
                <a:spcPts val="300"/>
              </a:spcBef>
            </a:pPr>
            <a:r>
              <a:rPr lang="en-US" sz="2600" dirty="0"/>
              <a:t>Locking on “Key Cell” with F4 function key </a:t>
            </a:r>
          </a:p>
          <a:p>
            <a:pPr lvl="2">
              <a:spcBef>
                <a:spcPts val="300"/>
              </a:spcBef>
            </a:pPr>
            <a:r>
              <a:rPr lang="en-US" sz="2200" dirty="0"/>
              <a:t>Use of $ in formula</a:t>
            </a:r>
          </a:p>
          <a:p>
            <a:pPr lvl="1">
              <a:spcBef>
                <a:spcPts val="300"/>
              </a:spcBef>
            </a:pPr>
            <a:r>
              <a:rPr lang="en-US" sz="2600" dirty="0"/>
              <a:t>Naming an array for repeated future use</a:t>
            </a:r>
          </a:p>
          <a:p>
            <a:pPr lvl="0">
              <a:spcBef>
                <a:spcPts val="300"/>
              </a:spcBef>
            </a:pPr>
            <a:r>
              <a:rPr lang="en-US" sz="3000" dirty="0"/>
              <a:t>Creating formulas and solve problems</a:t>
            </a:r>
          </a:p>
          <a:p>
            <a:pPr lvl="1">
              <a:spcBef>
                <a:spcPts val="300"/>
              </a:spcBef>
            </a:pPr>
            <a:r>
              <a:rPr lang="en-US" sz="2600" dirty="0"/>
              <a:t>Sum function vs. keying in plus symbol</a:t>
            </a:r>
          </a:p>
          <a:p>
            <a:pPr lvl="1">
              <a:spcBef>
                <a:spcPts val="300"/>
              </a:spcBef>
            </a:pPr>
            <a:r>
              <a:rPr lang="en-US" sz="2600" dirty="0"/>
              <a:t>Product function vs. keying in multiplication symbols</a:t>
            </a:r>
          </a:p>
          <a:p>
            <a:pPr lvl="1">
              <a:spcBef>
                <a:spcPts val="300"/>
              </a:spcBef>
            </a:pPr>
            <a:r>
              <a:rPr lang="en-US" sz="2600" dirty="0"/>
              <a:t>Power function vs. keying in ^ for exponential</a:t>
            </a:r>
          </a:p>
          <a:p>
            <a:pPr lvl="1">
              <a:spcBef>
                <a:spcPts val="300"/>
              </a:spcBef>
            </a:pPr>
            <a:r>
              <a:rPr lang="en-US" sz="2600" dirty="0"/>
              <a:t>Count function vs. counting cells and values</a:t>
            </a:r>
          </a:p>
          <a:p>
            <a:pPr>
              <a:spcBef>
                <a:spcPts val="300"/>
              </a:spcBef>
            </a:pPr>
            <a:r>
              <a:rPr lang="en-US" sz="3000" dirty="0"/>
              <a:t>Edit data that is in a worksheet</a:t>
            </a:r>
          </a:p>
        </p:txBody>
      </p:sp>
      <p:sp>
        <p:nvSpPr>
          <p:cNvPr id="7" name="TextBox 6">
            <a:extLst>
              <a:ext uri="{FF2B5EF4-FFF2-40B4-BE49-F238E27FC236}">
                <a16:creationId xmlns:a16="http://schemas.microsoft.com/office/drawing/2014/main" id="{95973E98-1C08-9192-3259-1FCEBC3DEFBC}"/>
              </a:ext>
            </a:extLst>
          </p:cNvPr>
          <p:cNvSpPr txBox="1"/>
          <p:nvPr/>
        </p:nvSpPr>
        <p:spPr>
          <a:xfrm>
            <a:off x="3697664" y="6351251"/>
            <a:ext cx="3249891" cy="369332"/>
          </a:xfrm>
          <a:prstGeom prst="rect">
            <a:avLst/>
          </a:prstGeom>
          <a:noFill/>
        </p:spPr>
        <p:txBody>
          <a:bodyPr wrap="square">
            <a:spAutoFit/>
          </a:bodyPr>
          <a:lstStyle/>
          <a:p>
            <a:pPr algn="ctr"/>
            <a:r>
              <a:rPr lang="en-US" dirty="0">
                <a:solidFill>
                  <a:srgbClr val="0070C0"/>
                </a:solidFill>
                <a:hlinkClick r:id="rId3" action="ppaction://hlinkfile">
                  <a:extLst>
                    <a:ext uri="{A12FA001-AC4F-418D-AE19-62706E023703}">
                      <ahyp:hlinkClr xmlns:ahyp="http://schemas.microsoft.com/office/drawing/2018/hyperlinkcolor" val="tx"/>
                    </a:ext>
                  </a:extLst>
                </a:hlinkClick>
              </a:rPr>
              <a:t>Go to Worksheet – Basic Excel</a:t>
            </a:r>
            <a:endParaRPr lang="en-US" dirty="0">
              <a:solidFill>
                <a:srgbClr val="0070C0"/>
              </a:solidFill>
            </a:endParaRPr>
          </a:p>
        </p:txBody>
      </p:sp>
    </p:spTree>
    <p:extLst>
      <p:ext uri="{BB962C8B-B14F-4D97-AF65-F5344CB8AC3E}">
        <p14:creationId xmlns:p14="http://schemas.microsoft.com/office/powerpoint/2010/main" val="141389776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n abstract genetic concept">
            <a:extLst>
              <a:ext uri="{FF2B5EF4-FFF2-40B4-BE49-F238E27FC236}">
                <a16:creationId xmlns:a16="http://schemas.microsoft.com/office/drawing/2014/main" id="{27F66821-4377-8ADA-1F51-5C837C7D911A}"/>
              </a:ext>
            </a:extLst>
          </p:cNvPr>
          <p:cNvPicPr>
            <a:picLocks noChangeAspect="1"/>
          </p:cNvPicPr>
          <p:nvPr/>
        </p:nvPicPr>
        <p:blipFill rotWithShape="1">
          <a:blip r:embed="rId2"/>
          <a:srcRect l="8052" r="3059"/>
          <a:stretch/>
        </p:blipFill>
        <p:spPr>
          <a:xfrm>
            <a:off x="7173798" y="702723"/>
            <a:ext cx="4334082" cy="5463663"/>
          </a:xfrm>
          <a:prstGeom prst="rect">
            <a:avLst/>
          </a:prstGeom>
        </p:spPr>
      </p:pic>
      <p:sp>
        <p:nvSpPr>
          <p:cNvPr id="17" name="Rectangle 16">
            <a:extLst>
              <a:ext uri="{FF2B5EF4-FFF2-40B4-BE49-F238E27FC236}">
                <a16:creationId xmlns:a16="http://schemas.microsoft.com/office/drawing/2014/main" id="{02498E8D-FD7C-31C0-E4F0-E6290D313DCD}"/>
              </a:ext>
            </a:extLst>
          </p:cNvPr>
          <p:cNvSpPr/>
          <p:nvPr/>
        </p:nvSpPr>
        <p:spPr>
          <a:xfrm>
            <a:off x="7192848" y="667194"/>
            <a:ext cx="4313351"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C8425E-8014-56D2-A060-CD38493786CA}"/>
              </a:ext>
            </a:extLst>
          </p:cNvPr>
          <p:cNvSpPr txBox="1">
            <a:spLocks/>
          </p:cNvSpPr>
          <p:nvPr/>
        </p:nvSpPr>
        <p:spPr>
          <a:xfrm>
            <a:off x="7935154" y="1866508"/>
            <a:ext cx="3104704" cy="26670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r>
              <a:rPr lang="en-US" sz="4400" b="1" cap="none" dirty="0"/>
              <a:t>Module 2: </a:t>
            </a:r>
          </a:p>
          <a:p>
            <a:endParaRPr lang="en-US" b="1" cap="none" dirty="0"/>
          </a:p>
          <a:p>
            <a:r>
              <a:rPr lang="en-US" b="1" cap="none" dirty="0"/>
              <a:t>Describing Data: Graphical Presentations</a:t>
            </a:r>
          </a:p>
        </p:txBody>
      </p:sp>
      <p:pic>
        <p:nvPicPr>
          <p:cNvPr id="8" name="Picture 2" descr="C:\Users\Steve 2012\AppData\Local\Microsoft\Windows\Temporary Internet Files\Content.IE5\FPRX5ATB\MC900438779[1].jpg">
            <a:extLst>
              <a:ext uri="{FF2B5EF4-FFF2-40B4-BE49-F238E27FC236}">
                <a16:creationId xmlns:a16="http://schemas.microsoft.com/office/drawing/2014/main" id="{E20350A5-4D44-26A6-8500-14E84AC3B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350" y="896320"/>
            <a:ext cx="4992232" cy="4992232"/>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3EFBBA9F-3DEC-423D-0BAB-C8D4269ADCB5}"/>
              </a:ext>
            </a:extLst>
          </p:cNvPr>
          <p:cNvSpPr/>
          <p:nvPr/>
        </p:nvSpPr>
        <p:spPr>
          <a:xfrm flipH="1">
            <a:off x="4181479" y="1178643"/>
            <a:ext cx="238612" cy="169683"/>
          </a:xfrm>
          <a:prstGeom prst="ellipse">
            <a:avLst/>
          </a:prstGeom>
          <a:gradFill flip="none" rotWithShape="1">
            <a:gsLst>
              <a:gs pos="0">
                <a:srgbClr val="CC9900"/>
              </a:gs>
              <a:gs pos="64000">
                <a:srgbClr val="CC9900">
                  <a:shade val="67500"/>
                  <a:satMod val="115000"/>
                </a:srgbClr>
              </a:gs>
              <a:gs pos="100000">
                <a:srgbClr val="CC9900">
                  <a:shade val="100000"/>
                  <a:satMod val="115000"/>
                </a:srgbClr>
              </a:gs>
            </a:gsLst>
            <a:lin ang="10800000" scaled="1"/>
            <a:tileRect/>
          </a:gra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AF9BD8B-6426-F178-BC4C-3ECA82AF20BF}"/>
              </a:ext>
            </a:extLst>
          </p:cNvPr>
          <p:cNvSpPr/>
          <p:nvPr/>
        </p:nvSpPr>
        <p:spPr>
          <a:xfrm>
            <a:off x="4241918" y="1178643"/>
            <a:ext cx="169681" cy="169683"/>
          </a:xfrm>
          <a:prstGeom prst="ellipse">
            <a:avLst/>
          </a:prstGeom>
          <a:solidFill>
            <a:srgbClr val="FFCF47"/>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9" descr="C:\Users\Steve 2012\AppData\Local\Microsoft\Windows\Temporary Internet Files\Content.IE5\9XBN6JGD\MP910220839[1].jpg">
            <a:extLst>
              <a:ext uri="{FF2B5EF4-FFF2-40B4-BE49-F238E27FC236}">
                <a16:creationId xmlns:a16="http://schemas.microsoft.com/office/drawing/2014/main" id="{B4BCE571-5500-6BFE-0850-7E0DAB62DE5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58" t="5194" r="25373" b="10479"/>
          <a:stretch/>
        </p:blipFill>
        <p:spPr bwMode="auto">
          <a:xfrm rot="21367412">
            <a:off x="3408642" y="1141725"/>
            <a:ext cx="2424468" cy="1921658"/>
          </a:xfrm>
          <a:prstGeom prst="rect">
            <a:avLst/>
          </a:prstGeom>
          <a:noFill/>
          <a:ln>
            <a:solidFill>
              <a:srgbClr val="FFDA3F"/>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FA70330-C039-7503-3EF9-4BD08B2E929A}"/>
              </a:ext>
            </a:extLst>
          </p:cNvPr>
          <p:cNvSpPr txBox="1"/>
          <p:nvPr/>
        </p:nvSpPr>
        <p:spPr>
          <a:xfrm rot="21357862">
            <a:off x="3719686" y="1500477"/>
            <a:ext cx="1909953" cy="1323439"/>
          </a:xfrm>
          <a:prstGeom prst="rect">
            <a:avLst/>
          </a:prstGeom>
          <a:noFill/>
        </p:spPr>
        <p:txBody>
          <a:bodyPr wrap="square">
            <a:spAutoFit/>
          </a:bodyPr>
          <a:lstStyle/>
          <a:p>
            <a:pPr algn="ctr">
              <a:lnSpc>
                <a:spcPct val="100000"/>
              </a:lnSpc>
            </a:pPr>
            <a:r>
              <a:rPr lang="en-US" sz="2000" b="1" dirty="0">
                <a:solidFill>
                  <a:schemeClr val="tx2">
                    <a:lumMod val="75000"/>
                  </a:schemeClr>
                </a:solidFill>
                <a:latin typeface="Brush Script MT" pitchFamily="66" charset="0"/>
              </a:rPr>
              <a:t>Making the Complex </a:t>
            </a:r>
            <a:br>
              <a:rPr lang="en-US" sz="2000" b="1" dirty="0">
                <a:solidFill>
                  <a:schemeClr val="tx2">
                    <a:lumMod val="75000"/>
                  </a:schemeClr>
                </a:solidFill>
                <a:latin typeface="Brush Script MT" pitchFamily="66" charset="0"/>
              </a:rPr>
            </a:br>
            <a:r>
              <a:rPr lang="en-US" sz="2000" b="1" dirty="0">
                <a:solidFill>
                  <a:schemeClr val="tx2">
                    <a:lumMod val="75000"/>
                  </a:schemeClr>
                </a:solidFill>
                <a:latin typeface="Brush Script MT" pitchFamily="66" charset="0"/>
              </a:rPr>
              <a:t>look Simple – </a:t>
            </a:r>
            <a:br>
              <a:rPr lang="en-US" sz="2000" b="1" dirty="0">
                <a:solidFill>
                  <a:schemeClr val="tx2">
                    <a:lumMod val="75000"/>
                  </a:schemeClr>
                </a:solidFill>
                <a:latin typeface="Brush Script MT" pitchFamily="66" charset="0"/>
              </a:rPr>
            </a:br>
            <a:r>
              <a:rPr lang="en-US" sz="2000" b="1" dirty="0">
                <a:solidFill>
                  <a:schemeClr val="tx2">
                    <a:lumMod val="75000"/>
                  </a:schemeClr>
                </a:solidFill>
                <a:latin typeface="Brush Script MT" pitchFamily="66" charset="0"/>
              </a:rPr>
              <a:t>Understood at glance</a:t>
            </a:r>
          </a:p>
        </p:txBody>
      </p:sp>
    </p:spTree>
    <p:extLst>
      <p:ext uri="{BB962C8B-B14F-4D97-AF65-F5344CB8AC3E}">
        <p14:creationId xmlns:p14="http://schemas.microsoft.com/office/powerpoint/2010/main" val="363259615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E023624A-5951-376C-DC22-A4EB968BD9D4}"/>
              </a:ext>
            </a:extLst>
          </p:cNvPr>
          <p:cNvSpPr txBox="1"/>
          <p:nvPr/>
        </p:nvSpPr>
        <p:spPr>
          <a:xfrm>
            <a:off x="685801" y="-11410"/>
            <a:ext cx="9512082" cy="769441"/>
          </a:xfrm>
          <a:prstGeom prst="rect">
            <a:avLst/>
          </a:prstGeom>
          <a:noFill/>
        </p:spPr>
        <p:txBody>
          <a:bodyPr wrap="square">
            <a:spAutoFit/>
          </a:bodyPr>
          <a:lstStyle/>
          <a:p>
            <a:pPr algn="ctr"/>
            <a:r>
              <a:rPr lang="en-US" sz="4400" b="1" dirty="0">
                <a:latin typeface="+mj-lt"/>
              </a:rPr>
              <a:t>Good Graphical Presentations</a:t>
            </a:r>
          </a:p>
        </p:txBody>
      </p:sp>
      <p:sp>
        <p:nvSpPr>
          <p:cNvPr id="5" name="Content Placeholder 5">
            <a:extLst>
              <a:ext uri="{FF2B5EF4-FFF2-40B4-BE49-F238E27FC236}">
                <a16:creationId xmlns:a16="http://schemas.microsoft.com/office/drawing/2014/main" id="{CFF4072E-159F-BB89-C15E-108A244253D6}"/>
              </a:ext>
            </a:extLst>
          </p:cNvPr>
          <p:cNvSpPr>
            <a:spLocks noGrp="1"/>
          </p:cNvSpPr>
          <p:nvPr>
            <p:ph idx="1"/>
          </p:nvPr>
        </p:nvSpPr>
        <p:spPr>
          <a:xfrm>
            <a:off x="772997" y="903403"/>
            <a:ext cx="9266549" cy="4724400"/>
          </a:xfrm>
        </p:spPr>
        <p:txBody>
          <a:bodyPr>
            <a:normAutofit/>
          </a:bodyPr>
          <a:lstStyle/>
          <a:p>
            <a:pPr marL="82296" lvl="0" indent="0">
              <a:lnSpc>
                <a:spcPct val="110000"/>
              </a:lnSpc>
              <a:buClr>
                <a:schemeClr val="accent3">
                  <a:lumMod val="50000"/>
                </a:schemeClr>
              </a:buClr>
              <a:buSzPct val="100000"/>
              <a:buNone/>
            </a:pPr>
            <a:r>
              <a:rPr lang="en-US" sz="3200" dirty="0"/>
              <a:t>Graphics can aid a presentation’s understandability</a:t>
            </a:r>
          </a:p>
          <a:p>
            <a:pPr>
              <a:lnSpc>
                <a:spcPct val="110000"/>
              </a:lnSpc>
              <a:buClr>
                <a:schemeClr val="accent3">
                  <a:lumMod val="50000"/>
                </a:schemeClr>
              </a:buClr>
              <a:buSzPct val="100000"/>
            </a:pPr>
            <a:r>
              <a:rPr lang="en-US" sz="3200" dirty="0"/>
              <a:t>Use Excel to create common graphic presentations </a:t>
            </a:r>
          </a:p>
          <a:p>
            <a:pPr lvl="1">
              <a:lnSpc>
                <a:spcPct val="110000"/>
              </a:lnSpc>
              <a:buClr>
                <a:schemeClr val="accent3">
                  <a:lumMod val="50000"/>
                </a:schemeClr>
              </a:buClr>
              <a:buSzPct val="100000"/>
            </a:pPr>
            <a:r>
              <a:rPr lang="en-US" sz="2800" dirty="0"/>
              <a:t>pie chart, </a:t>
            </a:r>
          </a:p>
          <a:p>
            <a:pPr lvl="1">
              <a:lnSpc>
                <a:spcPct val="110000"/>
              </a:lnSpc>
              <a:buClr>
                <a:schemeClr val="accent3">
                  <a:lumMod val="50000"/>
                </a:schemeClr>
              </a:buClr>
              <a:buSzPct val="100000"/>
            </a:pPr>
            <a:r>
              <a:rPr lang="en-US" sz="2800" dirty="0"/>
              <a:t>bar charts, </a:t>
            </a:r>
          </a:p>
          <a:p>
            <a:pPr lvl="1">
              <a:lnSpc>
                <a:spcPct val="110000"/>
              </a:lnSpc>
              <a:buClr>
                <a:schemeClr val="accent3">
                  <a:lumMod val="50000"/>
                </a:schemeClr>
              </a:buClr>
              <a:buSzPct val="100000"/>
            </a:pPr>
            <a:r>
              <a:rPr lang="en-US" sz="2800" dirty="0"/>
              <a:t>simple histograms, </a:t>
            </a:r>
          </a:p>
          <a:p>
            <a:pPr lvl="1">
              <a:lnSpc>
                <a:spcPct val="110000"/>
              </a:lnSpc>
              <a:buClr>
                <a:schemeClr val="accent3">
                  <a:lumMod val="50000"/>
                </a:schemeClr>
              </a:buClr>
              <a:buSzPct val="100000"/>
            </a:pPr>
            <a:r>
              <a:rPr lang="en-US" sz="2800" dirty="0"/>
              <a:t>line charts, and </a:t>
            </a:r>
          </a:p>
          <a:p>
            <a:pPr lvl="1">
              <a:lnSpc>
                <a:spcPct val="110000"/>
              </a:lnSpc>
              <a:buClr>
                <a:schemeClr val="accent3">
                  <a:lumMod val="50000"/>
                </a:schemeClr>
              </a:buClr>
              <a:buSzPct val="100000"/>
            </a:pPr>
            <a:r>
              <a:rPr lang="en-US" sz="2800" dirty="0"/>
              <a:t>scatter plots. </a:t>
            </a:r>
          </a:p>
          <a:p>
            <a:pPr>
              <a:lnSpc>
                <a:spcPct val="110000"/>
              </a:lnSpc>
              <a:buClr>
                <a:schemeClr val="accent3">
                  <a:lumMod val="50000"/>
                </a:schemeClr>
              </a:buClr>
              <a:buSzPct val="100000"/>
            </a:pPr>
            <a:r>
              <a:rPr lang="en-US" sz="3200" dirty="0"/>
              <a:t>Edit and modify charts</a:t>
            </a:r>
            <a:endParaRPr lang="en-US" dirty="0"/>
          </a:p>
        </p:txBody>
      </p:sp>
      <p:pic>
        <p:nvPicPr>
          <p:cNvPr id="2" name="Picture 2" descr="C:\Users\Steve 2012\AppData\Local\Microsoft\Windows\Temporary Internet Files\Content.IE5\FPRX5ATB\MC900438779[1].jpg">
            <a:extLst>
              <a:ext uri="{FF2B5EF4-FFF2-40B4-BE49-F238E27FC236}">
                <a16:creationId xmlns:a16="http://schemas.microsoft.com/office/drawing/2014/main" id="{E2AADD87-B568-BACC-F653-607DA95AF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9113">
            <a:off x="5818916" y="2475766"/>
            <a:ext cx="3291052" cy="329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0183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8985" y="691142"/>
            <a:ext cx="1308314" cy="5486399"/>
          </a:xfrm>
          <a:prstGeom prst="rect">
            <a:avLst/>
          </a:prstGeom>
        </p:spPr>
      </p:pic>
      <p:sp>
        <p:nvSpPr>
          <p:cNvPr id="5" name="Title 1">
            <a:extLst>
              <a:ext uri="{FF2B5EF4-FFF2-40B4-BE49-F238E27FC236}">
                <a16:creationId xmlns:a16="http://schemas.microsoft.com/office/drawing/2014/main" id="{20C30E08-A821-A533-60B0-650C69284C1D}"/>
              </a:ext>
            </a:extLst>
          </p:cNvPr>
          <p:cNvSpPr txBox="1">
            <a:spLocks/>
          </p:cNvSpPr>
          <p:nvPr/>
        </p:nvSpPr>
        <p:spPr>
          <a:xfrm>
            <a:off x="685801" y="129211"/>
            <a:ext cx="9512082" cy="524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4000" b="1" cap="none" dirty="0"/>
              <a:t>Course’s Agenda</a:t>
            </a:r>
          </a:p>
        </p:txBody>
      </p:sp>
      <p:graphicFrame>
        <p:nvGraphicFramePr>
          <p:cNvPr id="6" name="Table 4">
            <a:extLst>
              <a:ext uri="{FF2B5EF4-FFF2-40B4-BE49-F238E27FC236}">
                <a16:creationId xmlns:a16="http://schemas.microsoft.com/office/drawing/2014/main" id="{4603C55A-7D08-8723-6579-4768A204F8B2}"/>
              </a:ext>
            </a:extLst>
          </p:cNvPr>
          <p:cNvGraphicFramePr>
            <a:graphicFrameLocks/>
          </p:cNvGraphicFramePr>
          <p:nvPr>
            <p:extLst>
              <p:ext uri="{D42A27DB-BD31-4B8C-83A1-F6EECF244321}">
                <p14:modId xmlns:p14="http://schemas.microsoft.com/office/powerpoint/2010/main" val="3603382860"/>
              </p:ext>
            </p:extLst>
          </p:nvPr>
        </p:nvGraphicFramePr>
        <p:xfrm>
          <a:off x="950029" y="941666"/>
          <a:ext cx="8983629" cy="5059227"/>
        </p:xfrm>
        <a:graphic>
          <a:graphicData uri="http://schemas.openxmlformats.org/drawingml/2006/table">
            <a:tbl>
              <a:tblPr firstRow="1" bandRow="1">
                <a:tableStyleId>{5C22544A-7EE6-4342-B048-85BDC9FD1C3A}</a:tableStyleId>
              </a:tblPr>
              <a:tblGrid>
                <a:gridCol w="1746676">
                  <a:extLst>
                    <a:ext uri="{9D8B030D-6E8A-4147-A177-3AD203B41FA5}">
                      <a16:colId xmlns:a16="http://schemas.microsoft.com/office/drawing/2014/main" val="1865770110"/>
                    </a:ext>
                  </a:extLst>
                </a:gridCol>
                <a:gridCol w="2712637">
                  <a:extLst>
                    <a:ext uri="{9D8B030D-6E8A-4147-A177-3AD203B41FA5}">
                      <a16:colId xmlns:a16="http://schemas.microsoft.com/office/drawing/2014/main" val="757197790"/>
                    </a:ext>
                  </a:extLst>
                </a:gridCol>
                <a:gridCol w="2262158">
                  <a:extLst>
                    <a:ext uri="{9D8B030D-6E8A-4147-A177-3AD203B41FA5}">
                      <a16:colId xmlns:a16="http://schemas.microsoft.com/office/drawing/2014/main" val="1088672828"/>
                    </a:ext>
                  </a:extLst>
                </a:gridCol>
                <a:gridCol w="2262158">
                  <a:extLst>
                    <a:ext uri="{9D8B030D-6E8A-4147-A177-3AD203B41FA5}">
                      <a16:colId xmlns:a16="http://schemas.microsoft.com/office/drawing/2014/main" val="3469849725"/>
                    </a:ext>
                  </a:extLst>
                </a:gridCol>
              </a:tblGrid>
              <a:tr h="387133">
                <a:tc>
                  <a:txBody>
                    <a:bodyPr/>
                    <a:lstStyle/>
                    <a:p>
                      <a:pPr algn="ctr"/>
                      <a:r>
                        <a:rPr lang="en-US" sz="1800" b="1" i="1" cap="none" baseline="0" dirty="0">
                          <a:solidFill>
                            <a:schemeClr val="tx1"/>
                          </a:solidFill>
                          <a:effectLst/>
                          <a:latin typeface="Goudy Old Style" panose="02020502050305020303" pitchFamily="18" charset="0"/>
                        </a:rPr>
                        <a:t>Approx.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algn="ctr"/>
                      <a:r>
                        <a:rPr lang="en-US" sz="1800" i="1" cap="none" baseline="0" dirty="0">
                          <a:solidFill>
                            <a:schemeClr val="tx1"/>
                          </a:solidFill>
                          <a:effectLst/>
                          <a:latin typeface="Goudy Old Style" panose="02020502050305020303" pitchFamily="18" charset="0"/>
                        </a:rPr>
                        <a:t>Day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algn="ctr"/>
                      <a:r>
                        <a:rPr lang="en-US" sz="1800" i="1" cap="none" baseline="0" dirty="0">
                          <a:solidFill>
                            <a:schemeClr val="tx1"/>
                          </a:solidFill>
                          <a:effectLst/>
                          <a:latin typeface="Goudy Old Style" panose="02020502050305020303" pitchFamily="18" charset="0"/>
                        </a:rPr>
                        <a:t>Day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algn="ctr"/>
                      <a:r>
                        <a:rPr lang="en-US" sz="1800" i="1" cap="none" baseline="0" dirty="0">
                          <a:solidFill>
                            <a:schemeClr val="tx1"/>
                          </a:solidFill>
                          <a:effectLst/>
                          <a:latin typeface="Goudy Old Style" panose="02020502050305020303" pitchFamily="18" charset="0"/>
                        </a:rPr>
                        <a:t>Day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extLst>
                  <a:ext uri="{0D108BD9-81ED-4DB2-BD59-A6C34878D82A}">
                    <a16:rowId xmlns:a16="http://schemas.microsoft.com/office/drawing/2014/main" val="1379408246"/>
                  </a:ext>
                </a:extLst>
              </a:tr>
              <a:tr h="677484">
                <a:tc>
                  <a:txBody>
                    <a:bodyPr/>
                    <a:lstStyle/>
                    <a:p>
                      <a:pPr algn="ctr"/>
                      <a:r>
                        <a:rPr lang="en-US" sz="1800" b="1" i="1" dirty="0">
                          <a:solidFill>
                            <a:schemeClr val="tx1"/>
                          </a:solidFill>
                          <a:effectLst/>
                          <a:latin typeface="Goudy Old Style" panose="02020502050305020303" pitchFamily="18" charset="0"/>
                        </a:rPr>
                        <a:t>8:30 – 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rgbClr val="190B01"/>
                          </a:solidFill>
                          <a:effectLst/>
                          <a:latin typeface="Goudy Old Style" panose="02020502050305020303" pitchFamily="18" charset="0"/>
                          <a:cs typeface="Calibri" panose="020F0502020204030204" pitchFamily="34" charset="0"/>
                        </a:rPr>
                        <a:t>Set up</a:t>
                      </a:r>
                      <a:br>
                        <a:rPr lang="en-US" sz="1800" b="1" dirty="0">
                          <a:solidFill>
                            <a:srgbClr val="190B01"/>
                          </a:solidFill>
                          <a:effectLst/>
                          <a:latin typeface="Goudy Old Style" panose="02020502050305020303" pitchFamily="18" charset="0"/>
                          <a:cs typeface="Calibri" panose="020F0502020204030204" pitchFamily="34" charset="0"/>
                        </a:rPr>
                      </a:br>
                      <a:r>
                        <a:rPr lang="en-US" sz="1800" b="1" dirty="0">
                          <a:solidFill>
                            <a:srgbClr val="190B01"/>
                          </a:solidFill>
                          <a:effectLst/>
                          <a:latin typeface="Goudy Old Style" panose="02020502050305020303" pitchFamily="18" charset="0"/>
                          <a:cs typeface="Calibri" panose="020F0502020204030204" pitchFamily="34" charset="0"/>
                        </a:rPr>
                        <a:t>Check-In</a:t>
                      </a:r>
                      <a:endParaRPr lang="en-US" sz="1800" b="1" dirty="0">
                        <a:solidFill>
                          <a:schemeClr val="tx1"/>
                        </a:solidFill>
                        <a:effectLst/>
                        <a:latin typeface="Goudy Old Style" panose="02020502050305020303"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190B01"/>
                          </a:solidFill>
                          <a:effectLst/>
                          <a:latin typeface="Goudy Old Style" panose="02020502050305020303" pitchFamily="18" charset="0"/>
                          <a:cs typeface="Calibri" panose="020F0502020204030204" pitchFamily="34" charset="0"/>
                        </a:rPr>
                        <a:t>Check-In &amp; Review Day 1</a:t>
                      </a:r>
                      <a:endParaRPr lang="en-US" sz="1800" b="1" dirty="0">
                        <a:solidFill>
                          <a:schemeClr val="tx1"/>
                        </a:solidFill>
                        <a:effectLst/>
                        <a:latin typeface="Goudy Old Style" panose="0202050205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190B01"/>
                          </a:solidFill>
                          <a:effectLst/>
                          <a:latin typeface="Goudy Old Style" panose="02020502050305020303" pitchFamily="18" charset="0"/>
                          <a:cs typeface="Calibri" panose="020F0502020204030204" pitchFamily="34" charset="0"/>
                        </a:rPr>
                        <a:t>Check-In &amp;</a:t>
                      </a:r>
                      <a:br>
                        <a:rPr lang="en-US" sz="1800" b="1" dirty="0">
                          <a:solidFill>
                            <a:srgbClr val="190B01"/>
                          </a:solidFill>
                          <a:effectLst/>
                          <a:latin typeface="Goudy Old Style" panose="02020502050305020303" pitchFamily="18" charset="0"/>
                          <a:cs typeface="Calibri" panose="020F0502020204030204" pitchFamily="34" charset="0"/>
                        </a:rPr>
                      </a:br>
                      <a:r>
                        <a:rPr lang="en-US" sz="1800" b="1" dirty="0">
                          <a:solidFill>
                            <a:srgbClr val="190B01"/>
                          </a:solidFill>
                          <a:effectLst/>
                          <a:latin typeface="Goudy Old Style" panose="02020502050305020303" pitchFamily="18" charset="0"/>
                          <a:cs typeface="Calibri" panose="020F0502020204030204" pitchFamily="34" charset="0"/>
                        </a:rPr>
                        <a:t>Review Day 2</a:t>
                      </a:r>
                      <a:endParaRPr lang="en-US" sz="1800" b="1" dirty="0">
                        <a:solidFill>
                          <a:schemeClr val="tx1"/>
                        </a:solidFill>
                        <a:effectLst/>
                        <a:latin typeface="Goudy Old Style" panose="0202050205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extLst>
                  <a:ext uri="{0D108BD9-81ED-4DB2-BD59-A6C34878D82A}">
                    <a16:rowId xmlns:a16="http://schemas.microsoft.com/office/drawing/2014/main" val="2621692583"/>
                  </a:ext>
                </a:extLst>
              </a:tr>
              <a:tr h="677484">
                <a:tc>
                  <a:txBody>
                    <a:bodyPr/>
                    <a:lstStyle/>
                    <a:p>
                      <a:pPr algn="ctr"/>
                      <a:r>
                        <a:rPr lang="en-US" sz="1800" b="1" i="1" dirty="0">
                          <a:solidFill>
                            <a:schemeClr val="tx1"/>
                          </a:solidFill>
                          <a:effectLst/>
                          <a:latin typeface="Goudy Old Style" panose="02020502050305020303" pitchFamily="18" charset="0"/>
                          <a:cs typeface="Calibri" panose="020F0502020204030204" pitchFamily="34" charset="0"/>
                        </a:rPr>
                        <a:t>8:35 – 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rgbClr val="190B01"/>
                          </a:solidFill>
                          <a:effectLst/>
                          <a:latin typeface="Goudy Old Style" panose="02020502050305020303" pitchFamily="18" charset="0"/>
                          <a:cs typeface="Calibri" panose="020F0502020204030204" pitchFamily="34" charset="0"/>
                        </a:rPr>
                        <a:t>Introductions</a:t>
                      </a:r>
                    </a:p>
                    <a:p>
                      <a:pPr marL="182880"/>
                      <a:r>
                        <a:rPr lang="en-US" sz="1800" b="1" dirty="0">
                          <a:solidFill>
                            <a:srgbClr val="190B01"/>
                          </a:solidFill>
                          <a:effectLst/>
                          <a:latin typeface="Goudy Old Style" panose="02020502050305020303" pitchFamily="18" charset="0"/>
                          <a:cs typeface="Calibri" panose="020F0502020204030204" pitchFamily="34" charset="0"/>
                        </a:rPr>
                        <a:t>Pre-Test &amp; Overall Goal</a:t>
                      </a:r>
                      <a:endParaRPr lang="en-US" sz="1800" b="1" dirty="0">
                        <a:solidFill>
                          <a:schemeClr val="tx1"/>
                        </a:solidFill>
                        <a:effectLst/>
                        <a:latin typeface="Goudy Old Style" panose="02020502050305020303"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3</a:t>
                      </a:r>
                      <a:br>
                        <a:rPr lang="en-US" sz="1800" b="1" dirty="0">
                          <a:solidFill>
                            <a:schemeClr val="tx1"/>
                          </a:solidFill>
                          <a:effectLst/>
                          <a:latin typeface="Goudy Old Style" panose="02020502050305020303" pitchFamily="18" charset="0"/>
                          <a:cs typeface="Calibri" panose="020F0502020204030204" pitchFamily="34" charset="0"/>
                        </a:rPr>
                      </a:br>
                      <a:r>
                        <a:rPr lang="en-US" sz="1800" b="1" dirty="0">
                          <a:solidFill>
                            <a:schemeClr val="tx1"/>
                          </a:solidFill>
                          <a:effectLst/>
                          <a:latin typeface="Goudy Old Style" panose="02020502050305020303" pitchFamily="18" charset="0"/>
                          <a:cs typeface="Calibri" panose="020F0502020204030204" pitchFamily="34" charset="0"/>
                        </a:rPr>
                        <a:t>Central Tendency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5</a:t>
                      </a:r>
                      <a:br>
                        <a:rPr lang="en-US" sz="1800" b="1" dirty="0">
                          <a:solidFill>
                            <a:schemeClr val="tx1"/>
                          </a:solidFill>
                          <a:effectLst/>
                          <a:latin typeface="Goudy Old Style" panose="02020502050305020303" pitchFamily="18" charset="0"/>
                          <a:cs typeface="Calibri" panose="020F0502020204030204" pitchFamily="34" charset="0"/>
                        </a:rPr>
                      </a:br>
                      <a:r>
                        <a:rPr lang="en-US" sz="1800" b="1" dirty="0">
                          <a:solidFill>
                            <a:schemeClr val="tx1"/>
                          </a:solidFill>
                          <a:effectLst/>
                          <a:latin typeface="Goudy Old Style" panose="02020502050305020303" pitchFamily="18" charset="0"/>
                          <a:cs typeface="Calibri" panose="020F0502020204030204" pitchFamily="34" charset="0"/>
                        </a:rPr>
                        <a:t>Linear 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extLst>
                  <a:ext uri="{0D108BD9-81ED-4DB2-BD59-A6C34878D82A}">
                    <a16:rowId xmlns:a16="http://schemas.microsoft.com/office/drawing/2014/main" val="2888882940"/>
                  </a:ext>
                </a:extLst>
              </a:tr>
              <a:tr h="677484">
                <a:tc>
                  <a:txBody>
                    <a:bodyPr/>
                    <a:lstStyle/>
                    <a:p>
                      <a:pPr algn="ctr"/>
                      <a:r>
                        <a:rPr lang="en-US" sz="1800" b="1" i="1" dirty="0">
                          <a:solidFill>
                            <a:schemeClr val="tx1"/>
                          </a:solidFill>
                          <a:effectLst/>
                          <a:latin typeface="Goudy Old Style" panose="02020502050305020303" pitchFamily="18" charset="0"/>
                        </a:rPr>
                        <a:t>9:20 – 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rgbClr val="190B01"/>
                          </a:solidFill>
                          <a:effectLst/>
                          <a:latin typeface="Goudy Old Style" panose="02020502050305020303" pitchFamily="18" charset="0"/>
                          <a:cs typeface="Calibri" panose="020F0502020204030204" pitchFamily="34" charset="0"/>
                        </a:rPr>
                        <a:t>Module 1</a:t>
                      </a:r>
                      <a:br>
                        <a:rPr lang="en-US" sz="1800" b="1" dirty="0">
                          <a:solidFill>
                            <a:srgbClr val="190B01"/>
                          </a:solidFill>
                          <a:effectLst/>
                          <a:latin typeface="Goudy Old Style" panose="02020502050305020303" pitchFamily="18" charset="0"/>
                          <a:cs typeface="Calibri" panose="020F0502020204030204" pitchFamily="34" charset="0"/>
                        </a:rPr>
                      </a:br>
                      <a:r>
                        <a:rPr lang="en-US" sz="1800" b="1" dirty="0">
                          <a:solidFill>
                            <a:srgbClr val="190B01"/>
                          </a:solidFill>
                          <a:effectLst/>
                          <a:latin typeface="Goudy Old Style" panose="02020502050305020303" pitchFamily="18" charset="0"/>
                          <a:cs typeface="Calibri" panose="020F0502020204030204" pitchFamily="34" charset="0"/>
                        </a:rPr>
                        <a:t>Excel Basics</a:t>
                      </a:r>
                      <a:endParaRPr lang="en-US" sz="1800" b="1" dirty="0">
                        <a:solidFill>
                          <a:schemeClr val="tx1"/>
                        </a:solidFill>
                        <a:effectLst/>
                        <a:latin typeface="Goudy Old Style" panose="02020502050305020303"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3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5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extLst>
                  <a:ext uri="{0D108BD9-81ED-4DB2-BD59-A6C34878D82A}">
                    <a16:rowId xmlns:a16="http://schemas.microsoft.com/office/drawing/2014/main" val="2911666923"/>
                  </a:ext>
                </a:extLst>
              </a:tr>
              <a:tr h="387133">
                <a:tc>
                  <a:txBody>
                    <a:bodyPr/>
                    <a:lstStyle/>
                    <a:p>
                      <a:pPr algn="ctr"/>
                      <a:r>
                        <a:rPr lang="en-US" sz="1800" b="1" i="1" dirty="0">
                          <a:solidFill>
                            <a:schemeClr val="tx1"/>
                          </a:solidFill>
                          <a:effectLst/>
                          <a:latin typeface="Goudy Old Style" panose="02020502050305020303" pitchFamily="18" charset="0"/>
                        </a:rPr>
                        <a:t>10:10 – 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Break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Break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Break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extLst>
                  <a:ext uri="{0D108BD9-81ED-4DB2-BD59-A6C34878D82A}">
                    <a16:rowId xmlns:a16="http://schemas.microsoft.com/office/drawing/2014/main" val="2618944460"/>
                  </a:ext>
                </a:extLst>
              </a:tr>
              <a:tr h="868680">
                <a:tc>
                  <a:txBody>
                    <a:bodyPr/>
                    <a:lstStyle/>
                    <a:p>
                      <a:pPr algn="ctr"/>
                      <a:r>
                        <a:rPr lang="en-US" sz="1800" b="1" i="1" dirty="0">
                          <a:solidFill>
                            <a:schemeClr val="tx1"/>
                          </a:solidFill>
                          <a:effectLst/>
                          <a:latin typeface="Goudy Old Style" panose="02020502050305020303" pitchFamily="18" charset="0"/>
                        </a:rPr>
                        <a:t>10:30 – 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2</a:t>
                      </a:r>
                      <a:br>
                        <a:rPr lang="en-US" sz="1800" b="1" dirty="0">
                          <a:solidFill>
                            <a:schemeClr val="tx1"/>
                          </a:solidFill>
                          <a:effectLst/>
                          <a:latin typeface="Goudy Old Style" panose="02020502050305020303" pitchFamily="18" charset="0"/>
                          <a:cs typeface="Calibri" panose="020F0502020204030204" pitchFamily="34" charset="0"/>
                        </a:rPr>
                      </a:br>
                      <a:r>
                        <a:rPr lang="en-US" sz="1800" b="1" dirty="0">
                          <a:solidFill>
                            <a:schemeClr val="tx1"/>
                          </a:solidFill>
                          <a:effectLst/>
                          <a:latin typeface="Goudy Old Style" panose="02020502050305020303" pitchFamily="18" charset="0"/>
                          <a:cs typeface="Calibri" panose="020F0502020204030204" pitchFamily="34" charset="0"/>
                        </a:rPr>
                        <a:t>Describing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4</a:t>
                      </a:r>
                      <a:br>
                        <a:rPr lang="en-US" sz="1800" b="1" dirty="0">
                          <a:solidFill>
                            <a:schemeClr val="tx1"/>
                          </a:solidFill>
                          <a:effectLst/>
                          <a:latin typeface="Goudy Old Style" panose="02020502050305020303" pitchFamily="18" charset="0"/>
                          <a:cs typeface="Calibri" panose="020F0502020204030204" pitchFamily="34" charset="0"/>
                        </a:rPr>
                      </a:br>
                      <a:r>
                        <a:rPr lang="en-US" sz="1800" b="1" dirty="0">
                          <a:solidFill>
                            <a:schemeClr val="tx1"/>
                          </a:solidFill>
                          <a:effectLst/>
                          <a:latin typeface="Goudy Old Style" panose="02020502050305020303" pitchFamily="18" charset="0"/>
                          <a:cs typeface="Calibri" panose="020F0502020204030204" pitchFamily="34" charset="0"/>
                        </a:rPr>
                        <a:t>Confidence 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lnSpc>
                          <a:spcPct val="90000"/>
                        </a:lnSpc>
                      </a:pPr>
                      <a:r>
                        <a:rPr lang="en-US" sz="1800" b="1" dirty="0">
                          <a:solidFill>
                            <a:schemeClr val="tx1"/>
                          </a:solidFill>
                          <a:effectLst/>
                          <a:latin typeface="Goudy Old Style" panose="02020502050305020303" pitchFamily="18" charset="0"/>
                          <a:cs typeface="Calibri" panose="020F0502020204030204" pitchFamily="34" charset="0"/>
                        </a:rPr>
                        <a:t>Module 6</a:t>
                      </a:r>
                      <a:br>
                        <a:rPr lang="en-US" sz="1800" b="1" dirty="0">
                          <a:solidFill>
                            <a:schemeClr val="tx1"/>
                          </a:solidFill>
                          <a:effectLst/>
                          <a:latin typeface="Goudy Old Style" panose="02020502050305020303" pitchFamily="18" charset="0"/>
                          <a:cs typeface="Calibri" panose="020F0502020204030204" pitchFamily="34" charset="0"/>
                        </a:rPr>
                      </a:br>
                      <a:r>
                        <a:rPr lang="en-US" sz="1800" b="1" dirty="0">
                          <a:solidFill>
                            <a:schemeClr val="tx1"/>
                          </a:solidFill>
                          <a:effectLst/>
                          <a:latin typeface="Goudy Old Style" panose="02020502050305020303" pitchFamily="18" charset="0"/>
                          <a:cs typeface="Calibri" panose="020F0502020204030204" pitchFamily="34" charset="0"/>
                        </a:rPr>
                        <a:t>Lognormal 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extLst>
                  <a:ext uri="{0D108BD9-81ED-4DB2-BD59-A6C34878D82A}">
                    <a16:rowId xmlns:a16="http://schemas.microsoft.com/office/drawing/2014/main" val="1617311361"/>
                  </a:ext>
                </a:extLst>
              </a:tr>
              <a:tr h="274320">
                <a:tc>
                  <a:txBody>
                    <a:bodyPr/>
                    <a:lstStyle/>
                    <a:p>
                      <a:pPr algn="ctr"/>
                      <a:r>
                        <a:rPr lang="en-US" sz="1800" b="1" i="1" dirty="0">
                          <a:solidFill>
                            <a:schemeClr val="tx1"/>
                          </a:solidFill>
                          <a:effectLst/>
                          <a:latin typeface="Goudy Old Style" panose="02020502050305020303" pitchFamily="18" charset="0"/>
                        </a:rPr>
                        <a:t>11:10 – 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2 </a:t>
                      </a:r>
                    </a:p>
                    <a:p>
                      <a:pPr marL="182880"/>
                      <a:endParaRPr lang="en-US" sz="800" b="1" dirty="0">
                        <a:solidFill>
                          <a:schemeClr val="tx1"/>
                        </a:solidFill>
                        <a:effectLst/>
                        <a:latin typeface="Goudy Old Style" panose="02020502050305020303" pitchFamily="18"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Module 4 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lnSpc>
                          <a:spcPct val="80000"/>
                        </a:lnSpc>
                      </a:pPr>
                      <a:endParaRPr lang="en-US" sz="800" b="1" dirty="0">
                        <a:solidFill>
                          <a:schemeClr val="tx1"/>
                        </a:solidFill>
                        <a:effectLst/>
                        <a:latin typeface="Goudy Old Style" panose="02020502050305020303" pitchFamily="18" charset="0"/>
                        <a:cs typeface="Calibri" panose="020F0502020204030204" pitchFamily="34" charset="0"/>
                      </a:endParaRPr>
                    </a:p>
                    <a:p>
                      <a:pPr marL="182880">
                        <a:lnSpc>
                          <a:spcPct val="80000"/>
                        </a:lnSpc>
                      </a:pPr>
                      <a:r>
                        <a:rPr lang="en-US" sz="1800" b="1" dirty="0">
                          <a:solidFill>
                            <a:schemeClr val="tx1"/>
                          </a:solidFill>
                          <a:effectLst/>
                          <a:latin typeface="Goudy Old Style" panose="02020502050305020303" pitchFamily="18" charset="0"/>
                          <a:cs typeface="Calibri" panose="020F0502020204030204" pitchFamily="34" charset="0"/>
                        </a:rPr>
                        <a:t>Module 6 Practice &amp; Quick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FEE0"/>
                    </a:solidFill>
                  </a:tcPr>
                </a:tc>
                <a:extLst>
                  <a:ext uri="{0D108BD9-81ED-4DB2-BD59-A6C34878D82A}">
                    <a16:rowId xmlns:a16="http://schemas.microsoft.com/office/drawing/2014/main" val="2452156978"/>
                  </a:ext>
                </a:extLst>
              </a:tr>
              <a:tr h="387133">
                <a:tc>
                  <a:txBody>
                    <a:bodyPr/>
                    <a:lstStyle/>
                    <a:p>
                      <a:pPr algn="ctr"/>
                      <a:r>
                        <a:rPr lang="en-US" sz="1800" b="1" i="1" dirty="0">
                          <a:solidFill>
                            <a:schemeClr val="tx1"/>
                          </a:solidFill>
                          <a:effectLst/>
                          <a:latin typeface="Goudy Old Style" panose="02020502050305020303" pitchFamily="18" charset="0"/>
                        </a:rPr>
                        <a:t>11:40 – 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rowSpan="2">
                  <a:txBody>
                    <a:bodyPr/>
                    <a:lstStyle/>
                    <a:p>
                      <a:pPr marL="182880">
                        <a:spcBef>
                          <a:spcPts val="0"/>
                        </a:spcBef>
                      </a:pPr>
                      <a:r>
                        <a:rPr lang="en-US" sz="1800" b="1" dirty="0">
                          <a:solidFill>
                            <a:schemeClr val="tx1"/>
                          </a:solidFill>
                          <a:effectLst/>
                          <a:latin typeface="Goudy Old Style" panose="02020502050305020303" pitchFamily="18" charset="0"/>
                          <a:cs typeface="Calibri" panose="020F0502020204030204" pitchFamily="34" charset="0"/>
                        </a:rPr>
                        <a:t>Course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extLst>
                  <a:ext uri="{0D108BD9-81ED-4DB2-BD59-A6C34878D82A}">
                    <a16:rowId xmlns:a16="http://schemas.microsoft.com/office/drawing/2014/main" val="1764183644"/>
                  </a:ext>
                </a:extLst>
              </a:tr>
              <a:tr h="190048">
                <a:tc>
                  <a:txBody>
                    <a:bodyPr/>
                    <a:lstStyle/>
                    <a:p>
                      <a:pPr algn="ctr"/>
                      <a:r>
                        <a:rPr lang="en-US" sz="1800" b="1" i="1" dirty="0">
                          <a:solidFill>
                            <a:schemeClr val="tx1"/>
                          </a:solidFill>
                          <a:effectLst/>
                          <a:latin typeface="Goudy Old Style" panose="02020502050305020303" pitchFamily="18" charset="0"/>
                        </a:rPr>
                        <a:t>11:50 – 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CFC"/>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Goudy Old Style" panose="02020502050305020303" pitchFamily="18" charset="0"/>
                          <a:cs typeface="Calibri" panose="020F0502020204030204" pitchFamily="34" charset="0"/>
                        </a:rPr>
                        <a:t>Q&amp;A over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a:txBody>
                    <a:bodyPr/>
                    <a:lstStyle/>
                    <a:p>
                      <a:pPr marL="182880"/>
                      <a:r>
                        <a:rPr lang="en-US" sz="1800" b="1" dirty="0">
                          <a:solidFill>
                            <a:schemeClr val="tx1"/>
                          </a:solidFill>
                          <a:effectLst/>
                          <a:latin typeface="Goudy Old Style" panose="02020502050305020303" pitchFamily="18" charset="0"/>
                          <a:cs typeface="Calibri" panose="020F0502020204030204" pitchFamily="34" charset="0"/>
                        </a:rPr>
                        <a:t>Q&amp;A over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EE0"/>
                    </a:solidFill>
                  </a:tcPr>
                </a:tc>
                <a:tc vMerge="1">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DE2"/>
                    </a:solidFill>
                  </a:tcPr>
                </a:tc>
                <a:extLst>
                  <a:ext uri="{0D108BD9-81ED-4DB2-BD59-A6C34878D82A}">
                    <a16:rowId xmlns:a16="http://schemas.microsoft.com/office/drawing/2014/main" val="948911004"/>
                  </a:ext>
                </a:extLst>
              </a:tr>
            </a:tbl>
          </a:graphicData>
        </a:graphic>
      </p:graphicFrame>
      <p:cxnSp>
        <p:nvCxnSpPr>
          <p:cNvPr id="3" name="Straight Connector 2">
            <a:extLst>
              <a:ext uri="{FF2B5EF4-FFF2-40B4-BE49-F238E27FC236}">
                <a16:creationId xmlns:a16="http://schemas.microsoft.com/office/drawing/2014/main" id="{6A9542BC-AAE4-4C77-96AD-C60862D1D547}"/>
              </a:ext>
            </a:extLst>
          </p:cNvPr>
          <p:cNvCxnSpPr/>
          <p:nvPr/>
        </p:nvCxnSpPr>
        <p:spPr>
          <a:xfrm>
            <a:off x="7679554" y="5630568"/>
            <a:ext cx="2253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A47314-20BE-A154-0F75-031430BF397A}"/>
              </a:ext>
            </a:extLst>
          </p:cNvPr>
          <p:cNvCxnSpPr/>
          <p:nvPr/>
        </p:nvCxnSpPr>
        <p:spPr>
          <a:xfrm>
            <a:off x="7680652" y="4612124"/>
            <a:ext cx="2253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6830E9-2359-C87A-93EA-C5F13677A7D8}"/>
              </a:ext>
            </a:extLst>
          </p:cNvPr>
          <p:cNvSpPr txBox="1"/>
          <p:nvPr/>
        </p:nvSpPr>
        <p:spPr>
          <a:xfrm>
            <a:off x="7679554" y="5630568"/>
            <a:ext cx="2161991" cy="353943"/>
          </a:xfrm>
          <a:prstGeom prst="rect">
            <a:avLst/>
          </a:prstGeom>
          <a:noFill/>
        </p:spPr>
        <p:txBody>
          <a:bodyPr wrap="square" rtlCol="0">
            <a:spAutoFit/>
          </a:bodyPr>
          <a:lstStyle/>
          <a:p>
            <a:pPr marL="61913">
              <a:spcBef>
                <a:spcPts val="0"/>
              </a:spcBef>
            </a:pPr>
            <a:r>
              <a:rPr lang="en-US" sz="1700" b="1" dirty="0">
                <a:solidFill>
                  <a:schemeClr val="tx1"/>
                </a:solidFill>
                <a:effectLst/>
                <a:latin typeface="Goudy Old Style" panose="02020502050305020303" pitchFamily="18" charset="0"/>
                <a:cs typeface="Calibri" panose="020F0502020204030204" pitchFamily="34" charset="0"/>
              </a:rPr>
              <a:t>Post-Test Instructions</a:t>
            </a:r>
          </a:p>
        </p:txBody>
      </p:sp>
    </p:spTree>
    <p:extLst>
      <p:ext uri="{BB962C8B-B14F-4D97-AF65-F5344CB8AC3E}">
        <p14:creationId xmlns:p14="http://schemas.microsoft.com/office/powerpoint/2010/main" val="212545378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2E749C14-511E-EFFD-5B6F-F79CEC7F0229}"/>
              </a:ext>
            </a:extLst>
          </p:cNvPr>
          <p:cNvSpPr txBox="1"/>
          <p:nvPr/>
        </p:nvSpPr>
        <p:spPr>
          <a:xfrm>
            <a:off x="685801" y="-38285"/>
            <a:ext cx="9512082" cy="769441"/>
          </a:xfrm>
          <a:prstGeom prst="rect">
            <a:avLst/>
          </a:prstGeom>
          <a:noFill/>
        </p:spPr>
        <p:txBody>
          <a:bodyPr wrap="square">
            <a:spAutoFit/>
          </a:bodyPr>
          <a:lstStyle/>
          <a:p>
            <a:pPr algn="ctr"/>
            <a:r>
              <a:rPr lang="en-US" sz="4400" dirty="0">
                <a:latin typeface="+mj-lt"/>
              </a:rPr>
              <a:t>Bar Chart vs. Pie Chart</a:t>
            </a:r>
          </a:p>
        </p:txBody>
      </p:sp>
      <p:sp>
        <p:nvSpPr>
          <p:cNvPr id="5" name="Content Placeholder 2">
            <a:extLst>
              <a:ext uri="{FF2B5EF4-FFF2-40B4-BE49-F238E27FC236}">
                <a16:creationId xmlns:a16="http://schemas.microsoft.com/office/drawing/2014/main" id="{CA688611-A268-2D77-EECD-EB12BF40BC53}"/>
              </a:ext>
            </a:extLst>
          </p:cNvPr>
          <p:cNvSpPr>
            <a:spLocks noGrp="1"/>
          </p:cNvSpPr>
          <p:nvPr>
            <p:ph idx="1"/>
          </p:nvPr>
        </p:nvSpPr>
        <p:spPr>
          <a:xfrm>
            <a:off x="801277" y="929328"/>
            <a:ext cx="9294829" cy="4830449"/>
          </a:xfrm>
        </p:spPr>
        <p:txBody>
          <a:bodyPr>
            <a:normAutofit/>
          </a:bodyPr>
          <a:lstStyle/>
          <a:p>
            <a:pPr eaLnBrk="0" hangingPunct="0"/>
            <a:r>
              <a:rPr lang="en-US" sz="3200" b="1" dirty="0"/>
              <a:t>BAR CHART - </a:t>
            </a:r>
            <a:r>
              <a:rPr lang="en-US" sz="3200" dirty="0"/>
              <a:t>A graph in which the qualitative classes are reported on the horizontal axis and the class frequencies on the vertical axis. The class frequencies are proportional to the heights of the bars.</a:t>
            </a:r>
          </a:p>
          <a:p>
            <a:pPr lvl="1" eaLnBrk="0" hangingPunct="0"/>
            <a:r>
              <a:rPr lang="en-US" sz="2400" dirty="0"/>
              <a:t>Microsoft Excel calls this a “Column Chart” 		</a:t>
            </a:r>
          </a:p>
          <a:p>
            <a:pPr lvl="1" eaLnBrk="0" hangingPunct="0"/>
            <a:endParaRPr lang="en-US" sz="2400" dirty="0"/>
          </a:p>
          <a:p>
            <a:pPr eaLnBrk="0" hangingPunct="0">
              <a:spcBef>
                <a:spcPts val="1800"/>
              </a:spcBef>
            </a:pPr>
            <a:r>
              <a:rPr lang="en-US" sz="2800" b="1" dirty="0"/>
              <a:t>PIE CHART - </a:t>
            </a:r>
            <a:r>
              <a:rPr lang="en-US" sz="2800" dirty="0"/>
              <a:t>A chart that shows the proportion, percent or relative frequency that each class represents of the total number of frequencies.</a:t>
            </a:r>
          </a:p>
        </p:txBody>
      </p:sp>
    </p:spTree>
    <p:extLst>
      <p:ext uri="{BB962C8B-B14F-4D97-AF65-F5344CB8AC3E}">
        <p14:creationId xmlns:p14="http://schemas.microsoft.com/office/powerpoint/2010/main" val="323290787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91109"/>
            <a:ext cx="1308314" cy="5486399"/>
          </a:xfrm>
          <a:prstGeom prst="rect">
            <a:avLst/>
          </a:prstGeom>
        </p:spPr>
      </p:pic>
      <p:sp>
        <p:nvSpPr>
          <p:cNvPr id="3" name="TextBox 2">
            <a:extLst>
              <a:ext uri="{FF2B5EF4-FFF2-40B4-BE49-F238E27FC236}">
                <a16:creationId xmlns:a16="http://schemas.microsoft.com/office/drawing/2014/main" id="{2E749C14-511E-EFFD-5B6F-F79CEC7F0229}"/>
              </a:ext>
            </a:extLst>
          </p:cNvPr>
          <p:cNvSpPr txBox="1"/>
          <p:nvPr/>
        </p:nvSpPr>
        <p:spPr>
          <a:xfrm>
            <a:off x="685801" y="-38285"/>
            <a:ext cx="9512082" cy="769441"/>
          </a:xfrm>
          <a:prstGeom prst="rect">
            <a:avLst/>
          </a:prstGeom>
          <a:noFill/>
        </p:spPr>
        <p:txBody>
          <a:bodyPr wrap="square">
            <a:spAutoFit/>
          </a:bodyPr>
          <a:lstStyle/>
          <a:p>
            <a:pPr algn="ctr"/>
            <a:r>
              <a:rPr lang="en-US" sz="4400" dirty="0">
                <a:latin typeface="+mj-lt"/>
              </a:rPr>
              <a:t>Bar Chart vs. Column Chart</a:t>
            </a:r>
          </a:p>
        </p:txBody>
      </p:sp>
      <p:graphicFrame>
        <p:nvGraphicFramePr>
          <p:cNvPr id="6" name="Table 5">
            <a:extLst>
              <a:ext uri="{FF2B5EF4-FFF2-40B4-BE49-F238E27FC236}">
                <a16:creationId xmlns:a16="http://schemas.microsoft.com/office/drawing/2014/main" id="{627287A4-2A0C-DD6E-AEA8-D032ABF14DB1}"/>
              </a:ext>
            </a:extLst>
          </p:cNvPr>
          <p:cNvGraphicFramePr>
            <a:graphicFrameLocks noGrp="1"/>
          </p:cNvGraphicFramePr>
          <p:nvPr>
            <p:extLst>
              <p:ext uri="{D42A27DB-BD31-4B8C-83A1-F6EECF244321}">
                <p14:modId xmlns:p14="http://schemas.microsoft.com/office/powerpoint/2010/main" val="1748038396"/>
              </p:ext>
            </p:extLst>
          </p:nvPr>
        </p:nvGraphicFramePr>
        <p:xfrm>
          <a:off x="1020422" y="1803597"/>
          <a:ext cx="4332413" cy="3518416"/>
        </p:xfrm>
        <a:graphic>
          <a:graphicData uri="http://schemas.openxmlformats.org/drawingml/2006/table">
            <a:tbl>
              <a:tblPr>
                <a:tableStyleId>{5C22544A-7EE6-4342-B048-85BDC9FD1C3A}</a:tableStyleId>
              </a:tblPr>
              <a:tblGrid>
                <a:gridCol w="2031963">
                  <a:extLst>
                    <a:ext uri="{9D8B030D-6E8A-4147-A177-3AD203B41FA5}">
                      <a16:colId xmlns:a16="http://schemas.microsoft.com/office/drawing/2014/main" val="1888468420"/>
                    </a:ext>
                  </a:extLst>
                </a:gridCol>
                <a:gridCol w="2300450">
                  <a:extLst>
                    <a:ext uri="{9D8B030D-6E8A-4147-A177-3AD203B41FA5}">
                      <a16:colId xmlns:a16="http://schemas.microsoft.com/office/drawing/2014/main" val="2230021933"/>
                    </a:ext>
                  </a:extLst>
                </a:gridCol>
              </a:tblGrid>
              <a:tr h="876820">
                <a:tc>
                  <a:txBody>
                    <a:bodyPr/>
                    <a:lstStyle/>
                    <a:p>
                      <a:pPr algn="ctr" rtl="0" fontAlgn="b"/>
                      <a:r>
                        <a:rPr lang="en-US" sz="1800" u="none" strike="noStrike" dirty="0">
                          <a:effectLst/>
                          <a:latin typeface="Arial Black" panose="020B0A04020102020204" pitchFamily="34" charset="0"/>
                        </a:rPr>
                        <a:t>Months</a:t>
                      </a:r>
                      <a:endParaRPr lang="en-US" sz="1800" b="1" i="0" u="none" strike="noStrike" dirty="0">
                        <a:solidFill>
                          <a:srgbClr val="000000"/>
                        </a:solidFill>
                        <a:effectLst/>
                        <a:latin typeface="Arial Black" panose="020B0A040201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b"/>
                      <a:r>
                        <a:rPr lang="en-US" sz="1700" u="none" strike="noStrike" dirty="0">
                          <a:effectLst/>
                          <a:latin typeface="Arial Black" panose="020B0A04020102020204" pitchFamily="34" charset="0"/>
                        </a:rPr>
                        <a:t>Monthly US Housing Inventory</a:t>
                      </a:r>
                      <a:endParaRPr lang="en-US" sz="1700" b="1" i="0" u="none" strike="noStrike" dirty="0">
                        <a:solidFill>
                          <a:srgbClr val="000000"/>
                        </a:solidFill>
                        <a:effectLst/>
                        <a:latin typeface="Arial Black" panose="020B0A040201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1710488816"/>
                  </a:ext>
                </a:extLst>
              </a:tr>
              <a:tr h="445369">
                <a:tc>
                  <a:txBody>
                    <a:bodyPr/>
                    <a:lstStyle/>
                    <a:p>
                      <a:pPr algn="ctr" rtl="0" fontAlgn="b"/>
                      <a:r>
                        <a:rPr lang="en-US" sz="1800" u="none" strike="noStrike" dirty="0">
                          <a:effectLst/>
                          <a:latin typeface="Arial" panose="020B0604020202020204" pitchFamily="34" charset="0"/>
                          <a:cs typeface="Arial" panose="020B0604020202020204" pitchFamily="34" charset="0"/>
                        </a:rPr>
                        <a:t>April 2023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rtl="0" fontAlgn="b"/>
                      <a:r>
                        <a:rPr lang="en-US" sz="1800" u="none" strike="noStrike" dirty="0">
                          <a:effectLst/>
                          <a:latin typeface="Arial" panose="020B0604020202020204" pitchFamily="34" charset="0"/>
                          <a:cs typeface="Arial" panose="020B0604020202020204" pitchFamily="34" charset="0"/>
                        </a:rPr>
                        <a:t>435,663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164748106"/>
                  </a:ext>
                </a:extLst>
              </a:tr>
              <a:tr h="445369">
                <a:tc>
                  <a:txBody>
                    <a:bodyPr/>
                    <a:lstStyle/>
                    <a:p>
                      <a:pPr algn="ctr" rtl="0" fontAlgn="b"/>
                      <a:r>
                        <a:rPr lang="en-US" sz="1800" u="none" strike="noStrike" dirty="0">
                          <a:effectLst/>
                          <a:latin typeface="Arial" panose="020B0604020202020204" pitchFamily="34" charset="0"/>
                          <a:cs typeface="Arial" panose="020B0604020202020204" pitchFamily="34" charset="0"/>
                        </a:rPr>
                        <a:t>May 2023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rtl="0" fontAlgn="b"/>
                      <a:r>
                        <a:rPr lang="en-US" sz="1800" u="none" strike="noStrike" dirty="0">
                          <a:effectLst/>
                          <a:latin typeface="Arial" panose="020B0604020202020204" pitchFamily="34" charset="0"/>
                          <a:cs typeface="Arial" panose="020B0604020202020204" pitchFamily="34" charset="0"/>
                        </a:rPr>
                        <a:t>582,441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168648258"/>
                  </a:ext>
                </a:extLst>
              </a:tr>
              <a:tr h="445369">
                <a:tc>
                  <a:txBody>
                    <a:bodyPr/>
                    <a:lstStyle/>
                    <a:p>
                      <a:pPr algn="ctr" rtl="0" fontAlgn="b"/>
                      <a:r>
                        <a:rPr lang="en-US" sz="1800" u="none" strike="noStrike" dirty="0">
                          <a:effectLst/>
                          <a:latin typeface="Arial" panose="020B0604020202020204" pitchFamily="34" charset="0"/>
                          <a:cs typeface="Arial" panose="020B0604020202020204" pitchFamily="34" charset="0"/>
                        </a:rPr>
                        <a:t>June 2023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rtl="0" fontAlgn="b"/>
                      <a:r>
                        <a:rPr lang="en-US" sz="1800" u="none" strike="noStrike" dirty="0">
                          <a:effectLst/>
                          <a:latin typeface="Arial" panose="020B0604020202020204" pitchFamily="34" charset="0"/>
                          <a:cs typeface="Arial" panose="020B0604020202020204" pitchFamily="34" charset="0"/>
                        </a:rPr>
                        <a:t>614,326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2411613751"/>
                  </a:ext>
                </a:extLst>
              </a:tr>
              <a:tr h="445369">
                <a:tc>
                  <a:txBody>
                    <a:bodyPr/>
                    <a:lstStyle/>
                    <a:p>
                      <a:pPr algn="ctr" rtl="0" fontAlgn="b"/>
                      <a:r>
                        <a:rPr lang="en-US" sz="1800" u="none" strike="noStrike" dirty="0">
                          <a:effectLst/>
                          <a:latin typeface="Arial" panose="020B0604020202020204" pitchFamily="34" charset="0"/>
                          <a:cs typeface="Arial" panose="020B0604020202020204" pitchFamily="34" charset="0"/>
                        </a:rPr>
                        <a:t>July 2023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rtl="0" fontAlgn="b"/>
                      <a:r>
                        <a:rPr lang="en-US" sz="1800" u="none" strike="noStrike" dirty="0">
                          <a:effectLst/>
                          <a:latin typeface="Arial" panose="020B0604020202020204" pitchFamily="34" charset="0"/>
                          <a:cs typeface="Arial" panose="020B0604020202020204" pitchFamily="34" charset="0"/>
                        </a:rPr>
                        <a:t>647,135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789516160"/>
                  </a:ext>
                </a:extLst>
              </a:tr>
              <a:tr h="445369">
                <a:tc>
                  <a:txBody>
                    <a:bodyPr/>
                    <a:lstStyle/>
                    <a:p>
                      <a:pPr algn="ctr" rtl="0" fontAlgn="b"/>
                      <a:r>
                        <a:rPr lang="en-US" sz="1800" u="none" strike="noStrike" dirty="0">
                          <a:effectLst/>
                          <a:latin typeface="Arial" panose="020B0604020202020204" pitchFamily="34" charset="0"/>
                          <a:cs typeface="Arial" panose="020B0604020202020204" pitchFamily="34" charset="0"/>
                        </a:rPr>
                        <a:t>August 2023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rtl="0" fontAlgn="b"/>
                      <a:r>
                        <a:rPr lang="en-US" sz="1800" u="none" strike="noStrike" dirty="0">
                          <a:effectLst/>
                          <a:latin typeface="Arial" panose="020B0604020202020204" pitchFamily="34" charset="0"/>
                          <a:cs typeface="Arial" panose="020B0604020202020204" pitchFamily="34" charset="0"/>
                        </a:rPr>
                        <a:t>669,145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3994038455"/>
                  </a:ext>
                </a:extLst>
              </a:tr>
              <a:tr h="414751">
                <a:tc>
                  <a:txBody>
                    <a:bodyPr/>
                    <a:lstStyle/>
                    <a:p>
                      <a:pPr algn="ctr" rtl="0" fontAlgn="b"/>
                      <a:r>
                        <a:rPr lang="en-US" sz="1800" u="none" strike="noStrike" dirty="0">
                          <a:effectLst/>
                          <a:latin typeface="Arial" panose="020B0604020202020204" pitchFamily="34" charset="0"/>
                          <a:cs typeface="Arial" panose="020B0604020202020204" pitchFamily="34" charset="0"/>
                        </a:rPr>
                        <a:t>Sept. 2023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b"/>
                      <a:r>
                        <a:rPr lang="en-US" sz="1800" u="none" strike="noStrike" dirty="0">
                          <a:effectLst/>
                          <a:latin typeface="Arial" panose="020B0604020202020204" pitchFamily="34" charset="0"/>
                          <a:cs typeface="Arial" panose="020B0604020202020204" pitchFamily="34" charset="0"/>
                        </a:rPr>
                        <a:t>702,434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9052060"/>
                  </a:ext>
                </a:extLst>
              </a:tr>
            </a:tbl>
          </a:graphicData>
        </a:graphic>
      </p:graphicFrame>
      <p:graphicFrame>
        <p:nvGraphicFramePr>
          <p:cNvPr id="7" name="Chart 6">
            <a:extLst>
              <a:ext uri="{FF2B5EF4-FFF2-40B4-BE49-F238E27FC236}">
                <a16:creationId xmlns:a16="http://schemas.microsoft.com/office/drawing/2014/main" id="{FEF48352-383E-F052-056E-A935C4B926A5}"/>
              </a:ext>
            </a:extLst>
          </p:cNvPr>
          <p:cNvGraphicFramePr>
            <a:graphicFrameLocks/>
          </p:cNvGraphicFramePr>
          <p:nvPr>
            <p:extLst>
              <p:ext uri="{D42A27DB-BD31-4B8C-83A1-F6EECF244321}">
                <p14:modId xmlns:p14="http://schemas.microsoft.com/office/powerpoint/2010/main" val="974823926"/>
              </p:ext>
            </p:extLst>
          </p:nvPr>
        </p:nvGraphicFramePr>
        <p:xfrm>
          <a:off x="5640228" y="978615"/>
          <a:ext cx="4089400" cy="23964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C458B52-5BC1-4842-4DC9-A92F54A9044E}"/>
              </a:ext>
            </a:extLst>
          </p:cNvPr>
          <p:cNvGraphicFramePr>
            <a:graphicFrameLocks/>
          </p:cNvGraphicFramePr>
          <p:nvPr>
            <p:extLst>
              <p:ext uri="{D42A27DB-BD31-4B8C-83A1-F6EECF244321}">
                <p14:modId xmlns:p14="http://schemas.microsoft.com/office/powerpoint/2010/main" val="1428625198"/>
              </p:ext>
            </p:extLst>
          </p:nvPr>
        </p:nvGraphicFramePr>
        <p:xfrm>
          <a:off x="5640229" y="3500832"/>
          <a:ext cx="4089399" cy="2396447"/>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8F29B356-D28D-ACAC-ECED-D2DD785A521B}"/>
              </a:ext>
            </a:extLst>
          </p:cNvPr>
          <p:cNvCxnSpPr/>
          <p:nvPr/>
        </p:nvCxnSpPr>
        <p:spPr>
          <a:xfrm>
            <a:off x="6174769" y="3429000"/>
            <a:ext cx="2938409" cy="24682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7EE4AE-EF31-EC06-CB8E-7C6061D743EA}"/>
              </a:ext>
            </a:extLst>
          </p:cNvPr>
          <p:cNvSpPr txBox="1"/>
          <p:nvPr/>
        </p:nvSpPr>
        <p:spPr>
          <a:xfrm>
            <a:off x="6472719" y="1012091"/>
            <a:ext cx="2352782" cy="369332"/>
          </a:xfrm>
          <a:prstGeom prst="rect">
            <a:avLst/>
          </a:prstGeom>
          <a:solidFill>
            <a:srgbClr val="FFFFCC"/>
          </a:solidFill>
        </p:spPr>
        <p:txBody>
          <a:bodyPr wrap="square" rtlCol="0">
            <a:spAutoFit/>
          </a:bodyPr>
          <a:lstStyle/>
          <a:p>
            <a:pPr algn="ctr"/>
            <a:r>
              <a:rPr lang="en-US" dirty="0"/>
              <a:t>“BAR” Chart</a:t>
            </a:r>
          </a:p>
        </p:txBody>
      </p:sp>
    </p:spTree>
    <p:extLst>
      <p:ext uri="{BB962C8B-B14F-4D97-AF65-F5344CB8AC3E}">
        <p14:creationId xmlns:p14="http://schemas.microsoft.com/office/powerpoint/2010/main" val="2442131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par>
                          <p:cTn id="18" fill="hold">
                            <p:stCondLst>
                              <p:cond delay="2000"/>
                            </p:stCondLst>
                            <p:childTnLst>
                              <p:par>
                                <p:cTn id="19" presetID="10" presetClass="entr" presetSubtype="0"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80060BD9-22B9-5D69-1A06-E56F6AD3E5AE}"/>
              </a:ext>
            </a:extLst>
          </p:cNvPr>
          <p:cNvSpPr txBox="1"/>
          <p:nvPr/>
        </p:nvSpPr>
        <p:spPr>
          <a:xfrm>
            <a:off x="763571" y="-33838"/>
            <a:ext cx="9434314" cy="769441"/>
          </a:xfrm>
          <a:prstGeom prst="rect">
            <a:avLst/>
          </a:prstGeom>
          <a:noFill/>
        </p:spPr>
        <p:txBody>
          <a:bodyPr wrap="square">
            <a:spAutoFit/>
          </a:bodyPr>
          <a:lstStyle/>
          <a:p>
            <a:pPr algn="ctr"/>
            <a:r>
              <a:rPr lang="en-US" sz="4400" dirty="0">
                <a:latin typeface="+mj-lt"/>
              </a:rPr>
              <a:t>Graphics made easy with Excel</a:t>
            </a:r>
          </a:p>
        </p:txBody>
      </p:sp>
      <p:grpSp>
        <p:nvGrpSpPr>
          <p:cNvPr id="10" name="Group 9">
            <a:extLst>
              <a:ext uri="{FF2B5EF4-FFF2-40B4-BE49-F238E27FC236}">
                <a16:creationId xmlns:a16="http://schemas.microsoft.com/office/drawing/2014/main" id="{224DE3FA-4E57-EDC0-73DE-55886467E994}"/>
              </a:ext>
            </a:extLst>
          </p:cNvPr>
          <p:cNvGrpSpPr/>
          <p:nvPr/>
        </p:nvGrpSpPr>
        <p:grpSpPr>
          <a:xfrm>
            <a:off x="4279768" y="3254752"/>
            <a:ext cx="4883085" cy="2674862"/>
            <a:chOff x="4279768" y="3254752"/>
            <a:chExt cx="4883085" cy="2674862"/>
          </a:xfrm>
        </p:grpSpPr>
        <p:sp>
          <p:nvSpPr>
            <p:cNvPr id="5" name="Rectangle 4">
              <a:extLst>
                <a:ext uri="{FF2B5EF4-FFF2-40B4-BE49-F238E27FC236}">
                  <a16:creationId xmlns:a16="http://schemas.microsoft.com/office/drawing/2014/main" id="{DB8F33FA-738E-B982-496D-7393227B9B4D}"/>
                </a:ext>
              </a:extLst>
            </p:cNvPr>
            <p:cNvSpPr/>
            <p:nvPr/>
          </p:nvSpPr>
          <p:spPr>
            <a:xfrm>
              <a:off x="4279768" y="3254752"/>
              <a:ext cx="4883085" cy="26748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a:extLst>
                <a:ext uri="{FF2B5EF4-FFF2-40B4-BE49-F238E27FC236}">
                  <a16:creationId xmlns:a16="http://schemas.microsoft.com/office/drawing/2014/main" id="{9777FD6D-A645-173E-C8AB-F2F138CA9220}"/>
                </a:ext>
              </a:extLst>
            </p:cNvPr>
            <p:cNvGraphicFramePr>
              <a:graphicFrameLocks/>
            </p:cNvGraphicFramePr>
            <p:nvPr>
              <p:extLst>
                <p:ext uri="{D42A27DB-BD31-4B8C-83A1-F6EECF244321}">
                  <p14:modId xmlns:p14="http://schemas.microsoft.com/office/powerpoint/2010/main" val="1434035205"/>
                </p:ext>
              </p:extLst>
            </p:nvPr>
          </p:nvGraphicFramePr>
          <p:xfrm>
            <a:off x="5080255" y="3369290"/>
            <a:ext cx="3528433" cy="253408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1" name="Group 20">
            <a:extLst>
              <a:ext uri="{FF2B5EF4-FFF2-40B4-BE49-F238E27FC236}">
                <a16:creationId xmlns:a16="http://schemas.microsoft.com/office/drawing/2014/main" id="{9221E64A-D728-83E6-9426-7AD7D5C7536E}"/>
              </a:ext>
            </a:extLst>
          </p:cNvPr>
          <p:cNvGrpSpPr/>
          <p:nvPr/>
        </p:nvGrpSpPr>
        <p:grpSpPr>
          <a:xfrm>
            <a:off x="1200434" y="918966"/>
            <a:ext cx="3967585" cy="3421294"/>
            <a:chOff x="1181528" y="1108666"/>
            <a:chExt cx="3967585" cy="3421294"/>
          </a:xfrm>
        </p:grpSpPr>
        <p:sp>
          <p:nvSpPr>
            <p:cNvPr id="22" name="Rectangle 21">
              <a:extLst>
                <a:ext uri="{FF2B5EF4-FFF2-40B4-BE49-F238E27FC236}">
                  <a16:creationId xmlns:a16="http://schemas.microsoft.com/office/drawing/2014/main" id="{6ECBD9CB-C6A2-9A00-632C-0897EAE1B9BE}"/>
                </a:ext>
              </a:extLst>
            </p:cNvPr>
            <p:cNvSpPr/>
            <p:nvPr/>
          </p:nvSpPr>
          <p:spPr>
            <a:xfrm>
              <a:off x="1181528" y="1108666"/>
              <a:ext cx="3967585" cy="342129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3">
              <a:extLst>
                <a:ext uri="{FF2B5EF4-FFF2-40B4-BE49-F238E27FC236}">
                  <a16:creationId xmlns:a16="http://schemas.microsoft.com/office/drawing/2014/main" id="{F77C2FB8-CACB-FC4A-1463-3526E3412A20}"/>
                </a:ext>
              </a:extLst>
            </p:cNvPr>
            <p:cNvGraphicFramePr>
              <a:graphicFrameLocks/>
            </p:cNvGraphicFramePr>
            <p:nvPr>
              <p:extLst>
                <p:ext uri="{D42A27DB-BD31-4B8C-83A1-F6EECF244321}">
                  <p14:modId xmlns:p14="http://schemas.microsoft.com/office/powerpoint/2010/main" val="86556008"/>
                </p:ext>
              </p:extLst>
            </p:nvPr>
          </p:nvGraphicFramePr>
          <p:xfrm>
            <a:off x="1424946" y="1291531"/>
            <a:ext cx="3503423" cy="3084129"/>
          </p:xfrm>
          <a:graphic>
            <a:graphicData uri="http://schemas.openxmlformats.org/drawingml/2006/table">
              <a:tbl>
                <a:tblPr>
                  <a:tableStyleId>{5C22544A-7EE6-4342-B048-85BDC9FD1C3A}</a:tableStyleId>
                </a:tblPr>
                <a:tblGrid>
                  <a:gridCol w="1217037">
                    <a:extLst>
                      <a:ext uri="{9D8B030D-6E8A-4147-A177-3AD203B41FA5}">
                        <a16:colId xmlns:a16="http://schemas.microsoft.com/office/drawing/2014/main" val="20000"/>
                      </a:ext>
                    </a:extLst>
                  </a:gridCol>
                  <a:gridCol w="1168924">
                    <a:extLst>
                      <a:ext uri="{9D8B030D-6E8A-4147-A177-3AD203B41FA5}">
                        <a16:colId xmlns:a16="http://schemas.microsoft.com/office/drawing/2014/main" val="20001"/>
                      </a:ext>
                    </a:extLst>
                  </a:gridCol>
                  <a:gridCol w="989814">
                    <a:extLst>
                      <a:ext uri="{9D8B030D-6E8A-4147-A177-3AD203B41FA5}">
                        <a16:colId xmlns:a16="http://schemas.microsoft.com/office/drawing/2014/main" val="20002"/>
                      </a:ext>
                    </a:extLst>
                  </a:gridCol>
                  <a:gridCol w="127648">
                    <a:extLst>
                      <a:ext uri="{9D8B030D-6E8A-4147-A177-3AD203B41FA5}">
                        <a16:colId xmlns:a16="http://schemas.microsoft.com/office/drawing/2014/main" val="1334777412"/>
                      </a:ext>
                    </a:extLst>
                  </a:gridCol>
                </a:tblGrid>
                <a:tr h="452364">
                  <a:tc>
                    <a:txBody>
                      <a:bodyPr/>
                      <a:lstStyle/>
                      <a:p>
                        <a:pPr algn="l" fontAlgn="b"/>
                        <a:r>
                          <a:rPr lang="en-US" sz="1800" u="none" strike="noStrike" dirty="0">
                            <a:effectLst/>
                          </a:rPr>
                          <a:t>Seniority of Employees</a:t>
                        </a:r>
                        <a:endParaRPr lang="en-US" sz="1800" b="0" i="0" u="none" strike="noStrike" dirty="0">
                          <a:solidFill>
                            <a:srgbClr val="000000"/>
                          </a:solidFill>
                          <a:effectLst/>
                          <a:latin typeface="Calibri"/>
                        </a:endParaRPr>
                      </a:p>
                    </a:txBody>
                    <a:tcPr marL="7401" marR="7401" marT="7401" marB="0" anchor="b"/>
                  </a:tc>
                  <a:tc>
                    <a:txBody>
                      <a:bodyPr/>
                      <a:lstStyle/>
                      <a:p>
                        <a:pPr algn="l" fontAlgn="b"/>
                        <a:r>
                          <a:rPr lang="en-US" sz="1800" u="none" strike="noStrike" dirty="0">
                            <a:effectLst/>
                          </a:rPr>
                          <a:t>Frequency</a:t>
                        </a:r>
                        <a:endParaRPr lang="en-US" sz="1800" b="0" i="0" u="none" strike="noStrike" dirty="0">
                          <a:solidFill>
                            <a:srgbClr val="000000"/>
                          </a:solidFill>
                          <a:effectLst/>
                          <a:latin typeface="Calibri"/>
                        </a:endParaRPr>
                      </a:p>
                    </a:txBody>
                    <a:tcPr marL="7401" marR="7401" marT="7401" marB="0" anchor="b"/>
                  </a:tc>
                  <a:tc>
                    <a:txBody>
                      <a:bodyPr/>
                      <a:lstStyle/>
                      <a:p>
                        <a:pPr algn="ctr" fontAlgn="b"/>
                        <a:r>
                          <a:rPr lang="en-US" sz="1800" u="none" strike="noStrike" dirty="0">
                            <a:effectLst/>
                          </a:rPr>
                          <a:t>Relative Frequency</a:t>
                        </a:r>
                        <a:endParaRPr lang="en-US" sz="1800" b="0" i="0" u="none" strike="noStrike" dirty="0">
                          <a:solidFill>
                            <a:srgbClr val="000000"/>
                          </a:solidFill>
                          <a:effectLst/>
                          <a:latin typeface="Calibri"/>
                        </a:endParaRPr>
                      </a:p>
                    </a:txBody>
                    <a:tcPr marL="7401" marR="7401" marT="7401" marB="0" anchor="b"/>
                  </a:tc>
                  <a:tc>
                    <a:txBody>
                      <a:bodyPr/>
                      <a:lstStyle/>
                      <a:p>
                        <a:pPr algn="ct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0"/>
                    </a:ext>
                  </a:extLst>
                </a:tr>
                <a:tr h="230631">
                  <a:tc>
                    <a:txBody>
                      <a:bodyPr/>
                      <a:lstStyle/>
                      <a:p>
                        <a:pPr algn="ctr" fontAlgn="b"/>
                        <a:r>
                          <a:rPr lang="en-US" sz="1800" u="none" strike="noStrike" dirty="0">
                            <a:effectLst/>
                          </a:rPr>
                          <a:t>0-5 years</a:t>
                        </a:r>
                        <a:endParaRPr lang="en-US" sz="1800" b="0" i="0" u="none" strike="noStrike" dirty="0">
                          <a:solidFill>
                            <a:srgbClr val="000000"/>
                          </a:solidFill>
                          <a:effectLst/>
                          <a:latin typeface="Calibri"/>
                        </a:endParaRPr>
                      </a:p>
                    </a:txBody>
                    <a:tcPr marL="7401" marR="7401" marT="7401" marB="0" anchor="ctr"/>
                  </a:tc>
                  <a:tc>
                    <a:txBody>
                      <a:bodyPr/>
                      <a:lstStyle/>
                      <a:p>
                        <a:pPr algn="ctr" fontAlgn="b"/>
                        <a:r>
                          <a:rPr lang="en-US" sz="1800" u="none" strike="noStrike" dirty="0">
                            <a:effectLst/>
                          </a:rPr>
                          <a:t>16</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u="none" strike="noStrike" dirty="0">
                            <a:effectLst/>
                          </a:rPr>
                          <a:t>19.3%  </a:t>
                        </a:r>
                        <a:endParaRPr lang="en-US" sz="1800" b="0" i="0" u="none" strike="noStrike" dirty="0">
                          <a:solidFill>
                            <a:srgbClr val="000000"/>
                          </a:solidFill>
                          <a:effectLst/>
                          <a:latin typeface="Calibri"/>
                        </a:endParaRPr>
                      </a:p>
                    </a:txBody>
                    <a:tcPr marL="7401" marR="7401" marT="7401" marB="0" anchor="b"/>
                  </a:tc>
                  <a:tc>
                    <a:txBody>
                      <a:bodyPr/>
                      <a:lstStyle/>
                      <a:p>
                        <a:pPr algn="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1"/>
                    </a:ext>
                  </a:extLst>
                </a:tr>
                <a:tr h="230631">
                  <a:tc>
                    <a:txBody>
                      <a:bodyPr/>
                      <a:lstStyle/>
                      <a:p>
                        <a:pPr algn="ctr" fontAlgn="b"/>
                        <a:r>
                          <a:rPr lang="en-US" sz="1800" u="none" strike="noStrike" dirty="0">
                            <a:effectLst/>
                          </a:rPr>
                          <a:t>6-10</a:t>
                        </a:r>
                        <a:endParaRPr lang="en-US" sz="1800" b="0" i="0" u="none" strike="noStrike" dirty="0">
                          <a:solidFill>
                            <a:srgbClr val="000000"/>
                          </a:solidFill>
                          <a:effectLst/>
                          <a:latin typeface="Calibri"/>
                        </a:endParaRPr>
                      </a:p>
                    </a:txBody>
                    <a:tcPr marL="7401" marR="7401" marT="7401" marB="0" anchor="ctr"/>
                  </a:tc>
                  <a:tc>
                    <a:txBody>
                      <a:bodyPr/>
                      <a:lstStyle/>
                      <a:p>
                        <a:pPr algn="ctr" fontAlgn="b"/>
                        <a:r>
                          <a:rPr lang="en-US" sz="1800" u="none" strike="noStrike" dirty="0">
                            <a:effectLst/>
                          </a:rPr>
                          <a:t>19</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u="none" strike="noStrike" dirty="0">
                            <a:effectLst/>
                          </a:rPr>
                          <a:t>22.9%</a:t>
                        </a:r>
                        <a:endParaRPr lang="en-US" sz="1800" b="0" i="0" u="none" strike="noStrike" dirty="0">
                          <a:solidFill>
                            <a:srgbClr val="000000"/>
                          </a:solidFill>
                          <a:effectLst/>
                          <a:latin typeface="Calibri"/>
                        </a:endParaRPr>
                      </a:p>
                    </a:txBody>
                    <a:tcPr marL="7401" marR="7401" marT="7401" marB="0" anchor="b"/>
                  </a:tc>
                  <a:tc>
                    <a:txBody>
                      <a:bodyPr/>
                      <a:lstStyle/>
                      <a:p>
                        <a:pPr algn="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2"/>
                    </a:ext>
                  </a:extLst>
                </a:tr>
                <a:tr h="230631">
                  <a:tc>
                    <a:txBody>
                      <a:bodyPr/>
                      <a:lstStyle/>
                      <a:p>
                        <a:pPr algn="ctr" fontAlgn="b"/>
                        <a:r>
                          <a:rPr lang="en-US" sz="1800" u="none" strike="noStrike" dirty="0">
                            <a:effectLst/>
                          </a:rPr>
                          <a:t>11-15</a:t>
                        </a:r>
                        <a:endParaRPr lang="en-US" sz="1800" b="0" i="0" u="none" strike="noStrike" dirty="0">
                          <a:solidFill>
                            <a:srgbClr val="000000"/>
                          </a:solidFill>
                          <a:effectLst/>
                          <a:latin typeface="Calibri"/>
                        </a:endParaRPr>
                      </a:p>
                    </a:txBody>
                    <a:tcPr marL="7401" marR="7401" marT="7401" marB="0" anchor="ctr"/>
                  </a:tc>
                  <a:tc>
                    <a:txBody>
                      <a:bodyPr/>
                      <a:lstStyle/>
                      <a:p>
                        <a:pPr algn="ctr" fontAlgn="b"/>
                        <a:r>
                          <a:rPr lang="en-US" sz="1800" u="none" strike="noStrike" dirty="0">
                            <a:effectLst/>
                          </a:rPr>
                          <a:t>29</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u="none" strike="noStrike" dirty="0">
                            <a:effectLst/>
                          </a:rPr>
                          <a:t>34.9%</a:t>
                        </a:r>
                        <a:endParaRPr lang="en-US" sz="1800" b="0" i="0" u="none" strike="noStrike" dirty="0">
                          <a:solidFill>
                            <a:srgbClr val="000000"/>
                          </a:solidFill>
                          <a:effectLst/>
                          <a:latin typeface="Calibri"/>
                        </a:endParaRPr>
                      </a:p>
                    </a:txBody>
                    <a:tcPr marL="7401" marR="7401" marT="7401" marB="0" anchor="b"/>
                  </a:tc>
                  <a:tc>
                    <a:txBody>
                      <a:bodyPr/>
                      <a:lstStyle/>
                      <a:p>
                        <a:pPr algn="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3"/>
                    </a:ext>
                  </a:extLst>
                </a:tr>
                <a:tr h="230631">
                  <a:tc>
                    <a:txBody>
                      <a:bodyPr/>
                      <a:lstStyle/>
                      <a:p>
                        <a:pPr algn="ctr" fontAlgn="b"/>
                        <a:r>
                          <a:rPr lang="en-US" sz="1800" u="none" strike="noStrike" dirty="0">
                            <a:effectLst/>
                          </a:rPr>
                          <a:t>16-20</a:t>
                        </a:r>
                        <a:endParaRPr lang="en-US" sz="1800" b="0" i="0" u="none" strike="noStrike" dirty="0">
                          <a:solidFill>
                            <a:srgbClr val="000000"/>
                          </a:solidFill>
                          <a:effectLst/>
                          <a:latin typeface="Calibri"/>
                        </a:endParaRPr>
                      </a:p>
                    </a:txBody>
                    <a:tcPr marL="7401" marR="7401" marT="7401" marB="0" anchor="ctr"/>
                  </a:tc>
                  <a:tc>
                    <a:txBody>
                      <a:bodyPr/>
                      <a:lstStyle/>
                      <a:p>
                        <a:pPr algn="ctr" fontAlgn="b"/>
                        <a:r>
                          <a:rPr lang="en-US" sz="1800" u="none" strike="noStrike" dirty="0">
                            <a:effectLst/>
                          </a:rPr>
                          <a:t>8</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u="none" strike="noStrike" dirty="0">
                            <a:effectLst/>
                          </a:rPr>
                          <a:t>9.6%</a:t>
                        </a:r>
                        <a:endParaRPr lang="en-US" sz="1800" b="0" i="0" u="none" strike="noStrike" dirty="0">
                          <a:solidFill>
                            <a:srgbClr val="000000"/>
                          </a:solidFill>
                          <a:effectLst/>
                          <a:latin typeface="Calibri"/>
                        </a:endParaRPr>
                      </a:p>
                    </a:txBody>
                    <a:tcPr marL="7401" marR="7401" marT="7401" marB="0" anchor="b"/>
                  </a:tc>
                  <a:tc>
                    <a:txBody>
                      <a:bodyPr/>
                      <a:lstStyle/>
                      <a:p>
                        <a:pPr algn="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4"/>
                    </a:ext>
                  </a:extLst>
                </a:tr>
                <a:tr h="230631">
                  <a:tc>
                    <a:txBody>
                      <a:bodyPr/>
                      <a:lstStyle/>
                      <a:p>
                        <a:pPr algn="ctr" fontAlgn="b"/>
                        <a:r>
                          <a:rPr lang="en-US" sz="1800" u="none" strike="noStrike" dirty="0">
                            <a:effectLst/>
                          </a:rPr>
                          <a:t>21-25</a:t>
                        </a:r>
                        <a:endParaRPr lang="en-US" sz="1800" b="0" i="0" u="none" strike="noStrike" dirty="0">
                          <a:solidFill>
                            <a:srgbClr val="000000"/>
                          </a:solidFill>
                          <a:effectLst/>
                          <a:latin typeface="Calibri"/>
                        </a:endParaRPr>
                      </a:p>
                    </a:txBody>
                    <a:tcPr marL="7401" marR="7401" marT="7401" marB="0" anchor="ctr"/>
                  </a:tc>
                  <a:tc>
                    <a:txBody>
                      <a:bodyPr/>
                      <a:lstStyle/>
                      <a:p>
                        <a:pPr algn="ctr" fontAlgn="b"/>
                        <a:r>
                          <a:rPr lang="en-US" sz="1800" u="none" strike="noStrike" dirty="0">
                            <a:effectLst/>
                          </a:rPr>
                          <a:t>6</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u="none" strike="noStrike" dirty="0">
                            <a:effectLst/>
                          </a:rPr>
                          <a:t>7.2%</a:t>
                        </a:r>
                        <a:endParaRPr lang="en-US" sz="1800" b="0" i="0" u="none" strike="noStrike" dirty="0">
                          <a:solidFill>
                            <a:srgbClr val="000000"/>
                          </a:solidFill>
                          <a:effectLst/>
                          <a:latin typeface="Calibri"/>
                        </a:endParaRPr>
                      </a:p>
                    </a:txBody>
                    <a:tcPr marL="7401" marR="7401" marT="7401" marB="0" anchor="b"/>
                  </a:tc>
                  <a:tc>
                    <a:txBody>
                      <a:bodyPr/>
                      <a:lstStyle/>
                      <a:p>
                        <a:pPr algn="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5"/>
                    </a:ext>
                  </a:extLst>
                </a:tr>
                <a:tr h="230631">
                  <a:tc>
                    <a:txBody>
                      <a:bodyPr/>
                      <a:lstStyle/>
                      <a:p>
                        <a:pPr algn="ctr" fontAlgn="b"/>
                        <a:r>
                          <a:rPr lang="en-US" sz="1800" u="none" strike="noStrike" dirty="0">
                            <a:effectLst/>
                          </a:rPr>
                          <a:t>Over 25</a:t>
                        </a:r>
                        <a:endParaRPr lang="en-US" sz="1800" b="0" i="0" u="none" strike="noStrike" dirty="0">
                          <a:solidFill>
                            <a:srgbClr val="000000"/>
                          </a:solidFill>
                          <a:effectLst/>
                          <a:latin typeface="Calibri"/>
                        </a:endParaRPr>
                      </a:p>
                    </a:txBody>
                    <a:tcPr marL="7401" marR="7401" marT="7401" marB="0" anchor="ctr"/>
                  </a:tc>
                  <a:tc>
                    <a:txBody>
                      <a:bodyPr/>
                      <a:lstStyle/>
                      <a:p>
                        <a:pPr algn="ctr" fontAlgn="b"/>
                        <a:r>
                          <a:rPr lang="en-US" sz="1800" u="none" strike="noStrike" dirty="0">
                            <a:effectLst/>
                          </a:rPr>
                          <a:t>5</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u="none" strike="noStrike" dirty="0">
                            <a:effectLst/>
                          </a:rPr>
                          <a:t>6.0%</a:t>
                        </a:r>
                        <a:endParaRPr lang="en-US" sz="1800" b="0" i="0" u="none" strike="noStrike" dirty="0">
                          <a:solidFill>
                            <a:srgbClr val="000000"/>
                          </a:solidFill>
                          <a:effectLst/>
                          <a:latin typeface="Calibri"/>
                        </a:endParaRPr>
                      </a:p>
                    </a:txBody>
                    <a:tcPr marL="7401" marR="7401" marT="7401" marB="0" anchor="b"/>
                  </a:tc>
                  <a:tc>
                    <a:txBody>
                      <a:bodyPr/>
                      <a:lstStyle/>
                      <a:p>
                        <a:pPr algn="r"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6"/>
                    </a:ext>
                  </a:extLst>
                </a:tr>
                <a:tr h="115833">
                  <a:tc>
                    <a:txBody>
                      <a:bodyPr/>
                      <a:lstStyle/>
                      <a:p>
                        <a:pPr algn="l" fontAlgn="b"/>
                        <a:endParaRPr lang="en-US" sz="1800" b="0" i="0" u="none" strike="noStrike" dirty="0">
                          <a:solidFill>
                            <a:srgbClr val="000000"/>
                          </a:solidFill>
                          <a:effectLst/>
                          <a:latin typeface="Calibri"/>
                        </a:endParaRPr>
                      </a:p>
                    </a:txBody>
                    <a:tcPr marL="7401" marR="7401" marT="7401" marB="0" anchor="b"/>
                  </a:tc>
                  <a:tc>
                    <a:txBody>
                      <a:bodyPr/>
                      <a:lstStyle/>
                      <a:p>
                        <a:pPr algn="ctr" fontAlgn="b"/>
                        <a:endParaRPr lang="en-US" sz="1800" b="0" i="0" u="none" strike="noStrike" dirty="0">
                          <a:solidFill>
                            <a:srgbClr val="000000"/>
                          </a:solidFill>
                          <a:effectLst/>
                          <a:latin typeface="Calibri"/>
                        </a:endParaRPr>
                      </a:p>
                    </a:txBody>
                    <a:tcPr marL="7401" marR="7401" marT="7401" marB="0" anchor="b"/>
                  </a:tc>
                  <a:tc>
                    <a:txBody>
                      <a:bodyPr/>
                      <a:lstStyle/>
                      <a:p>
                        <a:pPr algn="l" fontAlgn="b"/>
                        <a:endParaRPr lang="en-US" sz="1800" b="0" i="0" u="none" strike="noStrike" dirty="0">
                          <a:solidFill>
                            <a:srgbClr val="000000"/>
                          </a:solidFill>
                          <a:effectLst/>
                          <a:latin typeface="Calibri"/>
                        </a:endParaRPr>
                      </a:p>
                    </a:txBody>
                    <a:tcPr marL="7401" marR="7401" marT="7401" marB="0" anchor="b"/>
                  </a:tc>
                  <a:tc>
                    <a:txBody>
                      <a:bodyPr/>
                      <a:lstStyle/>
                      <a:p>
                        <a:pPr algn="l"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7"/>
                    </a:ext>
                  </a:extLst>
                </a:tr>
                <a:tr h="200100">
                  <a:tc>
                    <a:txBody>
                      <a:bodyPr/>
                      <a:lstStyle/>
                      <a:p>
                        <a:pPr algn="l" fontAlgn="b"/>
                        <a:r>
                          <a:rPr lang="en-US" sz="1800" u="none" strike="noStrike" dirty="0">
                            <a:effectLst/>
                          </a:rPr>
                          <a:t>Total Employees</a:t>
                        </a:r>
                        <a:endParaRPr lang="en-US" sz="1800" b="0" i="0" u="none" strike="noStrike" dirty="0">
                          <a:solidFill>
                            <a:srgbClr val="000000"/>
                          </a:solidFill>
                          <a:effectLst/>
                          <a:latin typeface="Calibri"/>
                        </a:endParaRPr>
                      </a:p>
                    </a:txBody>
                    <a:tcPr marL="7401" marR="7401" marT="7401" marB="0" anchor="b"/>
                  </a:tc>
                  <a:tc>
                    <a:txBody>
                      <a:bodyPr/>
                      <a:lstStyle/>
                      <a:p>
                        <a:pPr algn="ctr" fontAlgn="b"/>
                        <a:r>
                          <a:rPr lang="en-US" sz="1800" u="none" strike="noStrike" dirty="0">
                            <a:effectLst/>
                          </a:rPr>
                          <a:t>83</a:t>
                        </a:r>
                        <a:endParaRPr lang="en-US" sz="1800" b="0" i="0" u="none" strike="noStrike" dirty="0">
                          <a:solidFill>
                            <a:srgbClr val="000000"/>
                          </a:solidFill>
                          <a:effectLst/>
                          <a:latin typeface="Calibri"/>
                        </a:endParaRPr>
                      </a:p>
                    </a:txBody>
                    <a:tcPr marL="7401" marR="7401" marT="7401" marB="0" anchor="b"/>
                  </a:tc>
                  <a:tc>
                    <a:txBody>
                      <a:bodyPr/>
                      <a:lstStyle/>
                      <a:p>
                        <a:pPr algn="l" fontAlgn="b"/>
                        <a:endParaRPr lang="en-US" sz="1800" b="0" i="0" u="none" strike="noStrike" dirty="0">
                          <a:solidFill>
                            <a:srgbClr val="000000"/>
                          </a:solidFill>
                          <a:effectLst/>
                          <a:latin typeface="Calibri"/>
                        </a:endParaRPr>
                      </a:p>
                    </a:txBody>
                    <a:tcPr marL="7401" marR="7401" marT="7401" marB="0" anchor="b"/>
                  </a:tc>
                  <a:tc>
                    <a:txBody>
                      <a:bodyPr/>
                      <a:lstStyle/>
                      <a:p>
                        <a:pPr algn="l" fontAlgn="b"/>
                        <a:endParaRPr lang="en-US" sz="1800" b="0" i="0" u="none" strike="noStrike" dirty="0">
                          <a:solidFill>
                            <a:srgbClr val="000000"/>
                          </a:solidFill>
                          <a:effectLst/>
                          <a:latin typeface="Calibri"/>
                        </a:endParaRPr>
                      </a:p>
                    </a:txBody>
                    <a:tcPr marL="7401" marR="7401" marT="7401" marB="0" anchor="b"/>
                  </a:tc>
                  <a:extLst>
                    <a:ext uri="{0D108BD9-81ED-4DB2-BD59-A6C34878D82A}">
                      <a16:rowId xmlns:a16="http://schemas.microsoft.com/office/drawing/2014/main" val="10008"/>
                    </a:ext>
                  </a:extLst>
                </a:tr>
              </a:tbl>
            </a:graphicData>
          </a:graphic>
        </p:graphicFrame>
      </p:grpSp>
      <p:grpSp>
        <p:nvGrpSpPr>
          <p:cNvPr id="2" name="Group 1">
            <a:extLst>
              <a:ext uri="{FF2B5EF4-FFF2-40B4-BE49-F238E27FC236}">
                <a16:creationId xmlns:a16="http://schemas.microsoft.com/office/drawing/2014/main" id="{0B886E5E-9BDF-206B-4E69-2DCFC59882B1}"/>
              </a:ext>
            </a:extLst>
          </p:cNvPr>
          <p:cNvGrpSpPr/>
          <p:nvPr/>
        </p:nvGrpSpPr>
        <p:grpSpPr>
          <a:xfrm>
            <a:off x="5834914" y="1027279"/>
            <a:ext cx="3450487" cy="2305726"/>
            <a:chOff x="5834914" y="1027279"/>
            <a:chExt cx="3450487" cy="2305726"/>
          </a:xfrm>
        </p:grpSpPr>
        <p:sp>
          <p:nvSpPr>
            <p:cNvPr id="6" name="Rectangle 5">
              <a:extLst>
                <a:ext uri="{FF2B5EF4-FFF2-40B4-BE49-F238E27FC236}">
                  <a16:creationId xmlns:a16="http://schemas.microsoft.com/office/drawing/2014/main" id="{125E36DB-76D2-55C5-4478-45069DC112C2}"/>
                </a:ext>
              </a:extLst>
            </p:cNvPr>
            <p:cNvSpPr/>
            <p:nvPr/>
          </p:nvSpPr>
          <p:spPr>
            <a:xfrm>
              <a:off x="5834914" y="1027519"/>
              <a:ext cx="3450487" cy="230548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0E399BAD-6EBA-4C16-BE70-3D27C0C378C9}"/>
                </a:ext>
              </a:extLst>
            </p:cNvPr>
            <p:cNvGraphicFramePr>
              <a:graphicFrameLocks/>
            </p:cNvGraphicFramePr>
            <p:nvPr>
              <p:extLst>
                <p:ext uri="{D42A27DB-BD31-4B8C-83A1-F6EECF244321}">
                  <p14:modId xmlns:p14="http://schemas.microsoft.com/office/powerpoint/2010/main" val="1909635659"/>
                </p:ext>
              </p:extLst>
            </p:nvPr>
          </p:nvGraphicFramePr>
          <p:xfrm>
            <a:off x="5987176" y="1027279"/>
            <a:ext cx="3152480" cy="222747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4175956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499"/>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1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91109"/>
            <a:ext cx="1308314" cy="5486399"/>
          </a:xfrm>
          <a:prstGeom prst="rect">
            <a:avLst/>
          </a:prstGeom>
        </p:spPr>
      </p:pic>
      <p:sp>
        <p:nvSpPr>
          <p:cNvPr id="2" name="Title 1">
            <a:extLst>
              <a:ext uri="{FF2B5EF4-FFF2-40B4-BE49-F238E27FC236}">
                <a16:creationId xmlns:a16="http://schemas.microsoft.com/office/drawing/2014/main" id="{2985ABB4-8E92-5090-6934-2FE4FD527AB4}"/>
              </a:ext>
            </a:extLst>
          </p:cNvPr>
          <p:cNvSpPr>
            <a:spLocks noGrp="1"/>
          </p:cNvSpPr>
          <p:nvPr>
            <p:ph type="title"/>
          </p:nvPr>
        </p:nvSpPr>
        <p:spPr>
          <a:xfrm>
            <a:off x="685799" y="1"/>
            <a:ext cx="9512084" cy="701040"/>
          </a:xfrm>
        </p:spPr>
        <p:txBody>
          <a:bodyPr>
            <a:noAutofit/>
          </a:bodyPr>
          <a:lstStyle/>
          <a:p>
            <a:pPr algn="ctr"/>
            <a:r>
              <a:rPr lang="en-US" sz="4400" b="1" cap="none" dirty="0"/>
              <a:t>Other Graphics</a:t>
            </a:r>
          </a:p>
        </p:txBody>
      </p:sp>
      <p:sp>
        <p:nvSpPr>
          <p:cNvPr id="3" name="Content Placeholder 2">
            <a:extLst>
              <a:ext uri="{FF2B5EF4-FFF2-40B4-BE49-F238E27FC236}">
                <a16:creationId xmlns:a16="http://schemas.microsoft.com/office/drawing/2014/main" id="{36072641-C91A-C3E1-4D27-5246E394E651}"/>
              </a:ext>
            </a:extLst>
          </p:cNvPr>
          <p:cNvSpPr>
            <a:spLocks noGrp="1"/>
          </p:cNvSpPr>
          <p:nvPr>
            <p:ph idx="1"/>
          </p:nvPr>
        </p:nvSpPr>
        <p:spPr>
          <a:xfrm>
            <a:off x="944880" y="814947"/>
            <a:ext cx="9132373" cy="5086232"/>
          </a:xfrm>
        </p:spPr>
        <p:txBody>
          <a:bodyPr>
            <a:normAutofit/>
          </a:bodyPr>
          <a:lstStyle/>
          <a:p>
            <a:r>
              <a:rPr lang="en-US" sz="3200" dirty="0"/>
              <a:t>Histogram</a:t>
            </a:r>
          </a:p>
          <a:p>
            <a:pPr lvl="1"/>
            <a:r>
              <a:rPr lang="en-US" sz="2800" dirty="0"/>
              <a:t>Histogram vs. Bar Charts</a:t>
            </a:r>
          </a:p>
          <a:p>
            <a:pPr lvl="1"/>
            <a:r>
              <a:rPr lang="en-US" sz="2800" dirty="0"/>
              <a:t>Continuous data vs Discrete data</a:t>
            </a:r>
          </a:p>
          <a:p>
            <a:r>
              <a:rPr lang="en-US" sz="3200" dirty="0"/>
              <a:t>Line Charts – Good for showing </a:t>
            </a:r>
            <a:br>
              <a:rPr lang="en-US" sz="3200" dirty="0"/>
            </a:br>
            <a:r>
              <a:rPr lang="en-US" sz="3200" dirty="0"/>
              <a:t>changes in data over time.</a:t>
            </a:r>
          </a:p>
          <a:p>
            <a:r>
              <a:rPr lang="en-US" sz="3200" dirty="0"/>
              <a:t>Scatter Plots - similar to line graphs </a:t>
            </a:r>
          </a:p>
          <a:p>
            <a:pPr lvl="1"/>
            <a:r>
              <a:rPr lang="en-US" sz="2800" dirty="0"/>
              <a:t>Both vertical &amp; horizontal access to plot data points. </a:t>
            </a:r>
          </a:p>
          <a:p>
            <a:pPr lvl="1"/>
            <a:r>
              <a:rPr lang="en-US" sz="2800" dirty="0"/>
              <a:t>Show if one variable is related to another  – called </a:t>
            </a:r>
            <a:r>
              <a:rPr lang="en-US" sz="2800" b="1" dirty="0"/>
              <a:t>correlation </a:t>
            </a:r>
            <a:r>
              <a:rPr lang="en-US" sz="2800" dirty="0"/>
              <a:t>.</a:t>
            </a:r>
          </a:p>
          <a:p>
            <a:endParaRPr lang="en-US" dirty="0"/>
          </a:p>
        </p:txBody>
      </p:sp>
      <p:grpSp>
        <p:nvGrpSpPr>
          <p:cNvPr id="9" name="Group 8">
            <a:extLst>
              <a:ext uri="{FF2B5EF4-FFF2-40B4-BE49-F238E27FC236}">
                <a16:creationId xmlns:a16="http://schemas.microsoft.com/office/drawing/2014/main" id="{B50A8565-EEF8-2DEA-F8D0-DCEE20068EE4}"/>
              </a:ext>
            </a:extLst>
          </p:cNvPr>
          <p:cNvGrpSpPr/>
          <p:nvPr/>
        </p:nvGrpSpPr>
        <p:grpSpPr>
          <a:xfrm>
            <a:off x="6524088" y="820563"/>
            <a:ext cx="3502833" cy="2607829"/>
            <a:chOff x="6524088" y="820563"/>
            <a:chExt cx="3502833" cy="2607829"/>
          </a:xfrm>
        </p:grpSpPr>
        <p:pic>
          <p:nvPicPr>
            <p:cNvPr id="7" name="Picture 10" descr="0216">
              <a:extLst>
                <a:ext uri="{FF2B5EF4-FFF2-40B4-BE49-F238E27FC236}">
                  <a16:creationId xmlns:a16="http://schemas.microsoft.com/office/drawing/2014/main" id="{E1881BC2-F390-5A80-9A4D-55D3137DF162}"/>
                </a:ext>
              </a:extLst>
            </p:cNvPr>
            <p:cNvPicPr>
              <a:picLocks noChangeAspect="1" noChangeArrowheads="1"/>
            </p:cNvPicPr>
            <p:nvPr/>
          </p:nvPicPr>
          <p:blipFill>
            <a:blip r:embed="rId3" cstate="print"/>
            <a:srcRect b="11517"/>
            <a:stretch>
              <a:fillRect/>
            </a:stretch>
          </p:blipFill>
          <p:spPr bwMode="auto">
            <a:xfrm>
              <a:off x="6693486" y="1180920"/>
              <a:ext cx="3061296" cy="2247472"/>
            </a:xfrm>
            <a:prstGeom prst="rect">
              <a:avLst/>
            </a:prstGeom>
            <a:noFill/>
            <a:ln w="9525">
              <a:noFill/>
              <a:miter lim="800000"/>
              <a:headEnd/>
              <a:tailEnd/>
            </a:ln>
          </p:spPr>
        </p:pic>
        <p:sp>
          <p:nvSpPr>
            <p:cNvPr id="8" name="TextBox 7">
              <a:extLst>
                <a:ext uri="{FF2B5EF4-FFF2-40B4-BE49-F238E27FC236}">
                  <a16:creationId xmlns:a16="http://schemas.microsoft.com/office/drawing/2014/main" id="{B243A17B-5A81-F783-0EC9-70BC2C451EC2}"/>
                </a:ext>
              </a:extLst>
            </p:cNvPr>
            <p:cNvSpPr txBox="1"/>
            <p:nvPr/>
          </p:nvSpPr>
          <p:spPr>
            <a:xfrm>
              <a:off x="6524088" y="820563"/>
              <a:ext cx="3502833" cy="738664"/>
            </a:xfrm>
            <a:prstGeom prst="rect">
              <a:avLst/>
            </a:prstGeom>
            <a:noFill/>
          </p:spPr>
          <p:txBody>
            <a:bodyPr wrap="square" rtlCol="0">
              <a:spAutoFit/>
            </a:bodyPr>
            <a:lstStyle/>
            <a:p>
              <a:pPr algn="ctr"/>
              <a:r>
                <a:rPr lang="en-US" sz="2400" b="1" dirty="0"/>
                <a:t>Ace’s Car Corner</a:t>
              </a:r>
            </a:p>
            <a:p>
              <a:pPr algn="ctr"/>
              <a:r>
                <a:rPr lang="en-US" dirty="0">
                  <a:latin typeface="Brush Script MT" panose="03060802040406070304" pitchFamily="66" charset="0"/>
                </a:rPr>
                <a:t>Best Used Cars Anywhere</a:t>
              </a:r>
            </a:p>
          </p:txBody>
        </p:sp>
      </p:grpSp>
    </p:spTree>
    <p:extLst>
      <p:ext uri="{BB962C8B-B14F-4D97-AF65-F5344CB8AC3E}">
        <p14:creationId xmlns:p14="http://schemas.microsoft.com/office/powerpoint/2010/main" val="105279181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07B5F044-5850-E56E-8CDB-6E427EADD9CC}"/>
              </a:ext>
            </a:extLst>
          </p:cNvPr>
          <p:cNvSpPr>
            <a:spLocks noGrp="1"/>
          </p:cNvSpPr>
          <p:nvPr>
            <p:ph type="title"/>
          </p:nvPr>
        </p:nvSpPr>
        <p:spPr>
          <a:xfrm>
            <a:off x="685799" y="0"/>
            <a:ext cx="9512084" cy="725864"/>
          </a:xfrm>
        </p:spPr>
        <p:txBody>
          <a:bodyPr>
            <a:noAutofit/>
          </a:bodyPr>
          <a:lstStyle/>
          <a:p>
            <a:pPr algn="ctr"/>
            <a:r>
              <a:rPr lang="en-US" sz="4400" b="1" cap="none" dirty="0"/>
              <a:t>Line Charts</a:t>
            </a:r>
          </a:p>
        </p:txBody>
      </p:sp>
      <p:sp>
        <p:nvSpPr>
          <p:cNvPr id="3" name="Rounded Rectangle 7">
            <a:extLst>
              <a:ext uri="{FF2B5EF4-FFF2-40B4-BE49-F238E27FC236}">
                <a16:creationId xmlns:a16="http://schemas.microsoft.com/office/drawing/2014/main" id="{5E224434-3E2F-15FE-7779-279F3A7B59F8}"/>
              </a:ext>
            </a:extLst>
          </p:cNvPr>
          <p:cNvSpPr/>
          <p:nvPr/>
        </p:nvSpPr>
        <p:spPr>
          <a:xfrm>
            <a:off x="963891" y="741104"/>
            <a:ext cx="8686800" cy="5406957"/>
          </a:xfrm>
          <a:prstGeom prst="roundRect">
            <a:avLst>
              <a:gd name="adj" fmla="val 81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TextBox 4">
            <a:extLst>
              <a:ext uri="{FF2B5EF4-FFF2-40B4-BE49-F238E27FC236}">
                <a16:creationId xmlns:a16="http://schemas.microsoft.com/office/drawing/2014/main" id="{4E088E5B-678F-95AF-112E-20EDD774398B}"/>
              </a:ext>
            </a:extLst>
          </p:cNvPr>
          <p:cNvSpPr txBox="1"/>
          <p:nvPr/>
        </p:nvSpPr>
        <p:spPr>
          <a:xfrm>
            <a:off x="1125475" y="6313193"/>
            <a:ext cx="4038600" cy="369332"/>
          </a:xfrm>
          <a:prstGeom prst="rect">
            <a:avLst/>
          </a:prstGeom>
          <a:noFill/>
        </p:spPr>
        <p:txBody>
          <a:bodyPr wrap="square" rtlCol="0">
            <a:spAutoFit/>
          </a:bodyPr>
          <a:lstStyle/>
          <a:p>
            <a:r>
              <a:rPr lang="en-US" dirty="0"/>
              <a:t>Source:  https://www.noaa.gov</a:t>
            </a:r>
          </a:p>
        </p:txBody>
      </p:sp>
      <p:sp>
        <p:nvSpPr>
          <p:cNvPr id="6" name="TextBox 5">
            <a:extLst>
              <a:ext uri="{FF2B5EF4-FFF2-40B4-BE49-F238E27FC236}">
                <a16:creationId xmlns:a16="http://schemas.microsoft.com/office/drawing/2014/main" id="{A7A0C1A1-9FC0-A6D3-8ABC-B1D9A7B19F7B}"/>
              </a:ext>
            </a:extLst>
          </p:cNvPr>
          <p:cNvSpPr txBox="1"/>
          <p:nvPr/>
        </p:nvSpPr>
        <p:spPr>
          <a:xfrm>
            <a:off x="6744093" y="6338363"/>
            <a:ext cx="2667000" cy="369332"/>
          </a:xfrm>
          <a:prstGeom prst="rect">
            <a:avLst/>
          </a:prstGeom>
          <a:noFill/>
        </p:spPr>
        <p:txBody>
          <a:bodyPr wrap="square" rtlCol="0">
            <a:spAutoFit/>
          </a:bodyPr>
          <a:lstStyle/>
          <a:p>
            <a:pPr algn="ctr"/>
            <a:r>
              <a:rPr lang="en-US" dirty="0">
                <a:solidFill>
                  <a:schemeClr val="bg2">
                    <a:lumMod val="50000"/>
                  </a:schemeClr>
                </a:solidFill>
                <a:hlinkClick r:id="rId3" action="ppaction://hlinkfile"/>
              </a:rPr>
              <a:t>See precipitation data </a:t>
            </a:r>
            <a:endParaRPr lang="en-US" dirty="0">
              <a:solidFill>
                <a:schemeClr val="bg2">
                  <a:lumMod val="50000"/>
                </a:schemeClr>
              </a:solidFill>
            </a:endParaRPr>
          </a:p>
        </p:txBody>
      </p:sp>
      <p:graphicFrame>
        <p:nvGraphicFramePr>
          <p:cNvPr id="7" name="Chart 6">
            <a:extLst>
              <a:ext uri="{FF2B5EF4-FFF2-40B4-BE49-F238E27FC236}">
                <a16:creationId xmlns:a16="http://schemas.microsoft.com/office/drawing/2014/main" id="{AC0AEF1A-118B-7C79-2968-5B79276C03A5}"/>
              </a:ext>
            </a:extLst>
          </p:cNvPr>
          <p:cNvGraphicFramePr>
            <a:graphicFrameLocks/>
          </p:cNvGraphicFramePr>
          <p:nvPr>
            <p:extLst>
              <p:ext uri="{D42A27DB-BD31-4B8C-83A1-F6EECF244321}">
                <p14:modId xmlns:p14="http://schemas.microsoft.com/office/powerpoint/2010/main" val="3567731992"/>
              </p:ext>
            </p:extLst>
          </p:nvPr>
        </p:nvGraphicFramePr>
        <p:xfrm>
          <a:off x="5164075" y="1122104"/>
          <a:ext cx="4105616" cy="45755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a:extLst>
              <a:ext uri="{FF2B5EF4-FFF2-40B4-BE49-F238E27FC236}">
                <a16:creationId xmlns:a16="http://schemas.microsoft.com/office/drawing/2014/main" id="{43F40569-BC8A-4A29-59EA-22BBB628D3BC}"/>
              </a:ext>
            </a:extLst>
          </p:cNvPr>
          <p:cNvGraphicFramePr>
            <a:graphicFrameLocks noGrp="1"/>
          </p:cNvGraphicFramePr>
          <p:nvPr>
            <p:extLst>
              <p:ext uri="{D42A27DB-BD31-4B8C-83A1-F6EECF244321}">
                <p14:modId xmlns:p14="http://schemas.microsoft.com/office/powerpoint/2010/main" val="3257909940"/>
              </p:ext>
            </p:extLst>
          </p:nvPr>
        </p:nvGraphicFramePr>
        <p:xfrm>
          <a:off x="1380363" y="1602344"/>
          <a:ext cx="3469728" cy="4244160"/>
        </p:xfrm>
        <a:graphic>
          <a:graphicData uri="http://schemas.openxmlformats.org/drawingml/2006/table">
            <a:tbl>
              <a:tblPr>
                <a:tableStyleId>{5C22544A-7EE6-4342-B048-85BDC9FD1C3A}</a:tableStyleId>
              </a:tblPr>
              <a:tblGrid>
                <a:gridCol w="867432">
                  <a:extLst>
                    <a:ext uri="{9D8B030D-6E8A-4147-A177-3AD203B41FA5}">
                      <a16:colId xmlns:a16="http://schemas.microsoft.com/office/drawing/2014/main" val="2238250188"/>
                    </a:ext>
                  </a:extLst>
                </a:gridCol>
                <a:gridCol w="867432">
                  <a:extLst>
                    <a:ext uri="{9D8B030D-6E8A-4147-A177-3AD203B41FA5}">
                      <a16:colId xmlns:a16="http://schemas.microsoft.com/office/drawing/2014/main" val="852781290"/>
                    </a:ext>
                  </a:extLst>
                </a:gridCol>
                <a:gridCol w="867432">
                  <a:extLst>
                    <a:ext uri="{9D8B030D-6E8A-4147-A177-3AD203B41FA5}">
                      <a16:colId xmlns:a16="http://schemas.microsoft.com/office/drawing/2014/main" val="282224529"/>
                    </a:ext>
                  </a:extLst>
                </a:gridCol>
                <a:gridCol w="867432">
                  <a:extLst>
                    <a:ext uri="{9D8B030D-6E8A-4147-A177-3AD203B41FA5}">
                      <a16:colId xmlns:a16="http://schemas.microsoft.com/office/drawing/2014/main" val="3061458670"/>
                    </a:ext>
                  </a:extLst>
                </a:gridCol>
              </a:tblGrid>
              <a:tr h="565888">
                <a:tc>
                  <a:txBody>
                    <a:bodyPr/>
                    <a:lstStyle/>
                    <a:p>
                      <a:pPr algn="ctr" fontAlgn="b"/>
                      <a:r>
                        <a:rPr lang="en-US" sz="1400" u="none" strike="noStrike" dirty="0">
                          <a:effectLst/>
                          <a:latin typeface="Arial" panose="020B0604020202020204" pitchFamily="34" charset="0"/>
                          <a:cs typeface="Arial" panose="020B0604020202020204" pitchFamily="34" charset="0"/>
                        </a:rPr>
                        <a:t>Year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Des Moines</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Okla. City</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Baton Rouge</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77913701"/>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36.88</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30.37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54.10</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31332261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27.07</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29.49</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78.95</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0880156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34.99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52.79</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74.89</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584440024"/>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42.27</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28.38</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65.64</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10101009"/>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47.39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55.07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69.33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883010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36.84</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26.32</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87.78</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169309572"/>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31.71</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33.67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86.43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48301290"/>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45.89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45.83</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93.12</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57094890"/>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44.22</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45.36</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84.76</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70556604"/>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31.65</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38.57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81.31</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93816540"/>
                  </a:ext>
                </a:extLst>
              </a:tr>
              <a:tr h="282944">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8935032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Average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37.89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38.59</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77.63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757334525"/>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Median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36.86</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36.12</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80.13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78628974"/>
                  </a:ext>
                </a:extLst>
              </a:tr>
            </a:tbl>
          </a:graphicData>
        </a:graphic>
      </p:graphicFrame>
      <p:sp>
        <p:nvSpPr>
          <p:cNvPr id="9" name="TextBox 8">
            <a:extLst>
              <a:ext uri="{FF2B5EF4-FFF2-40B4-BE49-F238E27FC236}">
                <a16:creationId xmlns:a16="http://schemas.microsoft.com/office/drawing/2014/main" id="{88FDF84F-7F24-B5BD-B69B-878C4C14C83D}"/>
              </a:ext>
            </a:extLst>
          </p:cNvPr>
          <p:cNvSpPr txBox="1"/>
          <p:nvPr/>
        </p:nvSpPr>
        <p:spPr>
          <a:xfrm>
            <a:off x="1532763" y="969704"/>
            <a:ext cx="3200400" cy="677108"/>
          </a:xfrm>
          <a:prstGeom prst="rect">
            <a:avLst/>
          </a:prstGeom>
          <a:solidFill>
            <a:schemeClr val="bg1">
              <a:lumMod val="95000"/>
            </a:schemeClr>
          </a:solidFill>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2400" dirty="0"/>
              <a:t>Precipitation by Year </a:t>
            </a:r>
            <a:br>
              <a:rPr lang="en-US" sz="2400" dirty="0"/>
            </a:br>
            <a:r>
              <a:rPr lang="en-US" sz="1400" dirty="0"/>
              <a:t>for</a:t>
            </a:r>
            <a:r>
              <a:rPr lang="en-US" sz="1400" baseline="0" dirty="0"/>
              <a:t> 3 State Capitals</a:t>
            </a:r>
            <a:endParaRPr lang="en-US" sz="2400" dirty="0"/>
          </a:p>
        </p:txBody>
      </p:sp>
    </p:spTree>
    <p:extLst>
      <p:ext uri="{BB962C8B-B14F-4D97-AF65-F5344CB8AC3E}">
        <p14:creationId xmlns:p14="http://schemas.microsoft.com/office/powerpoint/2010/main" val="192646766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Rounded Rectangle 7">
            <a:extLst>
              <a:ext uri="{FF2B5EF4-FFF2-40B4-BE49-F238E27FC236}">
                <a16:creationId xmlns:a16="http://schemas.microsoft.com/office/drawing/2014/main" id="{32FF2A4F-65CE-9353-8C5B-A3B144D53F38}"/>
              </a:ext>
            </a:extLst>
          </p:cNvPr>
          <p:cNvSpPr/>
          <p:nvPr/>
        </p:nvSpPr>
        <p:spPr>
          <a:xfrm>
            <a:off x="1068372" y="762000"/>
            <a:ext cx="8610600" cy="5334000"/>
          </a:xfrm>
          <a:prstGeom prst="roundRect">
            <a:avLst>
              <a:gd name="adj" fmla="val 809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D6ACFE13-9FA1-EF78-3A02-AA7F53DE312E}"/>
              </a:ext>
            </a:extLst>
          </p:cNvPr>
          <p:cNvGraphicFramePr>
            <a:graphicFrameLocks noGrp="1"/>
          </p:cNvGraphicFramePr>
          <p:nvPr>
            <p:extLst>
              <p:ext uri="{D42A27DB-BD31-4B8C-83A1-F6EECF244321}">
                <p14:modId xmlns:p14="http://schemas.microsoft.com/office/powerpoint/2010/main" val="428770090"/>
              </p:ext>
            </p:extLst>
          </p:nvPr>
        </p:nvGraphicFramePr>
        <p:xfrm>
          <a:off x="1477223" y="1629146"/>
          <a:ext cx="3469728" cy="4244160"/>
        </p:xfrm>
        <a:graphic>
          <a:graphicData uri="http://schemas.openxmlformats.org/drawingml/2006/table">
            <a:tbl>
              <a:tblPr>
                <a:tableStyleId>{5C22544A-7EE6-4342-B048-85BDC9FD1C3A}</a:tableStyleId>
              </a:tblPr>
              <a:tblGrid>
                <a:gridCol w="867432">
                  <a:extLst>
                    <a:ext uri="{9D8B030D-6E8A-4147-A177-3AD203B41FA5}">
                      <a16:colId xmlns:a16="http://schemas.microsoft.com/office/drawing/2014/main" val="2238250188"/>
                    </a:ext>
                  </a:extLst>
                </a:gridCol>
                <a:gridCol w="867432">
                  <a:extLst>
                    <a:ext uri="{9D8B030D-6E8A-4147-A177-3AD203B41FA5}">
                      <a16:colId xmlns:a16="http://schemas.microsoft.com/office/drawing/2014/main" val="852781290"/>
                    </a:ext>
                  </a:extLst>
                </a:gridCol>
                <a:gridCol w="867432">
                  <a:extLst>
                    <a:ext uri="{9D8B030D-6E8A-4147-A177-3AD203B41FA5}">
                      <a16:colId xmlns:a16="http://schemas.microsoft.com/office/drawing/2014/main" val="282224529"/>
                    </a:ext>
                  </a:extLst>
                </a:gridCol>
                <a:gridCol w="867432">
                  <a:extLst>
                    <a:ext uri="{9D8B030D-6E8A-4147-A177-3AD203B41FA5}">
                      <a16:colId xmlns:a16="http://schemas.microsoft.com/office/drawing/2014/main" val="3061458670"/>
                    </a:ext>
                  </a:extLst>
                </a:gridCol>
              </a:tblGrid>
              <a:tr h="565888">
                <a:tc>
                  <a:txBody>
                    <a:bodyPr/>
                    <a:lstStyle/>
                    <a:p>
                      <a:pPr algn="ctr" fontAlgn="b"/>
                      <a:r>
                        <a:rPr lang="en-US" sz="1400" u="none" strike="noStrike" dirty="0">
                          <a:effectLst/>
                          <a:latin typeface="Arial" panose="020B0604020202020204" pitchFamily="34" charset="0"/>
                          <a:cs typeface="Arial" panose="020B0604020202020204" pitchFamily="34" charset="0"/>
                        </a:rPr>
                        <a:t>Year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Des Moines</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Okla. City</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Baton Rouge</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77913701"/>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36.88</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30.37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54.10</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31332261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27.07</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29.49</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78.95</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0880156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34.99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52.79</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74.89</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584440024"/>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42.27</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28.38</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65.64</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10101009"/>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47.39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55.07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69.33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883010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36.84</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26.32</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87.78</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169309572"/>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31.71</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33.67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86.43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48301290"/>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45.89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45.83</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93.12</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57094890"/>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44.22</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45.36</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84.76</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70556604"/>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2020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31.65</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38.57</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81.31</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93816540"/>
                  </a:ext>
                </a:extLst>
              </a:tr>
              <a:tr h="282944">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89350323"/>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Average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37.89</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38.59</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77.63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757334525"/>
                  </a:ext>
                </a:extLst>
              </a:tr>
              <a:tr h="282944">
                <a:tc>
                  <a:txBody>
                    <a:bodyPr/>
                    <a:lstStyle/>
                    <a:p>
                      <a:pPr algn="ctr" fontAlgn="b"/>
                      <a:r>
                        <a:rPr lang="en-US" sz="1400" u="none" strike="noStrike" dirty="0">
                          <a:effectLst/>
                          <a:latin typeface="Arial" panose="020B0604020202020204" pitchFamily="34" charset="0"/>
                          <a:cs typeface="Arial" panose="020B0604020202020204" pitchFamily="34" charset="0"/>
                        </a:rPr>
                        <a:t>Median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3324FC"/>
                          </a:solidFill>
                          <a:effectLst/>
                          <a:latin typeface="Arial" panose="020B0604020202020204" pitchFamily="34" charset="0"/>
                          <a:cs typeface="Arial" panose="020B0604020202020204" pitchFamily="34" charset="0"/>
                        </a:rPr>
                        <a:t>36.86</a:t>
                      </a:r>
                      <a:endParaRPr lang="en-US" sz="1400" b="0" i="0" u="none" strike="noStrike" dirty="0">
                        <a:solidFill>
                          <a:srgbClr val="3324FC"/>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966F00"/>
                          </a:solidFill>
                          <a:effectLst/>
                          <a:latin typeface="Arial" panose="020B0604020202020204" pitchFamily="34" charset="0"/>
                          <a:cs typeface="Arial" panose="020B0604020202020204" pitchFamily="34" charset="0"/>
                        </a:rPr>
                        <a:t>36.12</a:t>
                      </a:r>
                      <a:endParaRPr lang="en-US" sz="1400" b="0" i="0" u="none" strike="noStrike" dirty="0">
                        <a:solidFill>
                          <a:srgbClr val="966F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solidFill>
                            <a:srgbClr val="FF0000"/>
                          </a:solidFill>
                          <a:effectLst/>
                          <a:latin typeface="Arial" panose="020B0604020202020204" pitchFamily="34" charset="0"/>
                          <a:cs typeface="Arial" panose="020B0604020202020204" pitchFamily="34" charset="0"/>
                        </a:rPr>
                        <a:t>80.13</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78628974"/>
                  </a:ext>
                </a:extLst>
              </a:tr>
            </a:tbl>
          </a:graphicData>
        </a:graphic>
      </p:graphicFrame>
      <p:sp>
        <p:nvSpPr>
          <p:cNvPr id="5" name="TextBox 4">
            <a:extLst>
              <a:ext uri="{FF2B5EF4-FFF2-40B4-BE49-F238E27FC236}">
                <a16:creationId xmlns:a16="http://schemas.microsoft.com/office/drawing/2014/main" id="{B6D30870-368C-BB72-3D73-42D0326617FD}"/>
              </a:ext>
            </a:extLst>
          </p:cNvPr>
          <p:cNvSpPr txBox="1"/>
          <p:nvPr/>
        </p:nvSpPr>
        <p:spPr>
          <a:xfrm>
            <a:off x="1629624" y="984694"/>
            <a:ext cx="3200400" cy="677108"/>
          </a:xfrm>
          <a:prstGeom prst="rect">
            <a:avLst/>
          </a:prstGeom>
          <a:solidFill>
            <a:schemeClr val="bg1">
              <a:lumMod val="95000"/>
            </a:schemeClr>
          </a:solidFill>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2400" dirty="0"/>
              <a:t>Precipitation by Year </a:t>
            </a:r>
            <a:br>
              <a:rPr lang="en-US" sz="2400" dirty="0"/>
            </a:br>
            <a:r>
              <a:rPr lang="en-US" sz="1400" dirty="0"/>
              <a:t>for</a:t>
            </a:r>
            <a:r>
              <a:rPr lang="en-US" sz="1400" baseline="0" dirty="0"/>
              <a:t> 3 State Capitals</a:t>
            </a:r>
            <a:endParaRPr lang="en-US" sz="2400" dirty="0"/>
          </a:p>
        </p:txBody>
      </p:sp>
      <p:graphicFrame>
        <p:nvGraphicFramePr>
          <p:cNvPr id="6" name="Chart 5">
            <a:extLst>
              <a:ext uri="{FF2B5EF4-FFF2-40B4-BE49-F238E27FC236}">
                <a16:creationId xmlns:a16="http://schemas.microsoft.com/office/drawing/2014/main" id="{6505F08D-BC51-0223-77B5-33332847A3E8}"/>
              </a:ext>
            </a:extLst>
          </p:cNvPr>
          <p:cNvGraphicFramePr>
            <a:graphicFrameLocks/>
          </p:cNvGraphicFramePr>
          <p:nvPr>
            <p:extLst>
              <p:ext uri="{D42A27DB-BD31-4B8C-83A1-F6EECF244321}">
                <p14:modId xmlns:p14="http://schemas.microsoft.com/office/powerpoint/2010/main" val="3700519298"/>
              </p:ext>
            </p:extLst>
          </p:nvPr>
        </p:nvGraphicFramePr>
        <p:xfrm>
          <a:off x="5304774" y="990640"/>
          <a:ext cx="4016375" cy="468537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090663D-3196-1C85-0AE5-3A4B5D4D9164}"/>
              </a:ext>
            </a:extLst>
          </p:cNvPr>
          <p:cNvSpPr>
            <a:spLocks noGrp="1"/>
          </p:cNvSpPr>
          <p:nvPr>
            <p:ph type="title"/>
          </p:nvPr>
        </p:nvSpPr>
        <p:spPr>
          <a:xfrm>
            <a:off x="685801" y="46548"/>
            <a:ext cx="9512084" cy="578292"/>
          </a:xfrm>
        </p:spPr>
        <p:txBody>
          <a:bodyPr>
            <a:normAutofit/>
          </a:bodyPr>
          <a:lstStyle/>
          <a:p>
            <a:pPr algn="ctr"/>
            <a:r>
              <a:rPr lang="en-US" b="1" cap="none" dirty="0"/>
              <a:t>Line Charts and Bar Charts</a:t>
            </a:r>
          </a:p>
        </p:txBody>
      </p:sp>
    </p:spTree>
    <p:extLst>
      <p:ext uri="{BB962C8B-B14F-4D97-AF65-F5344CB8AC3E}">
        <p14:creationId xmlns:p14="http://schemas.microsoft.com/office/powerpoint/2010/main" val="411749490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graphicFrame>
        <p:nvGraphicFramePr>
          <p:cNvPr id="2" name="Content Placeholder 3">
            <a:extLst>
              <a:ext uri="{FF2B5EF4-FFF2-40B4-BE49-F238E27FC236}">
                <a16:creationId xmlns:a16="http://schemas.microsoft.com/office/drawing/2014/main" id="{D7E817AF-2939-64C3-AA27-272BB2724DCC}"/>
              </a:ext>
            </a:extLst>
          </p:cNvPr>
          <p:cNvGraphicFramePr>
            <a:graphicFrameLocks/>
          </p:cNvGraphicFramePr>
          <p:nvPr>
            <p:extLst>
              <p:ext uri="{D42A27DB-BD31-4B8C-83A1-F6EECF244321}">
                <p14:modId xmlns:p14="http://schemas.microsoft.com/office/powerpoint/2010/main" val="214224638"/>
              </p:ext>
            </p:extLst>
          </p:nvPr>
        </p:nvGraphicFramePr>
        <p:xfrm>
          <a:off x="1295400" y="781051"/>
          <a:ext cx="3733800" cy="2312669"/>
        </p:xfrm>
        <a:graphic>
          <a:graphicData uri="http://schemas.openxmlformats.org/drawingml/2006/table">
            <a:tbl>
              <a:tblPr>
                <a:tableStyleId>{5C22544A-7EE6-4342-B048-85BDC9FD1C3A}</a:tableStyleId>
              </a:tblPr>
              <a:tblGrid>
                <a:gridCol w="1344971">
                  <a:extLst>
                    <a:ext uri="{9D8B030D-6E8A-4147-A177-3AD203B41FA5}">
                      <a16:colId xmlns:a16="http://schemas.microsoft.com/office/drawing/2014/main" val="20000"/>
                    </a:ext>
                  </a:extLst>
                </a:gridCol>
                <a:gridCol w="1104080">
                  <a:extLst>
                    <a:ext uri="{9D8B030D-6E8A-4147-A177-3AD203B41FA5}">
                      <a16:colId xmlns:a16="http://schemas.microsoft.com/office/drawing/2014/main" val="20001"/>
                    </a:ext>
                  </a:extLst>
                </a:gridCol>
                <a:gridCol w="1284749">
                  <a:extLst>
                    <a:ext uri="{9D8B030D-6E8A-4147-A177-3AD203B41FA5}">
                      <a16:colId xmlns:a16="http://schemas.microsoft.com/office/drawing/2014/main" val="20002"/>
                    </a:ext>
                  </a:extLst>
                </a:gridCol>
              </a:tblGrid>
              <a:tr h="609599">
                <a:tc>
                  <a:txBody>
                    <a:bodyPr/>
                    <a:lstStyle/>
                    <a:p>
                      <a:pPr algn="l" fontAlgn="b"/>
                      <a:r>
                        <a:rPr lang="en-US" sz="1800" u="none" strike="noStrike" dirty="0">
                          <a:effectLst/>
                        </a:rPr>
                        <a:t>Seniority of Employees</a:t>
                      </a:r>
                      <a:endParaRPr lang="en-US" sz="1800" b="0" i="0" u="none" strike="noStrike" dirty="0">
                        <a:solidFill>
                          <a:srgbClr val="000000"/>
                        </a:solidFill>
                        <a:effectLst/>
                        <a:latin typeface="Calibri"/>
                      </a:endParaRPr>
                    </a:p>
                  </a:txBody>
                  <a:tcPr marL="7401" marR="7401" marT="7401" marB="0" anchor="b"/>
                </a:tc>
                <a:tc>
                  <a:txBody>
                    <a:bodyPr/>
                    <a:lstStyle/>
                    <a:p>
                      <a:pPr algn="l" fontAlgn="b"/>
                      <a:r>
                        <a:rPr lang="en-US" sz="1800" u="none" strike="noStrike" dirty="0">
                          <a:effectLst/>
                        </a:rPr>
                        <a:t>Mid Point</a:t>
                      </a:r>
                      <a:endParaRPr lang="en-US" sz="1800" b="0" i="0" u="none" strike="noStrike" dirty="0">
                        <a:solidFill>
                          <a:srgbClr val="000000"/>
                        </a:solidFill>
                        <a:effectLst/>
                        <a:latin typeface="Calibri"/>
                      </a:endParaRPr>
                    </a:p>
                  </a:txBody>
                  <a:tcPr marL="7401" marR="7401" marT="7401" marB="0" anchor="b"/>
                </a:tc>
                <a:tc>
                  <a:txBody>
                    <a:bodyPr/>
                    <a:lstStyle/>
                    <a:p>
                      <a:pPr algn="ctr" fontAlgn="b"/>
                      <a:r>
                        <a:rPr lang="en-US" sz="1800" b="0" i="0" u="none" strike="noStrike" dirty="0">
                          <a:solidFill>
                            <a:srgbClr val="000000"/>
                          </a:solidFill>
                          <a:effectLst/>
                          <a:latin typeface="Calibri"/>
                        </a:rPr>
                        <a:t>Average</a:t>
                      </a:r>
                      <a:br>
                        <a:rPr lang="en-US" sz="1800" b="0" i="0" u="none" strike="noStrike" dirty="0">
                          <a:solidFill>
                            <a:srgbClr val="000000"/>
                          </a:solidFill>
                          <a:effectLst/>
                          <a:latin typeface="Calibri"/>
                        </a:rPr>
                      </a:br>
                      <a:r>
                        <a:rPr lang="en-US" sz="1800" b="0" i="0" u="none" strike="noStrike" dirty="0">
                          <a:solidFill>
                            <a:srgbClr val="000000"/>
                          </a:solidFill>
                          <a:effectLst/>
                          <a:latin typeface="Calibri"/>
                        </a:rPr>
                        <a:t>Income</a:t>
                      </a:r>
                    </a:p>
                  </a:txBody>
                  <a:tcPr marL="7401" marR="7401" marT="7401" marB="0" anchor="b"/>
                </a:tc>
                <a:extLst>
                  <a:ext uri="{0D108BD9-81ED-4DB2-BD59-A6C34878D82A}">
                    <a16:rowId xmlns:a16="http://schemas.microsoft.com/office/drawing/2014/main" val="10000"/>
                  </a:ext>
                </a:extLst>
              </a:tr>
              <a:tr h="268537">
                <a:tc>
                  <a:txBody>
                    <a:bodyPr/>
                    <a:lstStyle/>
                    <a:p>
                      <a:pPr algn="l" fontAlgn="b"/>
                      <a:r>
                        <a:rPr lang="en-US" sz="1800" u="none" strike="noStrike" dirty="0">
                          <a:effectLst/>
                        </a:rPr>
                        <a:t>0-5 years</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b="0" i="0" u="none" strike="noStrike" dirty="0">
                          <a:solidFill>
                            <a:srgbClr val="000000"/>
                          </a:solidFill>
                          <a:effectLst/>
                          <a:latin typeface="Calibri"/>
                        </a:rPr>
                        <a:t>2.5</a:t>
                      </a:r>
                    </a:p>
                  </a:txBody>
                  <a:tcPr marL="7401" marR="7401" marT="7401" marB="0" anchor="b"/>
                </a:tc>
                <a:tc>
                  <a:txBody>
                    <a:bodyPr/>
                    <a:lstStyle/>
                    <a:p>
                      <a:pPr algn="r" fontAlgn="ctr"/>
                      <a:r>
                        <a:rPr lang="en-US" sz="1800" b="0" i="0" u="none" strike="noStrike" dirty="0">
                          <a:solidFill>
                            <a:srgbClr val="000000"/>
                          </a:solidFill>
                          <a:effectLst/>
                          <a:latin typeface="+mn-lt"/>
                        </a:rPr>
                        <a:t>         42,195 </a:t>
                      </a:r>
                    </a:p>
                  </a:txBody>
                  <a:tcPr marL="9525" marR="9525" marT="9525" marB="0" anchor="ctr"/>
                </a:tc>
                <a:extLst>
                  <a:ext uri="{0D108BD9-81ED-4DB2-BD59-A6C34878D82A}">
                    <a16:rowId xmlns:a16="http://schemas.microsoft.com/office/drawing/2014/main" val="10001"/>
                  </a:ext>
                </a:extLst>
              </a:tr>
              <a:tr h="268537">
                <a:tc>
                  <a:txBody>
                    <a:bodyPr/>
                    <a:lstStyle/>
                    <a:p>
                      <a:pPr algn="l" fontAlgn="b"/>
                      <a:r>
                        <a:rPr lang="en-US" sz="1800" u="none" strike="noStrike" dirty="0">
                          <a:effectLst/>
                        </a:rPr>
                        <a:t>6-10</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b="0" i="0" u="none" strike="noStrike" dirty="0">
                          <a:solidFill>
                            <a:schemeClr val="dk1"/>
                          </a:solidFill>
                          <a:effectLst/>
                          <a:latin typeface="+mn-lt"/>
                        </a:rPr>
                        <a:t>7.5</a:t>
                      </a:r>
                    </a:p>
                  </a:txBody>
                  <a:tcPr marL="7401" marR="7401" marT="7401" marB="0" anchor="b"/>
                </a:tc>
                <a:tc>
                  <a:txBody>
                    <a:bodyPr/>
                    <a:lstStyle/>
                    <a:p>
                      <a:pPr algn="r" fontAlgn="ctr"/>
                      <a:r>
                        <a:rPr lang="en-US" sz="1800" b="0" i="0" u="none" strike="noStrike" dirty="0">
                          <a:solidFill>
                            <a:srgbClr val="000000"/>
                          </a:solidFill>
                          <a:effectLst/>
                          <a:latin typeface="+mn-lt"/>
                        </a:rPr>
                        <a:t>         52,315 </a:t>
                      </a:r>
                    </a:p>
                  </a:txBody>
                  <a:tcPr marL="9525" marR="9525" marT="9525" marB="0" anchor="ctr"/>
                </a:tc>
                <a:extLst>
                  <a:ext uri="{0D108BD9-81ED-4DB2-BD59-A6C34878D82A}">
                    <a16:rowId xmlns:a16="http://schemas.microsoft.com/office/drawing/2014/main" val="10002"/>
                  </a:ext>
                </a:extLst>
              </a:tr>
              <a:tr h="268537">
                <a:tc>
                  <a:txBody>
                    <a:bodyPr/>
                    <a:lstStyle/>
                    <a:p>
                      <a:pPr algn="l" fontAlgn="b"/>
                      <a:r>
                        <a:rPr lang="en-US" sz="1800" u="none" strike="noStrike" dirty="0">
                          <a:effectLst/>
                        </a:rPr>
                        <a:t>11-15</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b="0" i="0" u="none" strike="noStrike" dirty="0">
                          <a:solidFill>
                            <a:srgbClr val="000000"/>
                          </a:solidFill>
                          <a:effectLst/>
                          <a:latin typeface="Calibri"/>
                        </a:rPr>
                        <a:t>12.5</a:t>
                      </a:r>
                    </a:p>
                  </a:txBody>
                  <a:tcPr marL="7401" marR="7401" marT="7401" marB="0" anchor="b"/>
                </a:tc>
                <a:tc>
                  <a:txBody>
                    <a:bodyPr/>
                    <a:lstStyle/>
                    <a:p>
                      <a:pPr algn="r" fontAlgn="ctr"/>
                      <a:r>
                        <a:rPr lang="en-US" sz="1800" b="0" i="0" u="none" strike="noStrike" dirty="0">
                          <a:solidFill>
                            <a:srgbClr val="000000"/>
                          </a:solidFill>
                          <a:effectLst/>
                          <a:latin typeface="+mn-lt"/>
                        </a:rPr>
                        <a:t>         67,685 </a:t>
                      </a:r>
                    </a:p>
                  </a:txBody>
                  <a:tcPr marL="9525" marR="9525" marT="9525" marB="0" anchor="ctr"/>
                </a:tc>
                <a:extLst>
                  <a:ext uri="{0D108BD9-81ED-4DB2-BD59-A6C34878D82A}">
                    <a16:rowId xmlns:a16="http://schemas.microsoft.com/office/drawing/2014/main" val="10003"/>
                  </a:ext>
                </a:extLst>
              </a:tr>
              <a:tr h="268537">
                <a:tc>
                  <a:txBody>
                    <a:bodyPr/>
                    <a:lstStyle/>
                    <a:p>
                      <a:pPr algn="l" fontAlgn="b"/>
                      <a:r>
                        <a:rPr lang="en-US" sz="1800" u="none" strike="noStrike" dirty="0">
                          <a:effectLst/>
                        </a:rPr>
                        <a:t>16-20</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b="0" i="0" u="none" strike="noStrike" dirty="0">
                          <a:solidFill>
                            <a:schemeClr val="dk1"/>
                          </a:solidFill>
                          <a:effectLst/>
                          <a:latin typeface="+mn-lt"/>
                        </a:rPr>
                        <a:t>17.5</a:t>
                      </a:r>
                      <a:endParaRPr lang="en-US" sz="1800" b="0" i="0" u="none" strike="noStrike" dirty="0">
                        <a:solidFill>
                          <a:srgbClr val="000000"/>
                        </a:solidFill>
                        <a:effectLst/>
                        <a:latin typeface="Calibri"/>
                      </a:endParaRPr>
                    </a:p>
                  </a:txBody>
                  <a:tcPr marL="7401" marR="7401" marT="7401" marB="0" anchor="b"/>
                </a:tc>
                <a:tc>
                  <a:txBody>
                    <a:bodyPr/>
                    <a:lstStyle/>
                    <a:p>
                      <a:pPr algn="r" fontAlgn="ctr"/>
                      <a:r>
                        <a:rPr lang="en-US" sz="1800" b="0" i="0" u="none" strike="noStrike" dirty="0">
                          <a:solidFill>
                            <a:srgbClr val="000000"/>
                          </a:solidFill>
                          <a:effectLst/>
                          <a:latin typeface="+mn-lt"/>
                        </a:rPr>
                        <a:t>         77,819 </a:t>
                      </a:r>
                    </a:p>
                  </a:txBody>
                  <a:tcPr marL="9525" marR="9525" marT="9525" marB="0" anchor="ctr"/>
                </a:tc>
                <a:extLst>
                  <a:ext uri="{0D108BD9-81ED-4DB2-BD59-A6C34878D82A}">
                    <a16:rowId xmlns:a16="http://schemas.microsoft.com/office/drawing/2014/main" val="10004"/>
                  </a:ext>
                </a:extLst>
              </a:tr>
              <a:tr h="268537">
                <a:tc>
                  <a:txBody>
                    <a:bodyPr/>
                    <a:lstStyle/>
                    <a:p>
                      <a:pPr algn="l" fontAlgn="b"/>
                      <a:r>
                        <a:rPr lang="en-US" sz="1800" u="none" strike="noStrike" dirty="0">
                          <a:effectLst/>
                        </a:rPr>
                        <a:t>21-25</a:t>
                      </a:r>
                      <a:endParaRPr lang="en-US" sz="1800" b="0" i="0" u="none" strike="noStrike" dirty="0">
                        <a:solidFill>
                          <a:srgbClr val="000000"/>
                        </a:solidFill>
                        <a:effectLst/>
                        <a:latin typeface="Calibri"/>
                      </a:endParaRPr>
                    </a:p>
                  </a:txBody>
                  <a:tcPr marL="7401" marR="7401" marT="7401" marB="0" anchor="b"/>
                </a:tc>
                <a:tc>
                  <a:txBody>
                    <a:bodyPr/>
                    <a:lstStyle/>
                    <a:p>
                      <a:pPr algn="r" fontAlgn="b"/>
                      <a:r>
                        <a:rPr lang="en-US" sz="1800" b="0" i="0" u="none" strike="noStrike" dirty="0">
                          <a:solidFill>
                            <a:schemeClr val="dk1"/>
                          </a:solidFill>
                          <a:effectLst/>
                          <a:latin typeface="+mn-lt"/>
                        </a:rPr>
                        <a:t>22.5</a:t>
                      </a:r>
                      <a:endParaRPr lang="en-US" sz="1800" b="0" i="0" u="none" strike="noStrike" dirty="0">
                        <a:solidFill>
                          <a:srgbClr val="000000"/>
                        </a:solidFill>
                        <a:effectLst/>
                        <a:latin typeface="Calibri"/>
                      </a:endParaRPr>
                    </a:p>
                  </a:txBody>
                  <a:tcPr marL="7401" marR="7401" marT="7401" marB="0" anchor="b"/>
                </a:tc>
                <a:tc>
                  <a:txBody>
                    <a:bodyPr/>
                    <a:lstStyle/>
                    <a:p>
                      <a:pPr algn="r" fontAlgn="ctr"/>
                      <a:r>
                        <a:rPr lang="en-US" sz="1800" b="0" i="0" u="none" strike="noStrike" dirty="0">
                          <a:solidFill>
                            <a:srgbClr val="000000"/>
                          </a:solidFill>
                          <a:effectLst/>
                          <a:latin typeface="+mn-lt"/>
                        </a:rPr>
                        <a:t>        108,939 </a:t>
                      </a:r>
                    </a:p>
                  </a:txBody>
                  <a:tcPr marL="9525" marR="9525" marT="9525" marB="0" anchor="ctr"/>
                </a:tc>
                <a:extLst>
                  <a:ext uri="{0D108BD9-81ED-4DB2-BD59-A6C34878D82A}">
                    <a16:rowId xmlns:a16="http://schemas.microsoft.com/office/drawing/2014/main" val="10005"/>
                  </a:ext>
                </a:extLst>
              </a:tr>
              <a:tr h="268537">
                <a:tc>
                  <a:txBody>
                    <a:bodyPr/>
                    <a:lstStyle/>
                    <a:p>
                      <a:pPr algn="l" fontAlgn="b"/>
                      <a:r>
                        <a:rPr lang="en-US" sz="1800" u="none" strike="noStrike" dirty="0">
                          <a:effectLst/>
                          <a:latin typeface="+mn-lt"/>
                        </a:rPr>
                        <a:t>Over 25</a:t>
                      </a:r>
                      <a:endParaRPr lang="en-US" sz="1800" b="0" i="0" u="none" strike="noStrike" dirty="0">
                        <a:solidFill>
                          <a:srgbClr val="000000"/>
                        </a:solidFill>
                        <a:effectLst/>
                        <a:latin typeface="+mn-lt"/>
                      </a:endParaRPr>
                    </a:p>
                  </a:txBody>
                  <a:tcPr marL="7401" marR="7401" marT="7401" marB="0" anchor="b"/>
                </a:tc>
                <a:tc>
                  <a:txBody>
                    <a:bodyPr/>
                    <a:lstStyle/>
                    <a:p>
                      <a:pPr algn="r" fontAlgn="b"/>
                      <a:r>
                        <a:rPr lang="en-US" sz="1800" b="0" i="0" u="none" strike="noStrike" dirty="0">
                          <a:solidFill>
                            <a:srgbClr val="000000"/>
                          </a:solidFill>
                          <a:effectLst/>
                          <a:latin typeface="+mn-lt"/>
                        </a:rPr>
                        <a:t>30</a:t>
                      </a:r>
                    </a:p>
                  </a:txBody>
                  <a:tcPr marL="7401" marR="7401" marT="7401" marB="0" anchor="b"/>
                </a:tc>
                <a:tc>
                  <a:txBody>
                    <a:bodyPr/>
                    <a:lstStyle/>
                    <a:p>
                      <a:pPr algn="r" fontAlgn="ctr"/>
                      <a:r>
                        <a:rPr lang="en-US" sz="1800" b="0" i="0" u="none" strike="noStrike" dirty="0">
                          <a:solidFill>
                            <a:srgbClr val="000000"/>
                          </a:solidFill>
                          <a:effectLst/>
                          <a:latin typeface="+mn-lt"/>
                        </a:rPr>
                        <a:t>         76,724 </a:t>
                      </a:r>
                    </a:p>
                  </a:txBody>
                  <a:tcPr marL="9525" marR="9525" marT="9525" marB="0" anchor="ctr"/>
                </a:tc>
                <a:extLst>
                  <a:ext uri="{0D108BD9-81ED-4DB2-BD59-A6C34878D82A}">
                    <a16:rowId xmlns:a16="http://schemas.microsoft.com/office/drawing/2014/main" val="10006"/>
                  </a:ext>
                </a:extLst>
              </a:tr>
            </a:tbl>
          </a:graphicData>
        </a:graphic>
      </p:graphicFrame>
      <p:sp>
        <p:nvSpPr>
          <p:cNvPr id="3" name="TextBox 2">
            <a:hlinkClick r:id="rId3" action="ppaction://hlinkfile"/>
            <a:extLst>
              <a:ext uri="{FF2B5EF4-FFF2-40B4-BE49-F238E27FC236}">
                <a16:creationId xmlns:a16="http://schemas.microsoft.com/office/drawing/2014/main" id="{156F8B31-7776-A255-7270-8DA4F700B1C3}"/>
              </a:ext>
            </a:extLst>
          </p:cNvPr>
          <p:cNvSpPr txBox="1"/>
          <p:nvPr/>
        </p:nvSpPr>
        <p:spPr>
          <a:xfrm>
            <a:off x="1443858" y="6306590"/>
            <a:ext cx="3733800" cy="369332"/>
          </a:xfrm>
          <a:prstGeom prst="rect">
            <a:avLst/>
          </a:prstGeom>
          <a:noFill/>
        </p:spPr>
        <p:txBody>
          <a:bodyPr wrap="square" rtlCol="0">
            <a:spAutoFit/>
          </a:bodyPr>
          <a:lstStyle/>
          <a:p>
            <a:r>
              <a:rPr lang="en-US" dirty="0">
                <a:solidFill>
                  <a:srgbClr val="FFC000"/>
                </a:solidFill>
                <a:hlinkClick r:id="rId4" action="ppaction://hlinkfile"/>
              </a:rPr>
              <a:t>Go to Worksheet  - Graphics</a:t>
            </a:r>
            <a:endParaRPr lang="en-US" dirty="0">
              <a:solidFill>
                <a:srgbClr val="FFC000"/>
              </a:solidFill>
            </a:endParaRPr>
          </a:p>
        </p:txBody>
      </p:sp>
      <p:graphicFrame>
        <p:nvGraphicFramePr>
          <p:cNvPr id="5" name="Table 4">
            <a:extLst>
              <a:ext uri="{FF2B5EF4-FFF2-40B4-BE49-F238E27FC236}">
                <a16:creationId xmlns:a16="http://schemas.microsoft.com/office/drawing/2014/main" id="{B9198879-079F-ACF2-E4E9-B49313CA3065}"/>
              </a:ext>
            </a:extLst>
          </p:cNvPr>
          <p:cNvGraphicFramePr>
            <a:graphicFrameLocks noGrp="1"/>
          </p:cNvGraphicFramePr>
          <p:nvPr>
            <p:extLst>
              <p:ext uri="{D42A27DB-BD31-4B8C-83A1-F6EECF244321}">
                <p14:modId xmlns:p14="http://schemas.microsoft.com/office/powerpoint/2010/main" val="1698109776"/>
              </p:ext>
            </p:extLst>
          </p:nvPr>
        </p:nvGraphicFramePr>
        <p:xfrm>
          <a:off x="6522342" y="704850"/>
          <a:ext cx="2840733" cy="5971072"/>
        </p:xfrm>
        <a:graphic>
          <a:graphicData uri="http://schemas.openxmlformats.org/drawingml/2006/table">
            <a:tbl>
              <a:tblPr>
                <a:tableStyleId>{5C22544A-7EE6-4342-B048-85BDC9FD1C3A}</a:tableStyleId>
              </a:tblPr>
              <a:tblGrid>
                <a:gridCol w="946911">
                  <a:extLst>
                    <a:ext uri="{9D8B030D-6E8A-4147-A177-3AD203B41FA5}">
                      <a16:colId xmlns:a16="http://schemas.microsoft.com/office/drawing/2014/main" val="20000"/>
                    </a:ext>
                  </a:extLst>
                </a:gridCol>
                <a:gridCol w="946911">
                  <a:extLst>
                    <a:ext uri="{9D8B030D-6E8A-4147-A177-3AD203B41FA5}">
                      <a16:colId xmlns:a16="http://schemas.microsoft.com/office/drawing/2014/main" val="20001"/>
                    </a:ext>
                  </a:extLst>
                </a:gridCol>
                <a:gridCol w="946911">
                  <a:extLst>
                    <a:ext uri="{9D8B030D-6E8A-4147-A177-3AD203B41FA5}">
                      <a16:colId xmlns:a16="http://schemas.microsoft.com/office/drawing/2014/main" val="20002"/>
                    </a:ext>
                  </a:extLst>
                </a:gridCol>
              </a:tblGrid>
              <a:tr h="124788">
                <a:tc>
                  <a:txBody>
                    <a:bodyPr/>
                    <a:lstStyle/>
                    <a:p>
                      <a:pPr algn="ctr" fontAlgn="b"/>
                      <a:r>
                        <a:rPr lang="en-US" sz="1200" u="none" strike="noStrike" dirty="0">
                          <a:effectLst/>
                        </a:rPr>
                        <a:t>Employee #</a:t>
                      </a:r>
                      <a:endParaRPr lang="en-US" sz="1200" b="0" i="0" u="none" strike="noStrike" dirty="0">
                        <a:solidFill>
                          <a:srgbClr val="000000"/>
                        </a:solidFill>
                        <a:effectLst/>
                        <a:latin typeface="Calibri"/>
                      </a:endParaRPr>
                    </a:p>
                  </a:txBody>
                  <a:tcPr marL="2080" marR="2080" marT="2080" marB="0" anchor="b"/>
                </a:tc>
                <a:tc>
                  <a:txBody>
                    <a:bodyPr/>
                    <a:lstStyle/>
                    <a:p>
                      <a:pPr algn="ctr" fontAlgn="b"/>
                      <a:r>
                        <a:rPr lang="en-US" sz="1200" u="none" strike="noStrike" dirty="0">
                          <a:effectLst/>
                        </a:rPr>
                        <a:t>Seniority of Employee  (years)</a:t>
                      </a:r>
                      <a:endParaRPr lang="en-US" sz="1200" b="0" i="0" u="none" strike="noStrike" dirty="0">
                        <a:solidFill>
                          <a:srgbClr val="000000"/>
                        </a:solidFill>
                        <a:effectLst/>
                        <a:latin typeface="Calibri"/>
                      </a:endParaRPr>
                    </a:p>
                  </a:txBody>
                  <a:tcPr marL="2080" marR="2080" marT="2080" marB="0" anchor="b"/>
                </a:tc>
                <a:tc>
                  <a:txBody>
                    <a:bodyPr/>
                    <a:lstStyle/>
                    <a:p>
                      <a:pPr algn="ctr" fontAlgn="b"/>
                      <a:r>
                        <a:rPr lang="en-US" sz="1200" u="none" strike="noStrike" dirty="0">
                          <a:effectLst/>
                        </a:rPr>
                        <a:t>Income</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0"/>
                  </a:ext>
                </a:extLst>
              </a:tr>
              <a:tr h="83192">
                <a:tc>
                  <a:txBody>
                    <a:bodyPr/>
                    <a:lstStyle/>
                    <a:p>
                      <a:pPr algn="r" fontAlgn="b">
                        <a:lnSpc>
                          <a:spcPct val="70000"/>
                        </a:lnSpc>
                      </a:pPr>
                      <a:r>
                        <a:rPr lang="en-US" sz="1200" u="none" strike="noStrike" dirty="0">
                          <a:effectLst/>
                        </a:rPr>
                        <a:t>1001</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39,940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1"/>
                  </a:ext>
                </a:extLst>
              </a:tr>
              <a:tr h="75289">
                <a:tc>
                  <a:txBody>
                    <a:bodyPr/>
                    <a:lstStyle/>
                    <a:p>
                      <a:pPr algn="r" fontAlgn="b">
                        <a:lnSpc>
                          <a:spcPct val="70000"/>
                        </a:lnSpc>
                      </a:pPr>
                      <a:r>
                        <a:rPr lang="en-US" sz="1200" u="none" strike="noStrike" dirty="0">
                          <a:effectLst/>
                        </a:rPr>
                        <a:t>1002</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5</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67,949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2"/>
                  </a:ext>
                </a:extLst>
              </a:tr>
              <a:tr h="75289">
                <a:tc>
                  <a:txBody>
                    <a:bodyPr/>
                    <a:lstStyle/>
                    <a:p>
                      <a:pPr algn="r" fontAlgn="b">
                        <a:lnSpc>
                          <a:spcPct val="70000"/>
                        </a:lnSpc>
                      </a:pPr>
                      <a:r>
                        <a:rPr lang="en-US" sz="1200" u="none" strike="noStrike" dirty="0">
                          <a:effectLst/>
                        </a:rPr>
                        <a:t>1003</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7</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53,696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3"/>
                  </a:ext>
                </a:extLst>
              </a:tr>
              <a:tr h="75289">
                <a:tc>
                  <a:txBody>
                    <a:bodyPr/>
                    <a:lstStyle/>
                    <a:p>
                      <a:pPr algn="r" fontAlgn="b">
                        <a:lnSpc>
                          <a:spcPct val="70000"/>
                        </a:lnSpc>
                      </a:pPr>
                      <a:r>
                        <a:rPr lang="en-US" sz="1200" u="none" strike="noStrike" dirty="0">
                          <a:effectLst/>
                        </a:rPr>
                        <a:t>1004</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15</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38,003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4"/>
                  </a:ext>
                </a:extLst>
              </a:tr>
              <a:tr h="75289">
                <a:tc>
                  <a:txBody>
                    <a:bodyPr/>
                    <a:lstStyle/>
                    <a:p>
                      <a:pPr algn="r" fontAlgn="b">
                        <a:lnSpc>
                          <a:spcPct val="70000"/>
                        </a:lnSpc>
                      </a:pPr>
                      <a:r>
                        <a:rPr lang="en-US" sz="1200" u="none" strike="noStrike" dirty="0">
                          <a:effectLst/>
                        </a:rPr>
                        <a:t>1005</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21</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43,586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5"/>
                  </a:ext>
                </a:extLst>
              </a:tr>
              <a:tr h="75289">
                <a:tc>
                  <a:txBody>
                    <a:bodyPr/>
                    <a:lstStyle/>
                    <a:p>
                      <a:pPr algn="r" fontAlgn="b">
                        <a:lnSpc>
                          <a:spcPct val="70000"/>
                        </a:lnSpc>
                      </a:pPr>
                      <a:r>
                        <a:rPr lang="en-US" sz="1200" u="none" strike="noStrike" dirty="0">
                          <a:effectLst/>
                        </a:rPr>
                        <a:t>1006</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23</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190,876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6"/>
                  </a:ext>
                </a:extLst>
              </a:tr>
              <a:tr h="75289">
                <a:tc>
                  <a:txBody>
                    <a:bodyPr/>
                    <a:lstStyle/>
                    <a:p>
                      <a:pPr algn="r" fontAlgn="b">
                        <a:lnSpc>
                          <a:spcPct val="70000"/>
                        </a:lnSpc>
                      </a:pPr>
                      <a:r>
                        <a:rPr lang="en-US" sz="1200" u="none" strike="noStrike" dirty="0">
                          <a:effectLst/>
                        </a:rPr>
                        <a:t>1007</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4</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40,434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7"/>
                  </a:ext>
                </a:extLst>
              </a:tr>
              <a:tr h="75289">
                <a:tc>
                  <a:txBody>
                    <a:bodyPr/>
                    <a:lstStyle/>
                    <a:p>
                      <a:pPr algn="r" fontAlgn="b">
                        <a:lnSpc>
                          <a:spcPct val="70000"/>
                        </a:lnSpc>
                      </a:pPr>
                      <a:r>
                        <a:rPr lang="en-US" sz="1200" u="none" strike="noStrike" dirty="0">
                          <a:effectLst/>
                        </a:rPr>
                        <a:t>1008</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4</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78,514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8"/>
                  </a:ext>
                </a:extLst>
              </a:tr>
              <a:tr h="75289">
                <a:tc>
                  <a:txBody>
                    <a:bodyPr/>
                    <a:lstStyle/>
                    <a:p>
                      <a:pPr algn="r" fontAlgn="b">
                        <a:lnSpc>
                          <a:spcPct val="70000"/>
                        </a:lnSpc>
                      </a:pPr>
                      <a:r>
                        <a:rPr lang="en-US" sz="1200" u="none" strike="noStrike" dirty="0">
                          <a:effectLst/>
                        </a:rPr>
                        <a:t>1009</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37,620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09"/>
                  </a:ext>
                </a:extLst>
              </a:tr>
              <a:tr h="75289">
                <a:tc>
                  <a:txBody>
                    <a:bodyPr/>
                    <a:lstStyle/>
                    <a:p>
                      <a:pPr algn="r" fontAlgn="b">
                        <a:lnSpc>
                          <a:spcPct val="70000"/>
                        </a:lnSpc>
                      </a:pPr>
                      <a:r>
                        <a:rPr lang="en-US" sz="1200" u="none" strike="noStrike" dirty="0">
                          <a:effectLst/>
                        </a:rPr>
                        <a:t>1010</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3</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34,217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0"/>
                  </a:ext>
                </a:extLst>
              </a:tr>
              <a:tr h="75289">
                <a:tc>
                  <a:txBody>
                    <a:bodyPr/>
                    <a:lstStyle/>
                    <a:p>
                      <a:pPr algn="r" fontAlgn="b">
                        <a:lnSpc>
                          <a:spcPct val="70000"/>
                        </a:lnSpc>
                      </a:pPr>
                      <a:r>
                        <a:rPr lang="en-US" sz="1200" u="none" strike="noStrike" dirty="0">
                          <a:effectLst/>
                        </a:rPr>
                        <a:t>1011</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15</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94,216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1"/>
                  </a:ext>
                </a:extLst>
              </a:tr>
              <a:tr h="75289">
                <a:tc>
                  <a:txBody>
                    <a:bodyPr/>
                    <a:lstStyle/>
                    <a:p>
                      <a:pPr algn="r" fontAlgn="b">
                        <a:lnSpc>
                          <a:spcPct val="70000"/>
                        </a:lnSpc>
                      </a:pPr>
                      <a:r>
                        <a:rPr lang="en-US" sz="1200" u="none" strike="noStrike" dirty="0">
                          <a:effectLst/>
                        </a:rPr>
                        <a:t>1012</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11</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90,094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2"/>
                  </a:ext>
                </a:extLst>
              </a:tr>
              <a:tr h="75289">
                <a:tc>
                  <a:txBody>
                    <a:bodyPr/>
                    <a:lstStyle/>
                    <a:p>
                      <a:pPr algn="r" fontAlgn="b">
                        <a:lnSpc>
                          <a:spcPct val="70000"/>
                        </a:lnSpc>
                      </a:pPr>
                      <a:r>
                        <a:rPr lang="en-US" sz="1200" u="none" strike="noStrike" dirty="0">
                          <a:effectLst/>
                        </a:rPr>
                        <a:t>1013</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24</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58,048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3"/>
                  </a:ext>
                </a:extLst>
              </a:tr>
              <a:tr h="75289">
                <a:tc>
                  <a:txBody>
                    <a:bodyPr/>
                    <a:lstStyle/>
                    <a:p>
                      <a:pPr algn="r" fontAlgn="b">
                        <a:lnSpc>
                          <a:spcPct val="70000"/>
                        </a:lnSpc>
                      </a:pPr>
                      <a:r>
                        <a:rPr lang="en-US" sz="1200" u="none" strike="noStrike" dirty="0">
                          <a:effectLst/>
                        </a:rPr>
                        <a:t>1014</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21</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67,194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4"/>
                  </a:ext>
                </a:extLst>
              </a:tr>
              <a:tr h="75289">
                <a:tc>
                  <a:txBody>
                    <a:bodyPr/>
                    <a:lstStyle/>
                    <a:p>
                      <a:pPr algn="r" fontAlgn="b">
                        <a:lnSpc>
                          <a:spcPct val="70000"/>
                        </a:lnSpc>
                      </a:pPr>
                      <a:r>
                        <a:rPr lang="en-US" sz="1200" u="none" strike="noStrike" dirty="0">
                          <a:effectLst/>
                        </a:rPr>
                        <a:t>1015</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16</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52,377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5"/>
                  </a:ext>
                </a:extLst>
              </a:tr>
              <a:tr h="75289">
                <a:tc>
                  <a:txBody>
                    <a:bodyPr/>
                    <a:lstStyle/>
                    <a:p>
                      <a:pPr algn="r" fontAlgn="b">
                        <a:lnSpc>
                          <a:spcPct val="70000"/>
                        </a:lnSpc>
                      </a:pPr>
                      <a:r>
                        <a:rPr lang="en-US" sz="1200" u="none" strike="noStrike" dirty="0">
                          <a:effectLst/>
                        </a:rPr>
                        <a:t>1016</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14</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133,509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6"/>
                  </a:ext>
                </a:extLst>
              </a:tr>
              <a:tr h="75289">
                <a:tc>
                  <a:txBody>
                    <a:bodyPr/>
                    <a:lstStyle/>
                    <a:p>
                      <a:pPr algn="r" fontAlgn="b">
                        <a:lnSpc>
                          <a:spcPct val="70000"/>
                        </a:lnSpc>
                      </a:pPr>
                      <a:r>
                        <a:rPr lang="en-US" sz="1200" u="none" strike="noStrike" dirty="0">
                          <a:effectLst/>
                        </a:rPr>
                        <a:t>1017</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4</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35,310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7"/>
                  </a:ext>
                </a:extLst>
              </a:tr>
              <a:tr h="75289">
                <a:tc>
                  <a:txBody>
                    <a:bodyPr/>
                    <a:lstStyle/>
                    <a:p>
                      <a:pPr algn="r" fontAlgn="b">
                        <a:lnSpc>
                          <a:spcPct val="70000"/>
                        </a:lnSpc>
                      </a:pPr>
                      <a:r>
                        <a:rPr lang="en-US" sz="1200" u="none" strike="noStrike" dirty="0">
                          <a:effectLst/>
                        </a:rPr>
                        <a:t>1018</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17</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38,711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8"/>
                  </a:ext>
                </a:extLst>
              </a:tr>
              <a:tr h="75289">
                <a:tc>
                  <a:txBody>
                    <a:bodyPr/>
                    <a:lstStyle/>
                    <a:p>
                      <a:pPr algn="r" fontAlgn="b">
                        <a:lnSpc>
                          <a:spcPct val="70000"/>
                        </a:lnSpc>
                      </a:pPr>
                      <a:r>
                        <a:rPr lang="en-US" sz="1200" u="none" strike="noStrike" dirty="0">
                          <a:effectLst/>
                        </a:rPr>
                        <a:t>1019</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20</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60,697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19"/>
                  </a:ext>
                </a:extLst>
              </a:tr>
              <a:tr h="75289">
                <a:tc>
                  <a:txBody>
                    <a:bodyPr/>
                    <a:lstStyle/>
                    <a:p>
                      <a:pPr algn="r" fontAlgn="b">
                        <a:lnSpc>
                          <a:spcPct val="70000"/>
                        </a:lnSpc>
                      </a:pPr>
                      <a:r>
                        <a:rPr lang="en-US" sz="1200" u="none" strike="noStrike" dirty="0">
                          <a:effectLst/>
                        </a:rPr>
                        <a:t>1020</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15</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101,961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20"/>
                  </a:ext>
                </a:extLst>
              </a:tr>
              <a:tr h="75289">
                <a:tc>
                  <a:txBody>
                    <a:bodyPr/>
                    <a:lstStyle/>
                    <a:p>
                      <a:pPr algn="r" fontAlgn="b">
                        <a:lnSpc>
                          <a:spcPct val="70000"/>
                        </a:lnSpc>
                      </a:pPr>
                      <a:r>
                        <a:rPr lang="en-US" sz="1200" u="none" strike="noStrike" dirty="0">
                          <a:effectLst/>
                        </a:rPr>
                        <a:t>1021</a:t>
                      </a:r>
                      <a:endParaRPr lang="en-US" sz="1200" b="0" i="0" u="none" strike="noStrike" dirty="0">
                        <a:solidFill>
                          <a:srgbClr val="000000"/>
                        </a:solidFill>
                        <a:effectLst/>
                        <a:latin typeface="Calibri"/>
                      </a:endParaRPr>
                    </a:p>
                  </a:txBody>
                  <a:tcPr marL="2080" marR="2080" marT="2080" marB="0" anchor="b"/>
                </a:tc>
                <a:tc>
                  <a:txBody>
                    <a:bodyPr/>
                    <a:lstStyle/>
                    <a:p>
                      <a:pPr algn="ctr" fontAlgn="b">
                        <a:lnSpc>
                          <a:spcPct val="70000"/>
                        </a:lnSpc>
                      </a:pPr>
                      <a:r>
                        <a:rPr lang="en-US" sz="1200" u="none" strike="noStrike" dirty="0">
                          <a:effectLst/>
                        </a:rPr>
                        <a:t>23</a:t>
                      </a:r>
                      <a:endParaRPr lang="en-US" sz="1200" b="0" i="0" u="none" strike="noStrike" dirty="0">
                        <a:solidFill>
                          <a:srgbClr val="000000"/>
                        </a:solidFill>
                        <a:effectLst/>
                        <a:latin typeface="Calibri"/>
                      </a:endParaRPr>
                    </a:p>
                  </a:txBody>
                  <a:tcPr marL="2080" marR="2080" marT="2080" marB="0" anchor="b"/>
                </a:tc>
                <a:tc>
                  <a:txBody>
                    <a:bodyPr/>
                    <a:lstStyle/>
                    <a:p>
                      <a:pPr algn="l" fontAlgn="b">
                        <a:lnSpc>
                          <a:spcPct val="70000"/>
                        </a:lnSpc>
                      </a:pPr>
                      <a:r>
                        <a:rPr lang="en-US" sz="1200" u="none" strike="noStrike" dirty="0">
                          <a:effectLst/>
                        </a:rPr>
                        <a:t>                      79,014 </a:t>
                      </a:r>
                      <a:endParaRPr lang="en-US" sz="1200" b="0" i="0" u="none" strike="noStrike" dirty="0">
                        <a:solidFill>
                          <a:srgbClr val="000000"/>
                        </a:solidFill>
                        <a:effectLst/>
                        <a:latin typeface="Calibri"/>
                      </a:endParaRPr>
                    </a:p>
                  </a:txBody>
                  <a:tcPr marL="2080" marR="2080" marT="2080" marB="0" anchor="b"/>
                </a:tc>
                <a:extLst>
                  <a:ext uri="{0D108BD9-81ED-4DB2-BD59-A6C34878D82A}">
                    <a16:rowId xmlns:a16="http://schemas.microsoft.com/office/drawing/2014/main" val="10021"/>
                  </a:ext>
                </a:extLst>
              </a:tr>
            </a:tbl>
          </a:graphicData>
        </a:graphic>
      </p:graphicFrame>
      <p:graphicFrame>
        <p:nvGraphicFramePr>
          <p:cNvPr id="6" name="Chart 5">
            <a:extLst>
              <a:ext uri="{FF2B5EF4-FFF2-40B4-BE49-F238E27FC236}">
                <a16:creationId xmlns:a16="http://schemas.microsoft.com/office/drawing/2014/main" id="{0683FAA0-CA5B-CEA4-52D2-2F70A2106CC8}"/>
              </a:ext>
            </a:extLst>
          </p:cNvPr>
          <p:cNvGraphicFramePr>
            <a:graphicFrameLocks/>
          </p:cNvGraphicFramePr>
          <p:nvPr>
            <p:extLst>
              <p:ext uri="{D42A27DB-BD31-4B8C-83A1-F6EECF244321}">
                <p14:modId xmlns:p14="http://schemas.microsoft.com/office/powerpoint/2010/main" val="907061192"/>
              </p:ext>
            </p:extLst>
          </p:nvPr>
        </p:nvGraphicFramePr>
        <p:xfrm>
          <a:off x="6006332" y="2905125"/>
          <a:ext cx="3804418" cy="3053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69232014-2DC2-4AA0-1672-C0E0E87DDA9E}"/>
              </a:ext>
            </a:extLst>
          </p:cNvPr>
          <p:cNvGraphicFramePr>
            <a:graphicFrameLocks/>
          </p:cNvGraphicFramePr>
          <p:nvPr>
            <p:extLst>
              <p:ext uri="{D42A27DB-BD31-4B8C-83A1-F6EECF244321}">
                <p14:modId xmlns:p14="http://schemas.microsoft.com/office/powerpoint/2010/main" val="3692987459"/>
              </p:ext>
            </p:extLst>
          </p:nvPr>
        </p:nvGraphicFramePr>
        <p:xfrm>
          <a:off x="971550" y="3148886"/>
          <a:ext cx="4467225" cy="2809875"/>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3E56B901-9FB7-380C-0A87-C8A1B7CE5FB6}"/>
              </a:ext>
            </a:extLst>
          </p:cNvPr>
          <p:cNvSpPr txBox="1"/>
          <p:nvPr/>
        </p:nvSpPr>
        <p:spPr>
          <a:xfrm>
            <a:off x="685799" y="-69382"/>
            <a:ext cx="9512084" cy="769441"/>
          </a:xfrm>
          <a:prstGeom prst="rect">
            <a:avLst/>
          </a:prstGeom>
          <a:noFill/>
        </p:spPr>
        <p:txBody>
          <a:bodyPr wrap="square">
            <a:spAutoFit/>
          </a:bodyPr>
          <a:lstStyle/>
          <a:p>
            <a:pPr algn="ctr"/>
            <a:r>
              <a:rPr lang="en-US" sz="4400" b="1" dirty="0">
                <a:latin typeface="+mj-lt"/>
              </a:rPr>
              <a:t>Graphics Aid to Understanding</a:t>
            </a:r>
          </a:p>
        </p:txBody>
      </p:sp>
    </p:spTree>
    <p:extLst>
      <p:ext uri="{BB962C8B-B14F-4D97-AF65-F5344CB8AC3E}">
        <p14:creationId xmlns:p14="http://schemas.microsoft.com/office/powerpoint/2010/main" val="370156588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n abstract genetic concept">
            <a:extLst>
              <a:ext uri="{FF2B5EF4-FFF2-40B4-BE49-F238E27FC236}">
                <a16:creationId xmlns:a16="http://schemas.microsoft.com/office/drawing/2014/main" id="{644DE8D0-0630-7820-3AB2-9D828925C0E3}"/>
              </a:ext>
            </a:extLst>
          </p:cNvPr>
          <p:cNvPicPr>
            <a:picLocks noChangeAspect="1"/>
          </p:cNvPicPr>
          <p:nvPr/>
        </p:nvPicPr>
        <p:blipFill rotWithShape="1">
          <a:blip r:embed="rId2"/>
          <a:srcRect l="8052" r="3059"/>
          <a:stretch/>
        </p:blipFill>
        <p:spPr>
          <a:xfrm>
            <a:off x="7209216" y="697585"/>
            <a:ext cx="4334082" cy="5474615"/>
          </a:xfrm>
          <a:prstGeom prst="rect">
            <a:avLst/>
          </a:prstGeom>
        </p:spPr>
      </p:pic>
      <p:sp>
        <p:nvSpPr>
          <p:cNvPr id="12" name="Rectangle 11">
            <a:extLst>
              <a:ext uri="{FF2B5EF4-FFF2-40B4-BE49-F238E27FC236}">
                <a16:creationId xmlns:a16="http://schemas.microsoft.com/office/drawing/2014/main" id="{517FE9B4-0312-AA46-19A3-7C744C14D713}"/>
              </a:ext>
            </a:extLst>
          </p:cNvPr>
          <p:cNvSpPr/>
          <p:nvPr/>
        </p:nvSpPr>
        <p:spPr>
          <a:xfrm>
            <a:off x="7228555" y="696280"/>
            <a:ext cx="4313351" cy="5465954"/>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mj-lt"/>
            </a:endParaRPr>
          </a:p>
        </p:txBody>
      </p:sp>
      <p:pic>
        <p:nvPicPr>
          <p:cNvPr id="5" name="Picture 2" descr="C:\Users\Steve 2012\AppData\Local\Microsoft\Windows\Temporary Internet Files\Content.IE5\FPRX5ATB\MC900438779[1].jpg">
            <a:extLst>
              <a:ext uri="{FF2B5EF4-FFF2-40B4-BE49-F238E27FC236}">
                <a16:creationId xmlns:a16="http://schemas.microsoft.com/office/drawing/2014/main" id="{1F4687C1-884B-CAE0-3478-FDDEF5F953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25">
            <a:off x="1066062" y="1128504"/>
            <a:ext cx="3743506" cy="34772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art&#10;&#10;Description automatically generated with medium confidence">
            <a:extLst>
              <a:ext uri="{FF2B5EF4-FFF2-40B4-BE49-F238E27FC236}">
                <a16:creationId xmlns:a16="http://schemas.microsoft.com/office/drawing/2014/main" id="{EC767487-CD0A-289B-2039-E5437FD2926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016826">
            <a:off x="1203395" y="3607538"/>
            <a:ext cx="1794430" cy="1594799"/>
          </a:xfrm>
          <a:prstGeom prst="rect">
            <a:avLst/>
          </a:prstGeom>
        </p:spPr>
      </p:pic>
      <p:pic>
        <p:nvPicPr>
          <p:cNvPr id="6" name="Picture 5">
            <a:extLst>
              <a:ext uri="{FF2B5EF4-FFF2-40B4-BE49-F238E27FC236}">
                <a16:creationId xmlns:a16="http://schemas.microsoft.com/office/drawing/2014/main" id="{30A4B2AD-9D52-C5A1-80F9-D3DB975473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71717">
            <a:off x="5154914" y="1627067"/>
            <a:ext cx="2799781" cy="2969240"/>
          </a:xfrm>
          <a:prstGeom prst="rect">
            <a:avLst/>
          </a:prstGeom>
        </p:spPr>
      </p:pic>
      <p:pic>
        <p:nvPicPr>
          <p:cNvPr id="13" name="Picture 12" descr="Businessman looking at char">
            <a:extLst>
              <a:ext uri="{FF2B5EF4-FFF2-40B4-BE49-F238E27FC236}">
                <a16:creationId xmlns:a16="http://schemas.microsoft.com/office/drawing/2014/main" id="{B90B1F12-3672-0B9D-CC79-8B482AC63D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58227">
            <a:off x="5004984" y="3955698"/>
            <a:ext cx="2725083" cy="1721950"/>
          </a:xfrm>
          <a:prstGeom prst="rect">
            <a:avLst/>
          </a:prstGeom>
        </p:spPr>
      </p:pic>
      <p:sp>
        <p:nvSpPr>
          <p:cNvPr id="14" name="Title 3">
            <a:extLst>
              <a:ext uri="{FF2B5EF4-FFF2-40B4-BE49-F238E27FC236}">
                <a16:creationId xmlns:a16="http://schemas.microsoft.com/office/drawing/2014/main" id="{4A4B8448-026C-BD27-465B-2053BDBF526C}"/>
              </a:ext>
            </a:extLst>
          </p:cNvPr>
          <p:cNvSpPr txBox="1">
            <a:spLocks/>
          </p:cNvSpPr>
          <p:nvPr/>
        </p:nvSpPr>
        <p:spPr>
          <a:xfrm>
            <a:off x="8567093" y="2557316"/>
            <a:ext cx="3257104" cy="204990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r>
              <a:rPr lang="en-US" sz="5800" b="1" cap="none" dirty="0"/>
              <a:t>Review:</a:t>
            </a:r>
            <a:br>
              <a:rPr lang="en-US" sz="5700" cap="none" dirty="0"/>
            </a:br>
            <a:endParaRPr lang="en-US" sz="1300" cap="none" dirty="0"/>
          </a:p>
          <a:p>
            <a:pPr algn="ctr"/>
            <a:endParaRPr lang="en-US" sz="1200" cap="none" dirty="0"/>
          </a:p>
          <a:p>
            <a:r>
              <a:rPr lang="en-US" sz="4300" cap="none" dirty="0"/>
              <a:t>Module</a:t>
            </a:r>
            <a:br>
              <a:rPr lang="en-US" sz="4300" cap="none" dirty="0"/>
            </a:br>
            <a:r>
              <a:rPr lang="en-US" sz="4300" cap="none" dirty="0"/>
              <a:t>1 &amp; 2</a:t>
            </a:r>
          </a:p>
        </p:txBody>
      </p:sp>
      <p:sp>
        <p:nvSpPr>
          <p:cNvPr id="8" name="TextBox 7">
            <a:extLst>
              <a:ext uri="{FF2B5EF4-FFF2-40B4-BE49-F238E27FC236}">
                <a16:creationId xmlns:a16="http://schemas.microsoft.com/office/drawing/2014/main" id="{6CD57739-028F-377C-FD2F-1EE2ABE31BDE}"/>
              </a:ext>
            </a:extLst>
          </p:cNvPr>
          <p:cNvSpPr txBox="1"/>
          <p:nvPr/>
        </p:nvSpPr>
        <p:spPr>
          <a:xfrm>
            <a:off x="6569617" y="6298156"/>
            <a:ext cx="2971800" cy="369332"/>
          </a:xfrm>
          <a:prstGeom prst="rect">
            <a:avLst/>
          </a:prstGeom>
          <a:noFill/>
        </p:spPr>
        <p:txBody>
          <a:bodyPr wrap="square" rtlCol="0">
            <a:spAutoFit/>
          </a:bodyPr>
          <a:lstStyle/>
          <a:p>
            <a:r>
              <a:rPr lang="en-US" dirty="0">
                <a:solidFill>
                  <a:schemeClr val="tx2">
                    <a:lumMod val="60000"/>
                    <a:lumOff val="40000"/>
                  </a:schemeClr>
                </a:solidFill>
                <a:hlinkClick r:id="rId8" action="ppaction://hlinkfile"/>
              </a:rPr>
              <a:t>Worksheet - review</a:t>
            </a:r>
            <a:endParaRPr lang="en-US" dirty="0">
              <a:solidFill>
                <a:schemeClr val="tx2">
                  <a:lumMod val="60000"/>
                  <a:lumOff val="40000"/>
                </a:schemeClr>
              </a:solidFill>
            </a:endParaRPr>
          </a:p>
        </p:txBody>
      </p:sp>
      <p:pic>
        <p:nvPicPr>
          <p:cNvPr id="9" name="Picture Placeholder 14">
            <a:extLst>
              <a:ext uri="{FF2B5EF4-FFF2-40B4-BE49-F238E27FC236}">
                <a16:creationId xmlns:a16="http://schemas.microsoft.com/office/drawing/2014/main" id="{AF4ECDA1-F996-B189-E8F0-77A53008F07F}"/>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3893" r="3893"/>
          <a:stretch>
            <a:fillRect/>
          </a:stretch>
        </p:blipFill>
        <p:spPr>
          <a:xfrm rot="20655919">
            <a:off x="1763598" y="3552606"/>
            <a:ext cx="4052354" cy="1983548"/>
          </a:xfrm>
          <a:prstGeom prst="roundRect">
            <a:avLst>
              <a:gd name="adj" fmla="val 0"/>
            </a:avLst>
          </a:prstGeom>
        </p:spPr>
      </p:pic>
      <p:pic>
        <p:nvPicPr>
          <p:cNvPr id="10" name="Picture 9" descr="C:\Users\Steve 2012\AppData\Local\Microsoft\Windows\Temporary Internet Files\Content.IE5\9XBN6JGD\MP910220839[1].jpg">
            <a:extLst>
              <a:ext uri="{FF2B5EF4-FFF2-40B4-BE49-F238E27FC236}">
                <a16:creationId xmlns:a16="http://schemas.microsoft.com/office/drawing/2014/main" id="{DD3E998F-F3D0-A206-596B-0C136B8AE9D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358" t="5194" r="25373" b="10479"/>
          <a:stretch/>
        </p:blipFill>
        <p:spPr bwMode="auto">
          <a:xfrm rot="21180936">
            <a:off x="4339953" y="1172939"/>
            <a:ext cx="2206870" cy="17491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5">
            <a:extLst>
              <a:ext uri="{FF2B5EF4-FFF2-40B4-BE49-F238E27FC236}">
                <a16:creationId xmlns:a16="http://schemas.microsoft.com/office/drawing/2014/main" id="{27F5E506-6747-2D4E-6897-208C4BE838CA}"/>
              </a:ext>
            </a:extLst>
          </p:cNvPr>
          <p:cNvSpPr txBox="1">
            <a:spLocks/>
          </p:cNvSpPr>
          <p:nvPr/>
        </p:nvSpPr>
        <p:spPr>
          <a:xfrm rot="21023655">
            <a:off x="4404219" y="1065781"/>
            <a:ext cx="1894378" cy="1650487"/>
          </a:xfrm>
          <a:prstGeom prst="rect">
            <a:avLst/>
          </a:prstGeom>
        </p:spPr>
        <p:txBody>
          <a:bodyPr anchor="ctr">
            <a:normAutofit/>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2400" b="1" dirty="0">
                <a:solidFill>
                  <a:schemeClr val="tx2">
                    <a:lumMod val="75000"/>
                  </a:schemeClr>
                </a:solidFill>
                <a:latin typeface="Brush Script MT" pitchFamily="66" charset="0"/>
              </a:rPr>
              <a:t>Let’s go back quickly plus add  some points</a:t>
            </a:r>
          </a:p>
        </p:txBody>
      </p:sp>
    </p:spTree>
    <p:extLst>
      <p:ext uri="{BB962C8B-B14F-4D97-AF65-F5344CB8AC3E}">
        <p14:creationId xmlns:p14="http://schemas.microsoft.com/office/powerpoint/2010/main" val="419957069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n abstract genetic concept">
            <a:extLst>
              <a:ext uri="{FF2B5EF4-FFF2-40B4-BE49-F238E27FC236}">
                <a16:creationId xmlns:a16="http://schemas.microsoft.com/office/drawing/2014/main" id="{27F66821-4377-8ADA-1F51-5C837C7D911A}"/>
              </a:ext>
            </a:extLst>
          </p:cNvPr>
          <p:cNvPicPr>
            <a:picLocks noChangeAspect="1"/>
          </p:cNvPicPr>
          <p:nvPr/>
        </p:nvPicPr>
        <p:blipFill rotWithShape="1">
          <a:blip r:embed="rId2"/>
          <a:srcRect l="8052" r="3059"/>
          <a:stretch/>
        </p:blipFill>
        <p:spPr>
          <a:xfrm>
            <a:off x="7173798" y="693296"/>
            <a:ext cx="4334082" cy="5478904"/>
          </a:xfrm>
          <a:prstGeom prst="rect">
            <a:avLst/>
          </a:prstGeom>
        </p:spPr>
      </p:pic>
      <p:sp>
        <p:nvSpPr>
          <p:cNvPr id="17" name="Rectangle 16">
            <a:extLst>
              <a:ext uri="{FF2B5EF4-FFF2-40B4-BE49-F238E27FC236}">
                <a16:creationId xmlns:a16="http://schemas.microsoft.com/office/drawing/2014/main" id="{02498E8D-FD7C-31C0-E4F0-E6290D313DCD}"/>
              </a:ext>
            </a:extLst>
          </p:cNvPr>
          <p:cNvSpPr/>
          <p:nvPr/>
        </p:nvSpPr>
        <p:spPr>
          <a:xfrm>
            <a:off x="7193689" y="686051"/>
            <a:ext cx="4313351"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341D504A-6A9D-5447-BFA2-A99C0C585D55}"/>
              </a:ext>
            </a:extLst>
          </p:cNvPr>
          <p:cNvSpPr>
            <a:spLocks noGrp="1"/>
          </p:cNvSpPr>
          <p:nvPr>
            <p:ph type="title"/>
          </p:nvPr>
        </p:nvSpPr>
        <p:spPr>
          <a:xfrm>
            <a:off x="7720549" y="1395167"/>
            <a:ext cx="3433337" cy="4154567"/>
          </a:xfrm>
        </p:spPr>
        <p:txBody>
          <a:bodyPr>
            <a:normAutofit fontScale="90000"/>
          </a:bodyPr>
          <a:lstStyle/>
          <a:p>
            <a:r>
              <a:rPr lang="en-US" sz="6000" b="1" cap="none" dirty="0"/>
              <a:t>Module 3</a:t>
            </a:r>
            <a:r>
              <a:rPr lang="en-US" sz="6000" dirty="0"/>
              <a:t>:</a:t>
            </a:r>
            <a:br>
              <a:rPr lang="en-US" sz="3200" dirty="0"/>
            </a:br>
            <a:br>
              <a:rPr lang="en-US" sz="2700" dirty="0"/>
            </a:br>
            <a:r>
              <a:rPr lang="en-US" sz="4900" b="1" cap="none" dirty="0"/>
              <a:t>Describing Data – Measures of Central Tendency</a:t>
            </a:r>
          </a:p>
        </p:txBody>
      </p:sp>
      <p:pic>
        <p:nvPicPr>
          <p:cNvPr id="3" name="Picture Placeholder 1">
            <a:extLst>
              <a:ext uri="{FF2B5EF4-FFF2-40B4-BE49-F238E27FC236}">
                <a16:creationId xmlns:a16="http://schemas.microsoft.com/office/drawing/2014/main" id="{FA045F7E-AA6F-5330-78D0-50B6015BBA8F}"/>
              </a:ext>
            </a:extLst>
          </p:cNvPr>
          <p:cNvPicPr>
            <a:picLocks noChangeAspect="1"/>
          </p:cNvPicPr>
          <p:nvPr/>
        </p:nvPicPr>
        <p:blipFill>
          <a:blip r:embed="rId3">
            <a:extLst>
              <a:ext uri="{28A0092B-C50C-407E-A947-70E740481C1C}">
                <a14:useLocalDpi xmlns:a14="http://schemas.microsoft.com/office/drawing/2010/main" val="0"/>
              </a:ext>
            </a:extLst>
          </a:blip>
          <a:srcRect l="5147" r="5147"/>
          <a:stretch>
            <a:fillRect/>
          </a:stretch>
        </p:blipFill>
        <p:spPr>
          <a:xfrm>
            <a:off x="1145867" y="975732"/>
            <a:ext cx="5547974" cy="4906536"/>
          </a:xfrm>
          <a:prstGeom prst="rect">
            <a:avLst/>
          </a:prstGeom>
        </p:spPr>
      </p:pic>
      <p:grpSp>
        <p:nvGrpSpPr>
          <p:cNvPr id="4" name="Group 3">
            <a:extLst>
              <a:ext uri="{FF2B5EF4-FFF2-40B4-BE49-F238E27FC236}">
                <a16:creationId xmlns:a16="http://schemas.microsoft.com/office/drawing/2014/main" id="{D9B5F6D1-E961-7976-F4C0-660D4302A612}"/>
              </a:ext>
            </a:extLst>
          </p:cNvPr>
          <p:cNvGrpSpPr/>
          <p:nvPr/>
        </p:nvGrpSpPr>
        <p:grpSpPr>
          <a:xfrm rot="1038856">
            <a:off x="3431236" y="3447098"/>
            <a:ext cx="2791242" cy="2214964"/>
            <a:chOff x="5331655" y="3629466"/>
            <a:chExt cx="2588456" cy="2391506"/>
          </a:xfrm>
        </p:grpSpPr>
        <p:sp>
          <p:nvSpPr>
            <p:cNvPr id="7" name="Rectangle 6">
              <a:extLst>
                <a:ext uri="{FF2B5EF4-FFF2-40B4-BE49-F238E27FC236}">
                  <a16:creationId xmlns:a16="http://schemas.microsoft.com/office/drawing/2014/main" id="{F6171160-BD80-AB5C-FA68-90EEE98D4BD9}"/>
                </a:ext>
              </a:extLst>
            </p:cNvPr>
            <p:cNvSpPr/>
            <p:nvPr/>
          </p:nvSpPr>
          <p:spPr bwMode="auto">
            <a:xfrm>
              <a:off x="5331655" y="3629466"/>
              <a:ext cx="2588456" cy="239150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pic>
          <p:nvPicPr>
            <p:cNvPr id="8" name="Picture 2" descr="http://3.bp.blogspot.com/-IZdjFH_czfU/TgmH2aaqgbI/AAAAAAAAA_4/ZVIJ3gBmcdA/s640/pencil_drawings_of_spiderman.jpg">
              <a:extLst>
                <a:ext uri="{FF2B5EF4-FFF2-40B4-BE49-F238E27FC236}">
                  <a16:creationId xmlns:a16="http://schemas.microsoft.com/office/drawing/2014/main" id="{A3EF99C7-4E19-3913-9877-DE1AB64447F7}"/>
                </a:ext>
              </a:extLst>
            </p:cNvPr>
            <p:cNvPicPr>
              <a:picLocks noChangeAspect="1" noChangeArrowheads="1"/>
            </p:cNvPicPr>
            <p:nvPr/>
          </p:nvPicPr>
          <p:blipFill>
            <a:blip r:embed="rId4" cstate="print"/>
            <a:srcRect b="8199"/>
            <a:stretch>
              <a:fillRect/>
            </a:stretch>
          </p:blipFill>
          <p:spPr bwMode="auto">
            <a:xfrm>
              <a:off x="5416062" y="3682053"/>
              <a:ext cx="2461846" cy="2316130"/>
            </a:xfrm>
            <a:prstGeom prst="rect">
              <a:avLst/>
            </a:prstGeom>
            <a:noFill/>
            <a:ln>
              <a:noFill/>
            </a:ln>
          </p:spPr>
        </p:pic>
      </p:grpSp>
      <p:grpSp>
        <p:nvGrpSpPr>
          <p:cNvPr id="9" name="Group 8">
            <a:extLst>
              <a:ext uri="{FF2B5EF4-FFF2-40B4-BE49-F238E27FC236}">
                <a16:creationId xmlns:a16="http://schemas.microsoft.com/office/drawing/2014/main" id="{74FE801C-4A9A-43FE-1F5D-AD02D21428FE}"/>
              </a:ext>
            </a:extLst>
          </p:cNvPr>
          <p:cNvGrpSpPr/>
          <p:nvPr/>
        </p:nvGrpSpPr>
        <p:grpSpPr>
          <a:xfrm>
            <a:off x="1389975" y="3347138"/>
            <a:ext cx="2206870" cy="1775499"/>
            <a:chOff x="976399" y="3913277"/>
            <a:chExt cx="2206870" cy="1775499"/>
          </a:xfrm>
        </p:grpSpPr>
        <p:pic>
          <p:nvPicPr>
            <p:cNvPr id="5" name="Picture 9" descr="C:\Users\Steve 2012\AppData\Local\Microsoft\Windows\Temporary Internet Files\Content.IE5\9XBN6JGD\MP910220839[1].jpg">
              <a:extLst>
                <a:ext uri="{FF2B5EF4-FFF2-40B4-BE49-F238E27FC236}">
                  <a16:creationId xmlns:a16="http://schemas.microsoft.com/office/drawing/2014/main" id="{8690CC35-8E48-55B5-54BF-F2BB965C7B3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58" t="5194" r="25373" b="10479"/>
            <a:stretch/>
          </p:blipFill>
          <p:spPr bwMode="auto">
            <a:xfrm rot="21013186">
              <a:off x="976399" y="3939588"/>
              <a:ext cx="2206870" cy="1749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8341092A-8063-6F5D-1264-714C4D8D5456}"/>
                </a:ext>
              </a:extLst>
            </p:cNvPr>
            <p:cNvSpPr txBox="1">
              <a:spLocks/>
            </p:cNvSpPr>
            <p:nvPr/>
          </p:nvSpPr>
          <p:spPr>
            <a:xfrm rot="21023655">
              <a:off x="1099045" y="3913277"/>
              <a:ext cx="1894378" cy="1650487"/>
            </a:xfrm>
            <a:prstGeom prst="rect">
              <a:avLst/>
            </a:prstGeom>
          </p:spPr>
          <p:txBody>
            <a:bodyPr anchor="ctr">
              <a:normAutofit fontScale="92500" lnSpcReduction="10000"/>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2400" b="1" dirty="0">
                  <a:solidFill>
                    <a:schemeClr val="tx2">
                      <a:lumMod val="75000"/>
                    </a:schemeClr>
                  </a:solidFill>
                  <a:latin typeface="Brush Script MT" pitchFamily="66" charset="0"/>
                </a:rPr>
                <a:t>Pictures are worth a 1,000 words – Numbers give the true details</a:t>
              </a:r>
            </a:p>
          </p:txBody>
        </p:sp>
      </p:grpSp>
    </p:spTree>
    <p:extLst>
      <p:ext uri="{BB962C8B-B14F-4D97-AF65-F5344CB8AC3E}">
        <p14:creationId xmlns:p14="http://schemas.microsoft.com/office/powerpoint/2010/main" val="13138915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D3C7A90D-EFD5-DD11-6157-33C8194513BE}"/>
              </a:ext>
            </a:extLst>
          </p:cNvPr>
          <p:cNvSpPr>
            <a:spLocks noGrp="1"/>
          </p:cNvSpPr>
          <p:nvPr>
            <p:ph type="title"/>
          </p:nvPr>
        </p:nvSpPr>
        <p:spPr>
          <a:xfrm>
            <a:off x="695324" y="15240"/>
            <a:ext cx="9512084" cy="716598"/>
          </a:xfrm>
        </p:spPr>
        <p:txBody>
          <a:bodyPr>
            <a:noAutofit/>
          </a:bodyPr>
          <a:lstStyle/>
          <a:p>
            <a:pPr algn="ctr"/>
            <a:r>
              <a:rPr lang="en-US" sz="4400" b="1" cap="none" dirty="0"/>
              <a:t>Subjects Covered in Module 3</a:t>
            </a:r>
          </a:p>
        </p:txBody>
      </p:sp>
      <p:sp>
        <p:nvSpPr>
          <p:cNvPr id="3" name="Content Placeholder 2">
            <a:extLst>
              <a:ext uri="{FF2B5EF4-FFF2-40B4-BE49-F238E27FC236}">
                <a16:creationId xmlns:a16="http://schemas.microsoft.com/office/drawing/2014/main" id="{43ED5819-CB5C-32D4-4C69-D3CDBA85A391}"/>
              </a:ext>
            </a:extLst>
          </p:cNvPr>
          <p:cNvSpPr>
            <a:spLocks noGrp="1"/>
          </p:cNvSpPr>
          <p:nvPr>
            <p:ph idx="1"/>
          </p:nvPr>
        </p:nvSpPr>
        <p:spPr>
          <a:xfrm>
            <a:off x="1150706" y="1056738"/>
            <a:ext cx="8691937" cy="4460483"/>
          </a:xfrm>
        </p:spPr>
        <p:txBody>
          <a:bodyPr>
            <a:normAutofit fontScale="92500" lnSpcReduction="10000"/>
          </a:bodyPr>
          <a:lstStyle/>
          <a:p>
            <a:pPr marL="596646" lvl="0" indent="-514350">
              <a:lnSpc>
                <a:spcPct val="110000"/>
              </a:lnSpc>
              <a:buClr>
                <a:schemeClr val="accent3">
                  <a:lumMod val="50000"/>
                </a:schemeClr>
              </a:buClr>
              <a:buSzPct val="100000"/>
              <a:buFont typeface="+mj-lt"/>
              <a:buAutoNum type="arabicPeriod"/>
            </a:pPr>
            <a:r>
              <a:rPr lang="en-US" sz="2800" dirty="0"/>
              <a:t>Explain the characteristics and uses of </a:t>
            </a:r>
            <a:r>
              <a:rPr lang="en-US" sz="2800" b="1" dirty="0"/>
              <a:t>measures of central tendency</a:t>
            </a:r>
            <a:r>
              <a:rPr lang="en-US" sz="2800" dirty="0"/>
              <a:t>:  Mean, Median and Mode</a:t>
            </a:r>
          </a:p>
          <a:p>
            <a:pPr marL="596646" lvl="0" indent="-514350">
              <a:lnSpc>
                <a:spcPct val="110000"/>
              </a:lnSpc>
              <a:buClr>
                <a:schemeClr val="accent3">
                  <a:lumMod val="50000"/>
                </a:schemeClr>
              </a:buClr>
              <a:buSzPct val="100000"/>
              <a:buFont typeface="+mj-lt"/>
              <a:buAutoNum type="arabicPeriod"/>
            </a:pPr>
            <a:r>
              <a:rPr lang="en-US" sz="2800" dirty="0"/>
              <a:t>Explain the characteristics and </a:t>
            </a:r>
            <a:br>
              <a:rPr lang="en-US" sz="2800" dirty="0"/>
            </a:br>
            <a:r>
              <a:rPr lang="en-US" sz="2800" dirty="0"/>
              <a:t>uses of </a:t>
            </a:r>
            <a:r>
              <a:rPr lang="en-US" sz="2800" b="1" dirty="0"/>
              <a:t>measures of dispersion</a:t>
            </a:r>
            <a:r>
              <a:rPr lang="en-US" sz="2800" dirty="0"/>
              <a:t> </a:t>
            </a:r>
            <a:br>
              <a:rPr lang="en-US" sz="2800" dirty="0"/>
            </a:br>
            <a:r>
              <a:rPr lang="en-US" sz="2800" dirty="0"/>
              <a:t>around the central tendency</a:t>
            </a:r>
          </a:p>
          <a:p>
            <a:pPr marL="596646" lvl="0" indent="-514350">
              <a:lnSpc>
                <a:spcPct val="110000"/>
              </a:lnSpc>
              <a:buClr>
                <a:schemeClr val="accent3">
                  <a:lumMod val="50000"/>
                </a:schemeClr>
              </a:buClr>
              <a:buSzPct val="100000"/>
              <a:buFont typeface="+mj-lt"/>
              <a:buAutoNum type="arabicPeriod"/>
            </a:pPr>
            <a:r>
              <a:rPr lang="en-US" sz="2800" dirty="0"/>
              <a:t>Use Excel functions to calculate the </a:t>
            </a:r>
            <a:br>
              <a:rPr lang="en-US" sz="2800" dirty="0"/>
            </a:br>
            <a:r>
              <a:rPr lang="en-US" sz="2800" dirty="0"/>
              <a:t>arithmetic mean, median, mode, </a:t>
            </a:r>
            <a:br>
              <a:rPr lang="en-US" sz="2800" dirty="0"/>
            </a:br>
            <a:r>
              <a:rPr lang="en-US" sz="2800" dirty="0"/>
              <a:t>and standard deviations</a:t>
            </a:r>
          </a:p>
          <a:p>
            <a:pPr marL="596646" lvl="0" indent="-514350">
              <a:lnSpc>
                <a:spcPct val="110000"/>
              </a:lnSpc>
              <a:buClr>
                <a:schemeClr val="accent3">
                  <a:lumMod val="50000"/>
                </a:schemeClr>
              </a:buClr>
              <a:buSzPct val="100000"/>
              <a:buFont typeface="+mj-lt"/>
              <a:buAutoNum type="arabicPeriod"/>
            </a:pPr>
            <a:r>
              <a:rPr lang="en-US" sz="2800" dirty="0"/>
              <a:t>Use Excel’s Analysis ToolPak add-in to find measures of central tendency and dispersion</a:t>
            </a:r>
          </a:p>
        </p:txBody>
      </p:sp>
      <p:grpSp>
        <p:nvGrpSpPr>
          <p:cNvPr id="5" name="Group 4">
            <a:extLst>
              <a:ext uri="{FF2B5EF4-FFF2-40B4-BE49-F238E27FC236}">
                <a16:creationId xmlns:a16="http://schemas.microsoft.com/office/drawing/2014/main" id="{4DA8EA70-A153-0880-2DE1-B2762FC0C2CD}"/>
              </a:ext>
            </a:extLst>
          </p:cNvPr>
          <p:cNvGrpSpPr/>
          <p:nvPr/>
        </p:nvGrpSpPr>
        <p:grpSpPr>
          <a:xfrm>
            <a:off x="6968409" y="1911585"/>
            <a:ext cx="2883880" cy="2578222"/>
            <a:chOff x="5331655" y="3629466"/>
            <a:chExt cx="2588456" cy="2391506"/>
          </a:xfrm>
        </p:grpSpPr>
        <p:sp>
          <p:nvSpPr>
            <p:cNvPr id="6" name="Rectangle 5">
              <a:extLst>
                <a:ext uri="{FF2B5EF4-FFF2-40B4-BE49-F238E27FC236}">
                  <a16:creationId xmlns:a16="http://schemas.microsoft.com/office/drawing/2014/main" id="{EFB25CF6-37CB-0243-8947-CBB8DC365EEB}"/>
                </a:ext>
              </a:extLst>
            </p:cNvPr>
            <p:cNvSpPr/>
            <p:nvPr/>
          </p:nvSpPr>
          <p:spPr bwMode="auto">
            <a:xfrm>
              <a:off x="5331655" y="3629466"/>
              <a:ext cx="2588456" cy="2391506"/>
            </a:xfrm>
            <a:prstGeom prst="rect">
              <a:avLst/>
            </a:prstGeom>
            <a:solidFill>
              <a:schemeClr val="tx1"/>
            </a:solidFill>
            <a:ln w="38100" cap="flat" cmpd="sng" algn="ctr">
              <a:solidFill>
                <a:srgbClr val="FF575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pic>
          <p:nvPicPr>
            <p:cNvPr id="7" name="Picture 2" descr="http://3.bp.blogspot.com/-IZdjFH_czfU/TgmH2aaqgbI/AAAAAAAAA_4/ZVIJ3gBmcdA/s640/pencil_drawings_of_spiderman.jpg">
              <a:extLst>
                <a:ext uri="{FF2B5EF4-FFF2-40B4-BE49-F238E27FC236}">
                  <a16:creationId xmlns:a16="http://schemas.microsoft.com/office/drawing/2014/main" id="{3DDF9A08-7422-5BC7-BF0C-C373C6D8F87B}"/>
                </a:ext>
              </a:extLst>
            </p:cNvPr>
            <p:cNvPicPr>
              <a:picLocks noChangeAspect="1" noChangeArrowheads="1"/>
            </p:cNvPicPr>
            <p:nvPr/>
          </p:nvPicPr>
          <p:blipFill>
            <a:blip r:embed="rId3" cstate="print"/>
            <a:srcRect b="8199"/>
            <a:stretch>
              <a:fillRect/>
            </a:stretch>
          </p:blipFill>
          <p:spPr bwMode="auto">
            <a:xfrm>
              <a:off x="5416062" y="3682053"/>
              <a:ext cx="2461846" cy="2316130"/>
            </a:xfrm>
            <a:prstGeom prst="rect">
              <a:avLst/>
            </a:prstGeom>
            <a:noFill/>
            <a:ln w="38100">
              <a:solidFill>
                <a:srgbClr val="FF5757"/>
              </a:solidFill>
            </a:ln>
          </p:spPr>
        </p:pic>
      </p:grpSp>
    </p:spTree>
    <p:extLst>
      <p:ext uri="{BB962C8B-B14F-4D97-AF65-F5344CB8AC3E}">
        <p14:creationId xmlns:p14="http://schemas.microsoft.com/office/powerpoint/2010/main" val="31319037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25654044-B697-2DFD-994E-625186662591}"/>
              </a:ext>
            </a:extLst>
          </p:cNvPr>
          <p:cNvSpPr>
            <a:spLocks noGrp="1"/>
          </p:cNvSpPr>
          <p:nvPr>
            <p:ph type="title"/>
          </p:nvPr>
        </p:nvSpPr>
        <p:spPr>
          <a:xfrm>
            <a:off x="1502767" y="3358"/>
            <a:ext cx="7498080" cy="723672"/>
          </a:xfrm>
        </p:spPr>
        <p:txBody>
          <a:bodyPr>
            <a:normAutofit/>
          </a:bodyPr>
          <a:lstStyle/>
          <a:p>
            <a:pPr algn="ctr"/>
            <a:r>
              <a:rPr lang="en-US" sz="4400" b="1" cap="none" dirty="0"/>
              <a:t>Introductions</a:t>
            </a:r>
          </a:p>
        </p:txBody>
      </p:sp>
      <p:sp>
        <p:nvSpPr>
          <p:cNvPr id="3" name="Content Placeholder 2">
            <a:extLst>
              <a:ext uri="{FF2B5EF4-FFF2-40B4-BE49-F238E27FC236}">
                <a16:creationId xmlns:a16="http://schemas.microsoft.com/office/drawing/2014/main" id="{BE8C5780-B048-C7A8-9A34-17136B2F57AB}"/>
              </a:ext>
            </a:extLst>
          </p:cNvPr>
          <p:cNvSpPr>
            <a:spLocks noGrp="1"/>
          </p:cNvSpPr>
          <p:nvPr>
            <p:ph idx="1"/>
          </p:nvPr>
        </p:nvSpPr>
        <p:spPr>
          <a:xfrm>
            <a:off x="1435608" y="1100380"/>
            <a:ext cx="7498080" cy="4602996"/>
          </a:xfrm>
        </p:spPr>
        <p:txBody>
          <a:bodyPr>
            <a:normAutofit fontScale="85000" lnSpcReduction="10000"/>
          </a:bodyPr>
          <a:lstStyle/>
          <a:p>
            <a:pPr>
              <a:lnSpc>
                <a:spcPct val="125000"/>
              </a:lnSpc>
            </a:pPr>
            <a:r>
              <a:rPr lang="en-US" sz="3600" dirty="0"/>
              <a:t>Introduce yourself</a:t>
            </a:r>
          </a:p>
          <a:p>
            <a:pPr marL="803275" lvl="1" indent="-400050">
              <a:lnSpc>
                <a:spcPct val="125000"/>
              </a:lnSpc>
              <a:buClr>
                <a:schemeClr val="accent2">
                  <a:lumMod val="50000"/>
                </a:schemeClr>
              </a:buClr>
              <a:buSzPct val="120000"/>
              <a:buFont typeface="Wingdings" panose="05000000000000000000" pitchFamily="2" charset="2"/>
              <a:buChar char=""/>
            </a:pPr>
            <a:r>
              <a:rPr lang="en-US" sz="3200" dirty="0"/>
              <a:t>Name and position</a:t>
            </a:r>
          </a:p>
          <a:p>
            <a:pPr marL="803275" lvl="1" indent="-400050">
              <a:lnSpc>
                <a:spcPct val="125000"/>
              </a:lnSpc>
              <a:buClr>
                <a:schemeClr val="accent2">
                  <a:lumMod val="50000"/>
                </a:schemeClr>
              </a:buClr>
              <a:buSzPct val="120000"/>
              <a:buFont typeface="Wingdings" panose="05000000000000000000" pitchFamily="2" charset="2"/>
              <a:buChar char=""/>
            </a:pPr>
            <a:r>
              <a:rPr lang="en-US" sz="3200" dirty="0"/>
              <a:t>Your work location</a:t>
            </a:r>
          </a:p>
          <a:p>
            <a:pPr marL="803275" lvl="1" indent="-400050">
              <a:lnSpc>
                <a:spcPct val="125000"/>
              </a:lnSpc>
              <a:buClr>
                <a:schemeClr val="accent2">
                  <a:lumMod val="50000"/>
                </a:schemeClr>
              </a:buClr>
              <a:buSzPct val="120000"/>
              <a:buFont typeface="Wingdings" panose="05000000000000000000" pitchFamily="2" charset="2"/>
              <a:buChar char=""/>
            </a:pPr>
            <a:r>
              <a:rPr lang="en-US" sz="3200" dirty="0"/>
              <a:t>Education and/or work background</a:t>
            </a:r>
          </a:p>
          <a:p>
            <a:pPr marL="803275" lvl="1" indent="-400050">
              <a:lnSpc>
                <a:spcPct val="125000"/>
              </a:lnSpc>
              <a:buClr>
                <a:schemeClr val="accent2">
                  <a:lumMod val="50000"/>
                </a:schemeClr>
              </a:buClr>
              <a:buSzPct val="120000"/>
              <a:buFont typeface="Wingdings" panose="05000000000000000000" pitchFamily="2" charset="2"/>
              <a:buChar char=""/>
            </a:pPr>
            <a:r>
              <a:rPr lang="en-US" sz="3200" dirty="0"/>
              <a:t>Something more personal about yourself</a:t>
            </a:r>
            <a:br>
              <a:rPr lang="en-US" sz="3200" dirty="0"/>
            </a:br>
            <a:r>
              <a:rPr lang="en-US" sz="3200" dirty="0"/>
              <a:t>e.g. hobbies, special talent, something you accomplished of which you are proud, something nobody knows about you, etc. </a:t>
            </a:r>
            <a:r>
              <a:rPr lang="en-US" sz="2800" dirty="0">
                <a:solidFill>
                  <a:srgbClr val="FF0000"/>
                </a:solidFill>
              </a:rPr>
              <a:t>(optional)</a:t>
            </a:r>
          </a:p>
        </p:txBody>
      </p:sp>
    </p:spTree>
    <p:extLst>
      <p:ext uri="{BB962C8B-B14F-4D97-AF65-F5344CB8AC3E}">
        <p14:creationId xmlns:p14="http://schemas.microsoft.com/office/powerpoint/2010/main" val="287545145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3" y="685800"/>
            <a:ext cx="1308314" cy="5486399"/>
          </a:xfrm>
          <a:prstGeom prst="rect">
            <a:avLst/>
          </a:prstGeom>
        </p:spPr>
      </p:pic>
      <p:sp>
        <p:nvSpPr>
          <p:cNvPr id="2" name="Content Placeholder 2">
            <a:extLst>
              <a:ext uri="{FF2B5EF4-FFF2-40B4-BE49-F238E27FC236}">
                <a16:creationId xmlns:a16="http://schemas.microsoft.com/office/drawing/2014/main" id="{B3BBF6C1-8873-345A-94F6-5F84F59A0BAD}"/>
              </a:ext>
            </a:extLst>
          </p:cNvPr>
          <p:cNvSpPr>
            <a:spLocks noGrp="1"/>
          </p:cNvSpPr>
          <p:nvPr>
            <p:ph idx="1"/>
          </p:nvPr>
        </p:nvSpPr>
        <p:spPr>
          <a:xfrm>
            <a:off x="1119883" y="1028699"/>
            <a:ext cx="8578921" cy="5000626"/>
          </a:xfrm>
        </p:spPr>
        <p:txBody>
          <a:bodyPr>
            <a:normAutofit fontScale="92500"/>
          </a:bodyPr>
          <a:lstStyle/>
          <a:p>
            <a:pPr marL="0" indent="0">
              <a:buNone/>
            </a:pPr>
            <a:r>
              <a:rPr lang="en-US" sz="2000" dirty="0"/>
              <a:t> </a:t>
            </a:r>
            <a:r>
              <a:rPr lang="en-US" sz="3000" dirty="0"/>
              <a:t>A </a:t>
            </a:r>
            <a:r>
              <a:rPr lang="en-US" sz="3000" u="sng" dirty="0"/>
              <a:t>single value </a:t>
            </a:r>
            <a:r>
              <a:rPr lang="en-US" sz="3000" dirty="0"/>
              <a:t>that attempts to describe a set of data by identifying some central position within that set of data. </a:t>
            </a:r>
          </a:p>
          <a:p>
            <a:pPr lvl="1"/>
            <a:r>
              <a:rPr lang="en-US" sz="2600" dirty="0"/>
              <a:t>A measure of location</a:t>
            </a:r>
          </a:p>
          <a:p>
            <a:pPr lvl="1"/>
            <a:r>
              <a:rPr lang="en-US" sz="2600" dirty="0"/>
              <a:t>Sometimes referred to as </a:t>
            </a:r>
            <a:br>
              <a:rPr lang="en-US" sz="2600" dirty="0"/>
            </a:br>
            <a:r>
              <a:rPr lang="en-US" sz="2600" dirty="0"/>
              <a:t>point estimate</a:t>
            </a:r>
          </a:p>
          <a:p>
            <a:pPr lvl="1"/>
            <a:r>
              <a:rPr lang="en-US" sz="2600" dirty="0"/>
              <a:t>Most common is </a:t>
            </a:r>
            <a:br>
              <a:rPr lang="en-US" sz="2600" dirty="0"/>
            </a:br>
            <a:r>
              <a:rPr lang="en-US" sz="2600" dirty="0"/>
              <a:t>Average (Mean)</a:t>
            </a:r>
          </a:p>
          <a:p>
            <a:pPr lvl="2"/>
            <a:r>
              <a:rPr lang="en-US" sz="2400" dirty="0"/>
              <a:t>Often called expected value </a:t>
            </a:r>
            <a:br>
              <a:rPr lang="en-US" sz="2400" dirty="0"/>
            </a:br>
            <a:r>
              <a:rPr lang="en-US" sz="2400" dirty="0"/>
              <a:t>or normal value</a:t>
            </a:r>
          </a:p>
          <a:p>
            <a:pPr lvl="1"/>
            <a:r>
              <a:rPr lang="en-US" sz="2600" dirty="0"/>
              <a:t>Others are Median and the Mode.</a:t>
            </a:r>
          </a:p>
          <a:p>
            <a:pPr lvl="2"/>
            <a:r>
              <a:rPr lang="en-US" sz="2400" dirty="0"/>
              <a:t>Median often called middle value</a:t>
            </a:r>
          </a:p>
          <a:p>
            <a:pPr lvl="2"/>
            <a:r>
              <a:rPr lang="en-US" sz="2400" dirty="0"/>
              <a:t>Mode often called the favorite or most popular</a:t>
            </a:r>
          </a:p>
        </p:txBody>
      </p:sp>
      <p:sp>
        <p:nvSpPr>
          <p:cNvPr id="5" name="TextBox 4">
            <a:extLst>
              <a:ext uri="{FF2B5EF4-FFF2-40B4-BE49-F238E27FC236}">
                <a16:creationId xmlns:a16="http://schemas.microsoft.com/office/drawing/2014/main" id="{284BAD1A-C8FB-7A74-62DB-48127DC6DD08}"/>
              </a:ext>
            </a:extLst>
          </p:cNvPr>
          <p:cNvSpPr txBox="1"/>
          <p:nvPr/>
        </p:nvSpPr>
        <p:spPr>
          <a:xfrm>
            <a:off x="685799" y="-41822"/>
            <a:ext cx="9512084" cy="769441"/>
          </a:xfrm>
          <a:prstGeom prst="rect">
            <a:avLst/>
          </a:prstGeom>
          <a:noFill/>
        </p:spPr>
        <p:txBody>
          <a:bodyPr wrap="square">
            <a:spAutoFit/>
          </a:bodyPr>
          <a:lstStyle/>
          <a:p>
            <a:pPr algn="ctr"/>
            <a:r>
              <a:rPr lang="en-US" sz="4400" b="1" dirty="0">
                <a:latin typeface="+mj-lt"/>
              </a:rPr>
              <a:t>Meaning of Central Tendency</a:t>
            </a:r>
          </a:p>
        </p:txBody>
      </p:sp>
      <p:graphicFrame>
        <p:nvGraphicFramePr>
          <p:cNvPr id="3" name="Content Placeholder 4">
            <a:extLst>
              <a:ext uri="{FF2B5EF4-FFF2-40B4-BE49-F238E27FC236}">
                <a16:creationId xmlns:a16="http://schemas.microsoft.com/office/drawing/2014/main" id="{63F72162-C4E5-7B44-B586-86E9043E992D}"/>
              </a:ext>
            </a:extLst>
          </p:cNvPr>
          <p:cNvGraphicFramePr>
            <a:graphicFrameLocks/>
          </p:cNvGraphicFramePr>
          <p:nvPr>
            <p:extLst>
              <p:ext uri="{D42A27DB-BD31-4B8C-83A1-F6EECF244321}">
                <p14:modId xmlns:p14="http://schemas.microsoft.com/office/powerpoint/2010/main" val="2529308585"/>
              </p:ext>
            </p:extLst>
          </p:nvPr>
        </p:nvGraphicFramePr>
        <p:xfrm>
          <a:off x="5856268" y="2082281"/>
          <a:ext cx="3924728" cy="3383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15490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3" y="670561"/>
            <a:ext cx="1308314" cy="5486399"/>
          </a:xfrm>
          <a:prstGeom prst="rect">
            <a:avLst/>
          </a:prstGeom>
        </p:spPr>
      </p:pic>
      <p:sp>
        <p:nvSpPr>
          <p:cNvPr id="2" name="Content Placeholder 2">
            <a:extLst>
              <a:ext uri="{FF2B5EF4-FFF2-40B4-BE49-F238E27FC236}">
                <a16:creationId xmlns:a16="http://schemas.microsoft.com/office/drawing/2014/main" id="{B3BBF6C1-8873-345A-94F6-5F84F59A0BAD}"/>
              </a:ext>
            </a:extLst>
          </p:cNvPr>
          <p:cNvSpPr>
            <a:spLocks noGrp="1"/>
          </p:cNvSpPr>
          <p:nvPr>
            <p:ph idx="1"/>
          </p:nvPr>
        </p:nvSpPr>
        <p:spPr>
          <a:xfrm>
            <a:off x="1435608" y="1028699"/>
            <a:ext cx="8076472" cy="5000626"/>
          </a:xfrm>
        </p:spPr>
        <p:txBody>
          <a:bodyPr>
            <a:normAutofit/>
          </a:bodyPr>
          <a:lstStyle/>
          <a:p>
            <a:r>
              <a:rPr lang="en-US" sz="2800" dirty="0"/>
              <a:t> </a:t>
            </a:r>
            <a:r>
              <a:rPr lang="en-US" sz="3200" dirty="0"/>
              <a:t>Other singular values that help to describe a set of data and results of estimates.</a:t>
            </a:r>
          </a:p>
          <a:p>
            <a:pPr lvl="1"/>
            <a:r>
              <a:rPr lang="en-US" sz="2800" dirty="0"/>
              <a:t>Average growth rate – Geometric Mean</a:t>
            </a:r>
          </a:p>
          <a:p>
            <a:pPr lvl="1"/>
            <a:r>
              <a:rPr lang="en-US" sz="2800" dirty="0"/>
              <a:t>Coefficient of Correlation  </a:t>
            </a:r>
            <a:r>
              <a:rPr lang="en-US" dirty="0"/>
              <a:t>(discussed in Module 5)</a:t>
            </a:r>
          </a:p>
          <a:p>
            <a:pPr lvl="1"/>
            <a:r>
              <a:rPr lang="en-US" sz="2800" dirty="0"/>
              <a:t>Coefficient of Determination </a:t>
            </a:r>
            <a:r>
              <a:rPr lang="en-US" dirty="0"/>
              <a:t>(discussed in Module 5)</a:t>
            </a:r>
            <a:endParaRPr lang="en-US" sz="2800" dirty="0"/>
          </a:p>
          <a:p>
            <a:pPr lvl="1"/>
            <a:r>
              <a:rPr lang="en-US" sz="2800" dirty="0"/>
              <a:t>Standard Error of the estimate </a:t>
            </a:r>
            <a:r>
              <a:rPr lang="en-US" dirty="0"/>
              <a:t>(discussed in Module 5)</a:t>
            </a:r>
            <a:endParaRPr lang="en-US" sz="2400" dirty="0"/>
          </a:p>
          <a:p>
            <a:pPr lvl="1"/>
            <a:r>
              <a:rPr lang="en-US" sz="2800" dirty="0"/>
              <a:t>Percentile </a:t>
            </a:r>
            <a:r>
              <a:rPr lang="en-US" dirty="0"/>
              <a:t>(only covered briefly in this course)</a:t>
            </a:r>
            <a:endParaRPr lang="en-US" sz="2800" dirty="0"/>
          </a:p>
          <a:p>
            <a:pPr lvl="1"/>
            <a:r>
              <a:rPr lang="en-US" sz="2800" dirty="0"/>
              <a:t>Skewness </a:t>
            </a:r>
            <a:r>
              <a:rPr lang="en-US" dirty="0"/>
              <a:t>(only covered briefly here and in Module 6)</a:t>
            </a:r>
            <a:endParaRPr lang="en-US" sz="2800" dirty="0"/>
          </a:p>
          <a:p>
            <a:pPr lvl="1"/>
            <a:r>
              <a:rPr lang="en-US" sz="2800" dirty="0"/>
              <a:t>Kurtosis </a:t>
            </a:r>
            <a:r>
              <a:rPr lang="en-US" dirty="0"/>
              <a:t>(not covered in this course)</a:t>
            </a:r>
          </a:p>
        </p:txBody>
      </p:sp>
      <p:sp>
        <p:nvSpPr>
          <p:cNvPr id="5" name="TextBox 4">
            <a:extLst>
              <a:ext uri="{FF2B5EF4-FFF2-40B4-BE49-F238E27FC236}">
                <a16:creationId xmlns:a16="http://schemas.microsoft.com/office/drawing/2014/main" id="{284BAD1A-C8FB-7A74-62DB-48127DC6DD08}"/>
              </a:ext>
            </a:extLst>
          </p:cNvPr>
          <p:cNvSpPr txBox="1"/>
          <p:nvPr/>
        </p:nvSpPr>
        <p:spPr>
          <a:xfrm>
            <a:off x="685799" y="-41822"/>
            <a:ext cx="9512084" cy="754053"/>
          </a:xfrm>
          <a:prstGeom prst="rect">
            <a:avLst/>
          </a:prstGeom>
          <a:noFill/>
        </p:spPr>
        <p:txBody>
          <a:bodyPr wrap="square">
            <a:spAutoFit/>
          </a:bodyPr>
          <a:lstStyle/>
          <a:p>
            <a:pPr algn="ctr"/>
            <a:r>
              <a:rPr lang="en-US" sz="4300" b="1" dirty="0">
                <a:latin typeface="+mj-lt"/>
              </a:rPr>
              <a:t>Other similar values to Central Tendency</a:t>
            </a:r>
          </a:p>
        </p:txBody>
      </p:sp>
    </p:spTree>
    <p:extLst>
      <p:ext uri="{BB962C8B-B14F-4D97-AF65-F5344CB8AC3E}">
        <p14:creationId xmlns:p14="http://schemas.microsoft.com/office/powerpoint/2010/main" val="84329811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91109"/>
            <a:ext cx="1308314" cy="5486399"/>
          </a:xfrm>
          <a:prstGeom prst="rect">
            <a:avLst/>
          </a:prstGeom>
        </p:spPr>
      </p:pic>
      <p:sp>
        <p:nvSpPr>
          <p:cNvPr id="5" name="Content Placeholder 2">
            <a:extLst>
              <a:ext uri="{FF2B5EF4-FFF2-40B4-BE49-F238E27FC236}">
                <a16:creationId xmlns:a16="http://schemas.microsoft.com/office/drawing/2014/main" id="{A5952A12-8360-4D7E-AAF6-DFE628D1D6FC}"/>
              </a:ext>
            </a:extLst>
          </p:cNvPr>
          <p:cNvSpPr>
            <a:spLocks noGrp="1"/>
          </p:cNvSpPr>
          <p:nvPr>
            <p:ph idx="1"/>
          </p:nvPr>
        </p:nvSpPr>
        <p:spPr>
          <a:xfrm>
            <a:off x="971550" y="1022004"/>
            <a:ext cx="9010649" cy="4682491"/>
          </a:xfrm>
        </p:spPr>
        <p:txBody>
          <a:bodyPr>
            <a:normAutofit/>
          </a:bodyPr>
          <a:lstStyle/>
          <a:p>
            <a:r>
              <a:rPr lang="en-US" sz="2800" dirty="0"/>
              <a:t>Measures of Dispersion help to know the spread of the data.</a:t>
            </a:r>
          </a:p>
          <a:p>
            <a:pPr lvl="1"/>
            <a:r>
              <a:rPr lang="en-US" sz="2400" dirty="0"/>
              <a:t>Range – give difference between high &amp; low</a:t>
            </a:r>
          </a:p>
          <a:p>
            <a:pPr lvl="1"/>
            <a:r>
              <a:rPr lang="en-US" sz="2400" dirty="0"/>
              <a:t>Standard Deviation – how clustered are the values around the central tendency.</a:t>
            </a:r>
          </a:p>
          <a:p>
            <a:pPr lvl="2"/>
            <a:r>
              <a:rPr lang="en-US" sz="2200" dirty="0"/>
              <a:t>Indication of likelihood of values relatively near central tendency or relatively far away.</a:t>
            </a:r>
          </a:p>
          <a:p>
            <a:pPr lvl="2"/>
            <a:r>
              <a:rPr lang="en-US" sz="2200" dirty="0"/>
              <a:t>Steve’s definition – Standard Deviation is the average of the deviations around the mean.</a:t>
            </a:r>
          </a:p>
          <a:p>
            <a:r>
              <a:rPr lang="en-US" sz="2800" dirty="0"/>
              <a:t>Knowing mean is wonderful, </a:t>
            </a:r>
            <a:br>
              <a:rPr lang="en-US" sz="2800" dirty="0"/>
            </a:br>
            <a:r>
              <a:rPr lang="en-US" sz="2800" dirty="0"/>
              <a:t>knowing dispersion gives more understanding.</a:t>
            </a:r>
          </a:p>
        </p:txBody>
      </p:sp>
      <p:sp>
        <p:nvSpPr>
          <p:cNvPr id="7" name="TextBox 6">
            <a:extLst>
              <a:ext uri="{FF2B5EF4-FFF2-40B4-BE49-F238E27FC236}">
                <a16:creationId xmlns:a16="http://schemas.microsoft.com/office/drawing/2014/main" id="{B8E707F1-311E-8A45-966C-1663539E4E1E}"/>
              </a:ext>
            </a:extLst>
          </p:cNvPr>
          <p:cNvSpPr txBox="1"/>
          <p:nvPr/>
        </p:nvSpPr>
        <p:spPr>
          <a:xfrm>
            <a:off x="685801" y="-5596"/>
            <a:ext cx="9420223" cy="769441"/>
          </a:xfrm>
          <a:prstGeom prst="rect">
            <a:avLst/>
          </a:prstGeom>
          <a:noFill/>
        </p:spPr>
        <p:txBody>
          <a:bodyPr wrap="square">
            <a:spAutoFit/>
          </a:bodyPr>
          <a:lstStyle/>
          <a:p>
            <a:pPr algn="ctr"/>
            <a:r>
              <a:rPr lang="en-US" sz="4400" b="1" dirty="0">
                <a:latin typeface="+mj-lt"/>
              </a:rPr>
              <a:t>What is Dispersion? </a:t>
            </a:r>
          </a:p>
        </p:txBody>
      </p:sp>
    </p:spTree>
    <p:extLst>
      <p:ext uri="{BB962C8B-B14F-4D97-AF65-F5344CB8AC3E}">
        <p14:creationId xmlns:p14="http://schemas.microsoft.com/office/powerpoint/2010/main" val="280163631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5D18D9AC-2763-3AFE-B4DD-268825CCA2AC}"/>
              </a:ext>
            </a:extLst>
          </p:cNvPr>
          <p:cNvSpPr>
            <a:spLocks noGrp="1"/>
          </p:cNvSpPr>
          <p:nvPr>
            <p:ph type="title"/>
          </p:nvPr>
        </p:nvSpPr>
        <p:spPr>
          <a:xfrm>
            <a:off x="685799" y="12879"/>
            <a:ext cx="9512084" cy="716598"/>
          </a:xfrm>
        </p:spPr>
        <p:txBody>
          <a:bodyPr>
            <a:normAutofit/>
          </a:bodyPr>
          <a:lstStyle/>
          <a:p>
            <a:pPr algn="ctr"/>
            <a:r>
              <a:rPr lang="en-US" sz="4400" cap="none" dirty="0"/>
              <a:t>Statistical Function in Excel</a:t>
            </a:r>
          </a:p>
        </p:txBody>
      </p:sp>
      <p:sp>
        <p:nvSpPr>
          <p:cNvPr id="5" name="TextBox 4">
            <a:extLst>
              <a:ext uri="{FF2B5EF4-FFF2-40B4-BE49-F238E27FC236}">
                <a16:creationId xmlns:a16="http://schemas.microsoft.com/office/drawing/2014/main" id="{14F0F581-AAEF-DBBA-F383-5F845549D380}"/>
              </a:ext>
            </a:extLst>
          </p:cNvPr>
          <p:cNvSpPr txBox="1"/>
          <p:nvPr/>
        </p:nvSpPr>
        <p:spPr>
          <a:xfrm>
            <a:off x="838986" y="1188680"/>
            <a:ext cx="9115719" cy="4955203"/>
          </a:xfrm>
          <a:prstGeom prst="rect">
            <a:avLst/>
          </a:prstGeom>
          <a:noFill/>
        </p:spPr>
        <p:txBody>
          <a:bodyPr wrap="square">
            <a:spAutoFit/>
          </a:bodyPr>
          <a:lstStyle/>
          <a:p>
            <a:pPr marL="339725" lvl="0" indent="-258763">
              <a:buSzPct val="60000"/>
              <a:buFont typeface="Wingdings" panose="05000000000000000000" pitchFamily="2" charset="2"/>
              <a:buChar char="q"/>
            </a:pPr>
            <a:r>
              <a:rPr lang="en-US" sz="3200" dirty="0">
                <a:latin typeface="+mj-lt"/>
              </a:rPr>
              <a:t> Common measures of central tendency</a:t>
            </a:r>
          </a:p>
          <a:p>
            <a:pPr marL="914400" lvl="1" indent="-457200">
              <a:buFont typeface="Arial" panose="020B0604020202020204" pitchFamily="34" charset="0"/>
              <a:buChar char="•"/>
            </a:pPr>
            <a:r>
              <a:rPr lang="en-US" sz="2800" dirty="0">
                <a:latin typeface="+mj-lt"/>
              </a:rPr>
              <a:t>Average (mean) =AVERAGE(array)</a:t>
            </a:r>
          </a:p>
          <a:p>
            <a:pPr marL="914400" lvl="1" indent="-457200">
              <a:buFont typeface="Arial" panose="020B0604020202020204" pitchFamily="34" charset="0"/>
              <a:buChar char="•"/>
            </a:pPr>
            <a:r>
              <a:rPr lang="en-US" sz="2800" dirty="0">
                <a:latin typeface="+mj-lt"/>
              </a:rPr>
              <a:t>Median  =MEDIAN(array)</a:t>
            </a:r>
          </a:p>
          <a:p>
            <a:pPr marL="914400" lvl="1" indent="-457200">
              <a:buFont typeface="Arial" panose="020B0604020202020204" pitchFamily="34" charset="0"/>
              <a:buChar char="•"/>
            </a:pPr>
            <a:r>
              <a:rPr lang="en-US" sz="2800" dirty="0">
                <a:latin typeface="+mj-lt"/>
              </a:rPr>
              <a:t>Mode    =MODE(array)</a:t>
            </a:r>
          </a:p>
          <a:p>
            <a:pPr lvl="1"/>
            <a:endParaRPr lang="en-US" sz="2800" dirty="0">
              <a:latin typeface="+mj-lt"/>
            </a:endParaRPr>
          </a:p>
          <a:p>
            <a:pPr marL="461963" lvl="0" indent="-381000">
              <a:buSzPct val="60000"/>
              <a:buFont typeface="Wingdings" panose="05000000000000000000" pitchFamily="2" charset="2"/>
              <a:buChar char="q"/>
            </a:pPr>
            <a:r>
              <a:rPr lang="en-US" sz="3200" dirty="0">
                <a:latin typeface="+mj-lt"/>
              </a:rPr>
              <a:t>Common measures of dispersion</a:t>
            </a:r>
          </a:p>
          <a:p>
            <a:pPr marL="914400" lvl="1" indent="-457200">
              <a:buFont typeface="Arial" panose="020B0604020202020204" pitchFamily="34" charset="0"/>
              <a:buChar char="•"/>
            </a:pPr>
            <a:r>
              <a:rPr lang="en-US" sz="2800" dirty="0">
                <a:latin typeface="+mj-lt"/>
              </a:rPr>
              <a:t>Range  =MAX(array)  </a:t>
            </a:r>
            <a:r>
              <a:rPr lang="en-US" sz="2800" dirty="0">
                <a:latin typeface="+mj-lt"/>
                <a:cs typeface="Calibri" panose="020F0502020204030204" pitchFamily="34" charset="0"/>
              </a:rPr>
              <a:t>̶ </a:t>
            </a:r>
            <a:r>
              <a:rPr lang="en-US" sz="2800" dirty="0">
                <a:latin typeface="+mj-lt"/>
              </a:rPr>
              <a:t>MIN(array)</a:t>
            </a:r>
          </a:p>
          <a:p>
            <a:pPr marL="914400" lvl="1" indent="-457200">
              <a:buFont typeface="Arial" panose="020B0604020202020204" pitchFamily="34" charset="0"/>
              <a:buChar char="•"/>
            </a:pPr>
            <a:r>
              <a:rPr lang="en-US" sz="2800" dirty="0">
                <a:latin typeface="+mj-lt"/>
              </a:rPr>
              <a:t>Standard Deviation = STDEV.S(array) for sample</a:t>
            </a:r>
            <a:br>
              <a:rPr lang="en-US" sz="2800" dirty="0">
                <a:latin typeface="+mj-lt"/>
              </a:rPr>
            </a:br>
            <a:r>
              <a:rPr lang="en-US" sz="2800" dirty="0">
                <a:latin typeface="+mj-lt"/>
              </a:rPr>
              <a:t> &amp;  =STDEV.P(array)  for population</a:t>
            </a:r>
          </a:p>
          <a:p>
            <a:pPr marL="1376363" lvl="2" indent="-461963">
              <a:buSzPct val="50000"/>
              <a:buFont typeface="Wingdings" panose="05000000000000000000" pitchFamily="2" charset="2"/>
              <a:buChar char="v"/>
            </a:pPr>
            <a:r>
              <a:rPr lang="en-US" sz="2800" dirty="0">
                <a:latin typeface="+mj-lt"/>
              </a:rPr>
              <a:t>Think of the Standard Deviation as the average dispersion around the mean</a:t>
            </a:r>
          </a:p>
        </p:txBody>
      </p:sp>
    </p:spTree>
    <p:extLst>
      <p:ext uri="{BB962C8B-B14F-4D97-AF65-F5344CB8AC3E}">
        <p14:creationId xmlns:p14="http://schemas.microsoft.com/office/powerpoint/2010/main" val="243762758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70561"/>
            <a:ext cx="1308314" cy="5486399"/>
          </a:xfrm>
          <a:prstGeom prst="rect">
            <a:avLst/>
          </a:prstGeom>
        </p:spPr>
      </p:pic>
      <p:sp>
        <p:nvSpPr>
          <p:cNvPr id="3" name="TextBox 2">
            <a:extLst>
              <a:ext uri="{FF2B5EF4-FFF2-40B4-BE49-F238E27FC236}">
                <a16:creationId xmlns:a16="http://schemas.microsoft.com/office/drawing/2014/main" id="{0D579B50-F463-AE19-08CC-A3641098587B}"/>
              </a:ext>
            </a:extLst>
          </p:cNvPr>
          <p:cNvSpPr txBox="1"/>
          <p:nvPr/>
        </p:nvSpPr>
        <p:spPr>
          <a:xfrm>
            <a:off x="685799" y="-41820"/>
            <a:ext cx="9579992" cy="769441"/>
          </a:xfrm>
          <a:prstGeom prst="rect">
            <a:avLst/>
          </a:prstGeom>
          <a:noFill/>
        </p:spPr>
        <p:txBody>
          <a:bodyPr wrap="square">
            <a:spAutoFit/>
          </a:bodyPr>
          <a:lstStyle/>
          <a:p>
            <a:pPr algn="ctr"/>
            <a:r>
              <a:rPr lang="en-US" sz="4400" dirty="0">
                <a:latin typeface="+mj-lt"/>
              </a:rPr>
              <a:t>“Data Analysis” </a:t>
            </a:r>
            <a:r>
              <a:rPr lang="en-US" sz="4400" dirty="0" err="1">
                <a:latin typeface="+mj-lt"/>
              </a:rPr>
              <a:t>Toolpak</a:t>
            </a:r>
            <a:endParaRPr lang="en-US" sz="4400" dirty="0">
              <a:latin typeface="+mj-lt"/>
            </a:endParaRPr>
          </a:p>
        </p:txBody>
      </p:sp>
      <p:sp>
        <p:nvSpPr>
          <p:cNvPr id="7" name="Content Placeholder 2">
            <a:extLst>
              <a:ext uri="{FF2B5EF4-FFF2-40B4-BE49-F238E27FC236}">
                <a16:creationId xmlns:a16="http://schemas.microsoft.com/office/drawing/2014/main" id="{6F10CF75-D7D0-76F0-7D1B-00BF3153E718}"/>
              </a:ext>
            </a:extLst>
          </p:cNvPr>
          <p:cNvSpPr>
            <a:spLocks noGrp="1"/>
          </p:cNvSpPr>
          <p:nvPr>
            <p:ph idx="1"/>
          </p:nvPr>
        </p:nvSpPr>
        <p:spPr>
          <a:xfrm>
            <a:off x="1048295" y="1428661"/>
            <a:ext cx="4006829" cy="3027580"/>
          </a:xfrm>
        </p:spPr>
        <p:txBody>
          <a:bodyPr>
            <a:normAutofit/>
          </a:bodyPr>
          <a:lstStyle/>
          <a:p>
            <a:r>
              <a:rPr lang="en-US" sz="3200" dirty="0"/>
              <a:t>Using an array of data, the following results can easily be obtained.</a:t>
            </a:r>
          </a:p>
          <a:p>
            <a:endParaRPr lang="en-US" sz="3200" dirty="0"/>
          </a:p>
        </p:txBody>
      </p:sp>
      <p:graphicFrame>
        <p:nvGraphicFramePr>
          <p:cNvPr id="8" name="Table 7">
            <a:extLst>
              <a:ext uri="{FF2B5EF4-FFF2-40B4-BE49-F238E27FC236}">
                <a16:creationId xmlns:a16="http://schemas.microsoft.com/office/drawing/2014/main" id="{8F81F7B8-E2D3-2BF3-3193-B77BAA4BF60A}"/>
              </a:ext>
            </a:extLst>
          </p:cNvPr>
          <p:cNvGraphicFramePr>
            <a:graphicFrameLocks noGrp="1"/>
          </p:cNvGraphicFramePr>
          <p:nvPr>
            <p:extLst>
              <p:ext uri="{D42A27DB-BD31-4B8C-83A1-F6EECF244321}">
                <p14:modId xmlns:p14="http://schemas.microsoft.com/office/powerpoint/2010/main" val="3442267576"/>
              </p:ext>
            </p:extLst>
          </p:nvPr>
        </p:nvGraphicFramePr>
        <p:xfrm>
          <a:off x="5279010" y="866059"/>
          <a:ext cx="4411745" cy="4989195"/>
        </p:xfrm>
        <a:graphic>
          <a:graphicData uri="http://schemas.openxmlformats.org/drawingml/2006/table">
            <a:tbl>
              <a:tblPr/>
              <a:tblGrid>
                <a:gridCol w="2301366">
                  <a:extLst>
                    <a:ext uri="{9D8B030D-6E8A-4147-A177-3AD203B41FA5}">
                      <a16:colId xmlns:a16="http://schemas.microsoft.com/office/drawing/2014/main" val="20000"/>
                    </a:ext>
                  </a:extLst>
                </a:gridCol>
                <a:gridCol w="2110379">
                  <a:extLst>
                    <a:ext uri="{9D8B030D-6E8A-4147-A177-3AD203B41FA5}">
                      <a16:colId xmlns:a16="http://schemas.microsoft.com/office/drawing/2014/main" val="20001"/>
                    </a:ext>
                  </a:extLst>
                </a:gridCol>
              </a:tblGrid>
              <a:tr h="246109">
                <a:tc gridSpan="2">
                  <a:txBody>
                    <a:bodyPr/>
                    <a:lstStyle/>
                    <a:p>
                      <a:pPr algn="ctr" fontAlgn="b"/>
                      <a:r>
                        <a:rPr lang="en-US" sz="1600" b="0" i="1" u="none" strike="noStrike" dirty="0">
                          <a:solidFill>
                            <a:srgbClr val="000000"/>
                          </a:solidFill>
                          <a:effectLst/>
                          <a:latin typeface="Calibri"/>
                        </a:rPr>
                        <a:t>Column1</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46109">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34931">
                <a:tc>
                  <a:txBody>
                    <a:bodyPr/>
                    <a:lstStyle/>
                    <a:p>
                      <a:pPr algn="l" fontAlgn="b"/>
                      <a:r>
                        <a:rPr lang="en-US" sz="2200" b="1" i="0" u="none" strike="noStrike" dirty="0">
                          <a:solidFill>
                            <a:srgbClr val="000000"/>
                          </a:solidFill>
                          <a:effectLst/>
                          <a:latin typeface="Calibri"/>
                        </a:rPr>
                        <a:t>Mean</a:t>
                      </a:r>
                    </a:p>
                  </a:txBody>
                  <a:tcPr marL="9525" marR="9525" marT="9525" marB="0" anchor="b">
                    <a:lnL>
                      <a:noFill/>
                    </a:lnL>
                    <a:lnR>
                      <a:noFill/>
                    </a:lnR>
                    <a:lnT w="6350" cap="flat" cmpd="sng" algn="ctr">
                      <a:noFill/>
                      <a:prstDash val="solid"/>
                      <a:round/>
                      <a:headEnd type="none" w="med" len="med"/>
                      <a:tailEnd type="none" w="med" len="med"/>
                    </a:lnT>
                    <a:lnB>
                      <a:noFill/>
                    </a:lnB>
                  </a:tcPr>
                </a:tc>
                <a:tc>
                  <a:txBody>
                    <a:bodyPr/>
                    <a:lstStyle/>
                    <a:p>
                      <a:pPr algn="r" fontAlgn="b"/>
                      <a:r>
                        <a:rPr lang="en-US" sz="2200" b="0" i="0" u="none" strike="noStrike" dirty="0">
                          <a:solidFill>
                            <a:srgbClr val="000000"/>
                          </a:solidFill>
                          <a:effectLst/>
                          <a:latin typeface="Calibri"/>
                        </a:rPr>
                        <a:t>43670.14012</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34931">
                <a:tc>
                  <a:txBody>
                    <a:bodyPr/>
                    <a:lstStyle/>
                    <a:p>
                      <a:pPr algn="l" fontAlgn="b"/>
                      <a:r>
                        <a:rPr lang="en-US" sz="2200" b="0" i="0" u="none" strike="noStrike" dirty="0">
                          <a:solidFill>
                            <a:srgbClr val="000000"/>
                          </a:solidFill>
                          <a:effectLst/>
                          <a:latin typeface="Calibri"/>
                        </a:rPr>
                        <a:t>Standard Error</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4006.646402</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34931">
                <a:tc>
                  <a:txBody>
                    <a:bodyPr/>
                    <a:lstStyle/>
                    <a:p>
                      <a:pPr algn="l" fontAlgn="b"/>
                      <a:r>
                        <a:rPr lang="en-US" sz="2200" b="1" i="0" u="none" strike="noStrike" dirty="0">
                          <a:solidFill>
                            <a:srgbClr val="000000"/>
                          </a:solidFill>
                          <a:effectLst/>
                          <a:latin typeface="Calibri"/>
                        </a:rPr>
                        <a:t>Median</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29834.87583</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34931">
                <a:tc>
                  <a:txBody>
                    <a:bodyPr/>
                    <a:lstStyle/>
                    <a:p>
                      <a:pPr algn="l" fontAlgn="b"/>
                      <a:r>
                        <a:rPr lang="en-US" sz="2200" b="1" i="0" u="none" strike="noStrike" dirty="0">
                          <a:solidFill>
                            <a:srgbClr val="000000"/>
                          </a:solidFill>
                          <a:effectLst/>
                          <a:latin typeface="Calibri"/>
                        </a:rPr>
                        <a:t>Mode</a:t>
                      </a:r>
                    </a:p>
                  </a:txBody>
                  <a:tcPr marL="9525" marR="9525" marT="9525" marB="0" anchor="b">
                    <a:lnL>
                      <a:noFill/>
                    </a:lnL>
                    <a:lnR>
                      <a:noFill/>
                    </a:lnR>
                    <a:lnT>
                      <a:noFill/>
                    </a:lnT>
                    <a:lnB>
                      <a:noFill/>
                    </a:lnB>
                  </a:tcPr>
                </a:tc>
                <a:tc>
                  <a:txBody>
                    <a:bodyPr/>
                    <a:lstStyle/>
                    <a:p>
                      <a:pPr algn="ctr" fontAlgn="b"/>
                      <a:r>
                        <a:rPr lang="en-US" sz="2200" b="0" i="0" u="none" strike="noStrike" dirty="0">
                          <a:solidFill>
                            <a:srgbClr val="000000"/>
                          </a:solidFill>
                          <a:effectLst/>
                          <a:latin typeface="Calibri"/>
                        </a:rPr>
                        <a:t>#N/A</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34931">
                <a:tc>
                  <a:txBody>
                    <a:bodyPr/>
                    <a:lstStyle/>
                    <a:p>
                      <a:pPr algn="l" fontAlgn="b"/>
                      <a:r>
                        <a:rPr lang="en-US" sz="2200" b="1" i="0" u="none" strike="noStrike" dirty="0">
                          <a:solidFill>
                            <a:srgbClr val="000000"/>
                          </a:solidFill>
                          <a:effectLst/>
                          <a:latin typeface="Calibri"/>
                        </a:rPr>
                        <a:t>Standard Deviation</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36502.28592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34931">
                <a:tc>
                  <a:txBody>
                    <a:bodyPr/>
                    <a:lstStyle/>
                    <a:p>
                      <a:pPr algn="l" fontAlgn="b"/>
                      <a:r>
                        <a:rPr lang="en-US" sz="2200" b="0" i="0" u="none" strike="noStrike" dirty="0">
                          <a:solidFill>
                            <a:srgbClr val="000000"/>
                          </a:solidFill>
                          <a:effectLst/>
                          <a:latin typeface="Calibri"/>
                        </a:rPr>
                        <a:t>Sample Variance</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1332416877</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34931">
                <a:tc>
                  <a:txBody>
                    <a:bodyPr/>
                    <a:lstStyle/>
                    <a:p>
                      <a:pPr algn="l" fontAlgn="b"/>
                      <a:r>
                        <a:rPr lang="en-US" sz="2200" b="0" i="0" u="none" strike="noStrike" dirty="0">
                          <a:solidFill>
                            <a:srgbClr val="000000"/>
                          </a:solidFill>
                          <a:effectLst/>
                          <a:latin typeface="Calibri"/>
                        </a:rPr>
                        <a:t>Kurtosis</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6.66484503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34931">
                <a:tc>
                  <a:txBody>
                    <a:bodyPr/>
                    <a:lstStyle/>
                    <a:p>
                      <a:pPr algn="l" fontAlgn="b"/>
                      <a:r>
                        <a:rPr lang="en-US" sz="2200" b="0" i="0" u="none" strike="noStrike" dirty="0">
                          <a:solidFill>
                            <a:srgbClr val="000000"/>
                          </a:solidFill>
                          <a:effectLst/>
                          <a:latin typeface="Calibri"/>
                        </a:rPr>
                        <a:t>Skewness</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2.623861794</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34931">
                <a:tc>
                  <a:txBody>
                    <a:bodyPr/>
                    <a:lstStyle/>
                    <a:p>
                      <a:pPr algn="l" fontAlgn="b"/>
                      <a:r>
                        <a:rPr lang="en-US" sz="2200" b="1" i="0" u="none" strike="noStrike" dirty="0">
                          <a:solidFill>
                            <a:srgbClr val="000000"/>
                          </a:solidFill>
                          <a:effectLst/>
                          <a:latin typeface="Calibri"/>
                        </a:rPr>
                        <a:t>Range</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164780.6589</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34931">
                <a:tc>
                  <a:txBody>
                    <a:bodyPr/>
                    <a:lstStyle/>
                    <a:p>
                      <a:pPr algn="l" fontAlgn="b"/>
                      <a:r>
                        <a:rPr lang="en-US" sz="2200" b="1" i="0" u="none" strike="noStrike" dirty="0">
                          <a:solidFill>
                            <a:srgbClr val="000000"/>
                          </a:solidFill>
                          <a:effectLst/>
                          <a:latin typeface="Calibri"/>
                        </a:rPr>
                        <a:t>Minimum</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18906.44908</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334931">
                <a:tc>
                  <a:txBody>
                    <a:bodyPr/>
                    <a:lstStyle/>
                    <a:p>
                      <a:pPr algn="l" fontAlgn="b"/>
                      <a:r>
                        <a:rPr lang="en-US" sz="2200" b="1" i="0" u="none" strike="noStrike" dirty="0">
                          <a:solidFill>
                            <a:srgbClr val="000000"/>
                          </a:solidFill>
                          <a:effectLst/>
                          <a:latin typeface="Calibri"/>
                        </a:rPr>
                        <a:t>Maximum</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183687.108</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334931">
                <a:tc>
                  <a:txBody>
                    <a:bodyPr/>
                    <a:lstStyle/>
                    <a:p>
                      <a:pPr algn="l" fontAlgn="b"/>
                      <a:r>
                        <a:rPr lang="en-US" sz="2200" b="1" i="0" u="none" strike="noStrike" dirty="0">
                          <a:solidFill>
                            <a:srgbClr val="000000"/>
                          </a:solidFill>
                          <a:effectLst/>
                          <a:latin typeface="Calibri"/>
                        </a:rPr>
                        <a:t>Sum</a:t>
                      </a:r>
                    </a:p>
                  </a:txBody>
                  <a:tcPr marL="9525" marR="9525" marT="9525" marB="0" anchor="b">
                    <a:lnL>
                      <a:noFill/>
                    </a:lnL>
                    <a:lnR>
                      <a:noFill/>
                    </a:lnR>
                    <a:lnT>
                      <a:noFill/>
                    </a:lnT>
                    <a:lnB>
                      <a:noFill/>
                    </a:lnB>
                  </a:tcPr>
                </a:tc>
                <a:tc>
                  <a:txBody>
                    <a:bodyPr/>
                    <a:lstStyle/>
                    <a:p>
                      <a:pPr algn="r" fontAlgn="b"/>
                      <a:r>
                        <a:rPr lang="en-US" sz="2200" b="0" i="0" u="none" strike="noStrike" dirty="0">
                          <a:solidFill>
                            <a:srgbClr val="000000"/>
                          </a:solidFill>
                          <a:effectLst/>
                          <a:latin typeface="Calibri"/>
                        </a:rPr>
                        <a:t>3624621.63</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334931">
                <a:tc>
                  <a:txBody>
                    <a:bodyPr/>
                    <a:lstStyle/>
                    <a:p>
                      <a:pPr algn="l" fontAlgn="b"/>
                      <a:r>
                        <a:rPr lang="en-US" sz="2200" b="1" i="0" u="none" strike="noStrike" dirty="0">
                          <a:solidFill>
                            <a:srgbClr val="000000"/>
                          </a:solidFill>
                          <a:effectLst/>
                          <a:latin typeface="Calibri"/>
                        </a:rPr>
                        <a:t>Count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2200" b="0" i="0" u="none" strike="noStrike" dirty="0">
                          <a:solidFill>
                            <a:srgbClr val="000000"/>
                          </a:solidFill>
                          <a:effectLst/>
                          <a:latin typeface="Calibri"/>
                        </a:rPr>
                        <a:t>83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0" name="TextBox 9">
            <a:extLst>
              <a:ext uri="{FF2B5EF4-FFF2-40B4-BE49-F238E27FC236}">
                <a16:creationId xmlns:a16="http://schemas.microsoft.com/office/drawing/2014/main" id="{D8587709-99B3-D1D6-E8A2-9F9A8FFAAD08}"/>
              </a:ext>
            </a:extLst>
          </p:cNvPr>
          <p:cNvSpPr txBox="1"/>
          <p:nvPr/>
        </p:nvSpPr>
        <p:spPr>
          <a:xfrm>
            <a:off x="4564930" y="6330434"/>
            <a:ext cx="3938047" cy="369332"/>
          </a:xfrm>
          <a:prstGeom prst="rect">
            <a:avLst/>
          </a:prstGeom>
          <a:noFill/>
        </p:spPr>
        <p:txBody>
          <a:bodyPr wrap="square">
            <a:spAutoFit/>
          </a:bodyPr>
          <a:lstStyle/>
          <a:p>
            <a:r>
              <a:rPr lang="en-US" dirty="0">
                <a:solidFill>
                  <a:srgbClr val="FFC000"/>
                </a:solidFill>
                <a:hlinkClick r:id="rId3" action="ppaction://hlinkfile"/>
              </a:rPr>
              <a:t>Go to Worksheet – Central Tendency</a:t>
            </a:r>
            <a:endParaRPr lang="en-US" dirty="0">
              <a:solidFill>
                <a:srgbClr val="FFC000"/>
              </a:solidFill>
            </a:endParaRPr>
          </a:p>
        </p:txBody>
      </p:sp>
      <p:sp>
        <p:nvSpPr>
          <p:cNvPr id="11" name="Rectangle 10">
            <a:extLst>
              <a:ext uri="{FF2B5EF4-FFF2-40B4-BE49-F238E27FC236}">
                <a16:creationId xmlns:a16="http://schemas.microsoft.com/office/drawing/2014/main" id="{2792A5CA-DB98-8CE7-25BC-0340A0315BF6}"/>
              </a:ext>
            </a:extLst>
          </p:cNvPr>
          <p:cNvSpPr/>
          <p:nvPr/>
        </p:nvSpPr>
        <p:spPr>
          <a:xfrm>
            <a:off x="5055124" y="866059"/>
            <a:ext cx="4871301" cy="49891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665630"/>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n abstract genetic concept">
            <a:extLst>
              <a:ext uri="{FF2B5EF4-FFF2-40B4-BE49-F238E27FC236}">
                <a16:creationId xmlns:a16="http://schemas.microsoft.com/office/drawing/2014/main" id="{27F66821-4377-8ADA-1F51-5C837C7D911A}"/>
              </a:ext>
            </a:extLst>
          </p:cNvPr>
          <p:cNvPicPr>
            <a:picLocks noChangeAspect="1"/>
          </p:cNvPicPr>
          <p:nvPr/>
        </p:nvPicPr>
        <p:blipFill rotWithShape="1">
          <a:blip r:embed="rId2"/>
          <a:srcRect l="8052" r="3059"/>
          <a:stretch/>
        </p:blipFill>
        <p:spPr>
          <a:xfrm>
            <a:off x="7173798" y="667195"/>
            <a:ext cx="4334082" cy="5538852"/>
          </a:xfrm>
          <a:prstGeom prst="rect">
            <a:avLst/>
          </a:prstGeom>
        </p:spPr>
      </p:pic>
      <p:sp>
        <p:nvSpPr>
          <p:cNvPr id="17" name="Rectangle 16">
            <a:extLst>
              <a:ext uri="{FF2B5EF4-FFF2-40B4-BE49-F238E27FC236}">
                <a16:creationId xmlns:a16="http://schemas.microsoft.com/office/drawing/2014/main" id="{02498E8D-FD7C-31C0-E4F0-E6290D313DCD}"/>
              </a:ext>
            </a:extLst>
          </p:cNvPr>
          <p:cNvSpPr/>
          <p:nvPr/>
        </p:nvSpPr>
        <p:spPr>
          <a:xfrm>
            <a:off x="7172119" y="685800"/>
            <a:ext cx="4313351"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341D504A-6A9D-5447-BFA2-A99C0C585D55}"/>
              </a:ext>
            </a:extLst>
          </p:cNvPr>
          <p:cNvSpPr>
            <a:spLocks noGrp="1"/>
          </p:cNvSpPr>
          <p:nvPr>
            <p:ph type="title"/>
          </p:nvPr>
        </p:nvSpPr>
        <p:spPr>
          <a:xfrm>
            <a:off x="7635711" y="1763326"/>
            <a:ext cx="3436031" cy="2488160"/>
          </a:xfrm>
        </p:spPr>
        <p:txBody>
          <a:bodyPr>
            <a:normAutofit fontScale="90000"/>
          </a:bodyPr>
          <a:lstStyle/>
          <a:p>
            <a:r>
              <a:rPr lang="en-US" sz="6000" b="1" cap="none" dirty="0"/>
              <a:t>Module 4</a:t>
            </a:r>
            <a:r>
              <a:rPr lang="en-US" sz="6000" dirty="0"/>
              <a:t>:</a:t>
            </a:r>
            <a:br>
              <a:rPr lang="en-US" sz="4900" dirty="0"/>
            </a:br>
            <a:br>
              <a:rPr lang="en-US" sz="1100" dirty="0"/>
            </a:br>
            <a:r>
              <a:rPr lang="en-US" sz="4900" b="1" cap="none" dirty="0">
                <a:solidFill>
                  <a:schemeClr val="tx1"/>
                </a:solidFill>
                <a:latin typeface="+mj-lt"/>
              </a:rPr>
              <a:t>Confidence Interval</a:t>
            </a:r>
            <a:endParaRPr lang="en-US" sz="4900" b="1" cap="none" dirty="0"/>
          </a:p>
        </p:txBody>
      </p:sp>
      <p:pic>
        <p:nvPicPr>
          <p:cNvPr id="8" name="Picture 10" descr="C:\Users\Steve\AppData\Local\Microsoft\Windows\Temporary Internet Files\Content.IE5\3ELG1853\MP900385553[1].jpg">
            <a:extLst>
              <a:ext uri="{FF2B5EF4-FFF2-40B4-BE49-F238E27FC236}">
                <a16:creationId xmlns:a16="http://schemas.microsoft.com/office/drawing/2014/main" id="{287C56BB-3A08-61DC-DA2E-8884F141DF81}"/>
              </a:ext>
            </a:extLst>
          </p:cNvPr>
          <p:cNvPicPr>
            <a:picLocks noChangeAspect="1" noChangeArrowheads="1"/>
          </p:cNvPicPr>
          <p:nvPr/>
        </p:nvPicPr>
        <p:blipFill>
          <a:blip r:embed="rId3" cstate="print"/>
          <a:srcRect l="5176" r="5176"/>
          <a:stretch>
            <a:fillRect/>
          </a:stretch>
        </p:blipFill>
        <p:spPr bwMode="auto">
          <a:xfrm>
            <a:off x="1190486" y="992021"/>
            <a:ext cx="5234995" cy="4873958"/>
          </a:xfrm>
          <a:prstGeom prst="rect">
            <a:avLst/>
          </a:prstGeom>
          <a:noFill/>
        </p:spPr>
      </p:pic>
      <p:pic>
        <p:nvPicPr>
          <p:cNvPr id="9" name="Picture 9" descr="C:\Users\Steve 2012\AppData\Local\Microsoft\Windows\Temporary Internet Files\Content.IE5\9XBN6JGD\MP910220839[1].jpg">
            <a:extLst>
              <a:ext uri="{FF2B5EF4-FFF2-40B4-BE49-F238E27FC236}">
                <a16:creationId xmlns:a16="http://schemas.microsoft.com/office/drawing/2014/main" id="{499C9148-7564-4940-E514-6DB5387342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58" t="5194" r="25373" b="10479"/>
          <a:stretch/>
        </p:blipFill>
        <p:spPr bwMode="auto">
          <a:xfrm rot="21180936">
            <a:off x="4463138" y="1184942"/>
            <a:ext cx="2206870" cy="17491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a:extLst>
              <a:ext uri="{FF2B5EF4-FFF2-40B4-BE49-F238E27FC236}">
                <a16:creationId xmlns:a16="http://schemas.microsoft.com/office/drawing/2014/main" id="{FC3C0D64-80D4-C09F-6E86-2BB1D2C534C5}"/>
              </a:ext>
            </a:extLst>
          </p:cNvPr>
          <p:cNvSpPr txBox="1">
            <a:spLocks/>
          </p:cNvSpPr>
          <p:nvPr/>
        </p:nvSpPr>
        <p:spPr>
          <a:xfrm rot="21023655">
            <a:off x="4619383" y="1217709"/>
            <a:ext cx="1894378" cy="1650487"/>
          </a:xfrm>
          <a:prstGeom prst="rect">
            <a:avLst/>
          </a:prstGeom>
        </p:spPr>
        <p:txBody>
          <a:bodyPr anchor="ctr">
            <a:normAutofit fontScale="92500" lnSpcReduction="10000"/>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2400" b="1" dirty="0">
                <a:solidFill>
                  <a:schemeClr val="tx2">
                    <a:lumMod val="75000"/>
                  </a:schemeClr>
                </a:solidFill>
                <a:latin typeface="Brush Script MT" pitchFamily="66" charset="0"/>
              </a:rPr>
              <a:t>Sweat the small stuff – You have done all the work, but is it right.</a:t>
            </a:r>
          </a:p>
        </p:txBody>
      </p:sp>
    </p:spTree>
    <p:extLst>
      <p:ext uri="{BB962C8B-B14F-4D97-AF65-F5344CB8AC3E}">
        <p14:creationId xmlns:p14="http://schemas.microsoft.com/office/powerpoint/2010/main" val="273908401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4045" y="704652"/>
            <a:ext cx="1308314" cy="5486399"/>
          </a:xfrm>
          <a:prstGeom prst="rect">
            <a:avLst/>
          </a:prstGeom>
        </p:spPr>
      </p:pic>
      <p:sp>
        <p:nvSpPr>
          <p:cNvPr id="5" name="Title 4">
            <a:extLst>
              <a:ext uri="{FF2B5EF4-FFF2-40B4-BE49-F238E27FC236}">
                <a16:creationId xmlns:a16="http://schemas.microsoft.com/office/drawing/2014/main" id="{2D8F4300-3ACE-75FC-EC37-EEB533E665B7}"/>
              </a:ext>
            </a:extLst>
          </p:cNvPr>
          <p:cNvSpPr>
            <a:spLocks noGrp="1"/>
          </p:cNvSpPr>
          <p:nvPr>
            <p:ph type="title"/>
          </p:nvPr>
        </p:nvSpPr>
        <p:spPr>
          <a:xfrm>
            <a:off x="621558" y="65989"/>
            <a:ext cx="9512084" cy="646522"/>
          </a:xfrm>
        </p:spPr>
        <p:txBody>
          <a:bodyPr/>
          <a:lstStyle/>
          <a:p>
            <a:pPr algn="ctr"/>
            <a:r>
              <a:rPr lang="en-US" b="1" dirty="0">
                <a:solidFill>
                  <a:schemeClr val="tx1"/>
                </a:solidFill>
              </a:rPr>
              <a:t>What’s a Confidence Interval? </a:t>
            </a:r>
          </a:p>
        </p:txBody>
      </p:sp>
      <p:sp>
        <p:nvSpPr>
          <p:cNvPr id="6" name="Content Placeholder 5">
            <a:extLst>
              <a:ext uri="{FF2B5EF4-FFF2-40B4-BE49-F238E27FC236}">
                <a16:creationId xmlns:a16="http://schemas.microsoft.com/office/drawing/2014/main" id="{465059EF-5EE3-3B02-6D36-809EC8FFE6C8}"/>
              </a:ext>
            </a:extLst>
          </p:cNvPr>
          <p:cNvSpPr>
            <a:spLocks noGrp="1"/>
          </p:cNvSpPr>
          <p:nvPr>
            <p:ph idx="1"/>
          </p:nvPr>
        </p:nvSpPr>
        <p:spPr>
          <a:xfrm>
            <a:off x="876693" y="933254"/>
            <a:ext cx="9172280" cy="5311218"/>
          </a:xfrm>
        </p:spPr>
        <p:txBody>
          <a:bodyPr>
            <a:normAutofit/>
          </a:bodyPr>
          <a:lstStyle/>
          <a:p>
            <a:r>
              <a:rPr lang="en-US" sz="3200" dirty="0"/>
              <a:t>Suppose you conduct a study and arrive at some statistics from your study, e.g. :</a:t>
            </a:r>
          </a:p>
          <a:p>
            <a:pPr lvl="1"/>
            <a:r>
              <a:rPr lang="en-US" sz="2800" dirty="0"/>
              <a:t>Sample Mean</a:t>
            </a:r>
          </a:p>
          <a:p>
            <a:pPr lvl="1"/>
            <a:r>
              <a:rPr lang="en-US" sz="2800" dirty="0"/>
              <a:t>Sample Standard Deviation</a:t>
            </a:r>
          </a:p>
          <a:p>
            <a:pPr lvl="1"/>
            <a:r>
              <a:rPr lang="en-US" sz="2800" dirty="0"/>
              <a:t>Sample Range</a:t>
            </a:r>
          </a:p>
          <a:p>
            <a:r>
              <a:rPr lang="en-US" sz="3200" dirty="0"/>
              <a:t>How certain are you that your sample statistics represents the Population’s parameters?  </a:t>
            </a:r>
          </a:p>
          <a:p>
            <a:r>
              <a:rPr lang="en-US" sz="3200" dirty="0"/>
              <a:t>Need to introduce some terminology.</a:t>
            </a:r>
          </a:p>
        </p:txBody>
      </p:sp>
    </p:spTree>
    <p:extLst>
      <p:ext uri="{BB962C8B-B14F-4D97-AF65-F5344CB8AC3E}">
        <p14:creationId xmlns:p14="http://schemas.microsoft.com/office/powerpoint/2010/main" val="191284035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262128" y="701040"/>
            <a:ext cx="1308314" cy="5486399"/>
          </a:xfrm>
          <a:prstGeom prst="rect">
            <a:avLst/>
          </a:prstGeom>
        </p:spPr>
      </p:pic>
      <p:sp>
        <p:nvSpPr>
          <p:cNvPr id="5" name="Title 4">
            <a:extLst>
              <a:ext uri="{FF2B5EF4-FFF2-40B4-BE49-F238E27FC236}">
                <a16:creationId xmlns:a16="http://schemas.microsoft.com/office/drawing/2014/main" id="{2D8F4300-3ACE-75FC-EC37-EEB533E665B7}"/>
              </a:ext>
            </a:extLst>
          </p:cNvPr>
          <p:cNvSpPr>
            <a:spLocks noGrp="1"/>
          </p:cNvSpPr>
          <p:nvPr>
            <p:ph type="title"/>
          </p:nvPr>
        </p:nvSpPr>
        <p:spPr>
          <a:xfrm>
            <a:off x="621558" y="65989"/>
            <a:ext cx="9512084" cy="646522"/>
          </a:xfrm>
        </p:spPr>
        <p:txBody>
          <a:bodyPr/>
          <a:lstStyle/>
          <a:p>
            <a:pPr algn="ctr"/>
            <a:r>
              <a:rPr lang="en-US" b="1" dirty="0">
                <a:solidFill>
                  <a:schemeClr val="tx1"/>
                </a:solidFill>
              </a:rPr>
              <a:t>What’s a Confidence Interval? </a:t>
            </a:r>
          </a:p>
        </p:txBody>
      </p:sp>
      <p:pic>
        <p:nvPicPr>
          <p:cNvPr id="3" name="Picture 2">
            <a:extLst>
              <a:ext uri="{FF2B5EF4-FFF2-40B4-BE49-F238E27FC236}">
                <a16:creationId xmlns:a16="http://schemas.microsoft.com/office/drawing/2014/main" id="{CEBA2D66-946B-9EE8-ED1C-5045E28DCBB2}"/>
              </a:ext>
            </a:extLst>
          </p:cNvPr>
          <p:cNvPicPr>
            <a:picLocks noChangeAspect="1"/>
          </p:cNvPicPr>
          <p:nvPr/>
        </p:nvPicPr>
        <p:blipFill rotWithShape="1">
          <a:blip r:embed="rId3"/>
          <a:srcRect b="9596"/>
          <a:stretch/>
        </p:blipFill>
        <p:spPr>
          <a:xfrm>
            <a:off x="2060949" y="1392613"/>
            <a:ext cx="7155029" cy="2811925"/>
          </a:xfrm>
          <a:prstGeom prst="rect">
            <a:avLst/>
          </a:prstGeom>
        </p:spPr>
      </p:pic>
      <p:sp>
        <p:nvSpPr>
          <p:cNvPr id="7" name="TextBox 6">
            <a:extLst>
              <a:ext uri="{FF2B5EF4-FFF2-40B4-BE49-F238E27FC236}">
                <a16:creationId xmlns:a16="http://schemas.microsoft.com/office/drawing/2014/main" id="{020347E5-5B5A-4C31-5648-3E2A1A816330}"/>
              </a:ext>
            </a:extLst>
          </p:cNvPr>
          <p:cNvSpPr txBox="1"/>
          <p:nvPr/>
        </p:nvSpPr>
        <p:spPr>
          <a:xfrm>
            <a:off x="1526753" y="4294902"/>
            <a:ext cx="8223421" cy="1569660"/>
          </a:xfrm>
          <a:prstGeom prst="rect">
            <a:avLst/>
          </a:prstGeom>
          <a:noFill/>
        </p:spPr>
        <p:txBody>
          <a:bodyPr wrap="square" rtlCol="0">
            <a:spAutoFit/>
          </a:bodyPr>
          <a:lstStyle/>
          <a:p>
            <a:r>
              <a:rPr lang="en-US" sz="2400" dirty="0"/>
              <a:t>Results of a poll of 6,300 Register Voters completed March 10</a:t>
            </a:r>
            <a:r>
              <a:rPr lang="en-US" sz="2400" baseline="30000" dirty="0"/>
              <a:t>th</a:t>
            </a:r>
            <a:r>
              <a:rPr lang="en-US" sz="2400" dirty="0"/>
              <a:t> </a:t>
            </a:r>
          </a:p>
          <a:p>
            <a:pPr lvl="1"/>
            <a:r>
              <a:rPr lang="en-US" sz="2400" dirty="0"/>
              <a:t>If this poll had been taken on November 4</a:t>
            </a:r>
            <a:r>
              <a:rPr lang="en-US" sz="2400" baseline="30000" dirty="0"/>
              <a:t>th</a:t>
            </a:r>
            <a:r>
              <a:rPr lang="en-US" sz="2400" dirty="0"/>
              <a:t>, the day before the election on the 5</a:t>
            </a:r>
            <a:r>
              <a:rPr lang="en-US" sz="2400" baseline="30000" dirty="0"/>
              <a:t>th</a:t>
            </a:r>
            <a:r>
              <a:rPr lang="en-US" sz="2400" dirty="0"/>
              <a:t>, do you believe the results would perfectly measure the election results? </a:t>
            </a:r>
          </a:p>
        </p:txBody>
      </p:sp>
      <p:sp>
        <p:nvSpPr>
          <p:cNvPr id="8" name="TextBox 7">
            <a:extLst>
              <a:ext uri="{FF2B5EF4-FFF2-40B4-BE49-F238E27FC236}">
                <a16:creationId xmlns:a16="http://schemas.microsoft.com/office/drawing/2014/main" id="{16B0C20A-F2B3-DC93-1907-CF3B0274DB7D}"/>
              </a:ext>
            </a:extLst>
          </p:cNvPr>
          <p:cNvSpPr txBox="1"/>
          <p:nvPr/>
        </p:nvSpPr>
        <p:spPr>
          <a:xfrm flipH="1">
            <a:off x="2304762" y="993438"/>
            <a:ext cx="6667403" cy="369332"/>
          </a:xfrm>
          <a:prstGeom prst="rect">
            <a:avLst/>
          </a:prstGeom>
          <a:noFill/>
        </p:spPr>
        <p:txBody>
          <a:bodyPr wrap="square" rtlCol="0">
            <a:spAutoFit/>
          </a:bodyPr>
          <a:lstStyle/>
          <a:p>
            <a:pPr algn="ctr"/>
            <a:r>
              <a:rPr lang="en-US" dirty="0"/>
              <a:t>Summary of the results of a recently concluded survey </a:t>
            </a:r>
          </a:p>
        </p:txBody>
      </p:sp>
    </p:spTree>
    <p:extLst>
      <p:ext uri="{BB962C8B-B14F-4D97-AF65-F5344CB8AC3E}">
        <p14:creationId xmlns:p14="http://schemas.microsoft.com/office/powerpoint/2010/main" val="2643041277"/>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93420"/>
            <a:ext cx="1308314" cy="5486399"/>
          </a:xfrm>
          <a:prstGeom prst="rect">
            <a:avLst/>
          </a:prstGeom>
        </p:spPr>
      </p:pic>
      <p:sp>
        <p:nvSpPr>
          <p:cNvPr id="3" name="TextBox 2">
            <a:extLst>
              <a:ext uri="{FF2B5EF4-FFF2-40B4-BE49-F238E27FC236}">
                <a16:creationId xmlns:a16="http://schemas.microsoft.com/office/drawing/2014/main" id="{170BC40E-9F17-44DB-1F91-9B6ABAB0508E}"/>
              </a:ext>
            </a:extLst>
          </p:cNvPr>
          <p:cNvSpPr txBox="1"/>
          <p:nvPr/>
        </p:nvSpPr>
        <p:spPr>
          <a:xfrm>
            <a:off x="685798" y="-34200"/>
            <a:ext cx="9438589" cy="769441"/>
          </a:xfrm>
          <a:prstGeom prst="rect">
            <a:avLst/>
          </a:prstGeom>
          <a:noFill/>
        </p:spPr>
        <p:txBody>
          <a:bodyPr wrap="square">
            <a:spAutoFit/>
          </a:bodyPr>
          <a:lstStyle/>
          <a:p>
            <a:pPr algn="ctr"/>
            <a:r>
              <a:rPr lang="en-US" sz="4400" dirty="0">
                <a:latin typeface="+mj-lt"/>
              </a:rPr>
              <a:t>Terminology – Point Estimate</a:t>
            </a:r>
          </a:p>
        </p:txBody>
      </p:sp>
      <p:sp>
        <p:nvSpPr>
          <p:cNvPr id="10" name="Content Placeholder 5">
            <a:extLst>
              <a:ext uri="{FF2B5EF4-FFF2-40B4-BE49-F238E27FC236}">
                <a16:creationId xmlns:a16="http://schemas.microsoft.com/office/drawing/2014/main" id="{C4F9019D-70BA-2F9C-2EED-FCD288B5D7B9}"/>
              </a:ext>
            </a:extLst>
          </p:cNvPr>
          <p:cNvSpPr>
            <a:spLocks noGrp="1"/>
          </p:cNvSpPr>
          <p:nvPr>
            <p:ph idx="1"/>
          </p:nvPr>
        </p:nvSpPr>
        <p:spPr>
          <a:xfrm>
            <a:off x="867266" y="824753"/>
            <a:ext cx="9040306" cy="1795899"/>
          </a:xfrm>
        </p:spPr>
        <p:txBody>
          <a:bodyPr>
            <a:noAutofit/>
          </a:bodyPr>
          <a:lstStyle/>
          <a:p>
            <a:pPr marL="0" indent="0">
              <a:buNone/>
            </a:pPr>
            <a:r>
              <a:rPr lang="en-US" sz="2800" dirty="0"/>
              <a:t>A </a:t>
            </a:r>
            <a:r>
              <a:rPr lang="en-US" sz="2800" i="1" dirty="0"/>
              <a:t>Point Estimate </a:t>
            </a:r>
            <a:r>
              <a:rPr lang="en-US" sz="2800" dirty="0"/>
              <a:t>is a single value developed using sample data to produce a </a:t>
            </a:r>
            <a:r>
              <a:rPr lang="en-US" sz="2800" i="1" dirty="0"/>
              <a:t>sample statistic.  </a:t>
            </a:r>
            <a:r>
              <a:rPr lang="en-US" sz="2800" dirty="0"/>
              <a:t>The sample statistic is the best estimate of a </a:t>
            </a:r>
            <a:r>
              <a:rPr lang="en-US" sz="2800" i="1" dirty="0"/>
              <a:t>population parameter</a:t>
            </a:r>
            <a:r>
              <a:rPr lang="en-US" sz="2800" dirty="0"/>
              <a:t>.</a:t>
            </a:r>
          </a:p>
          <a:p>
            <a:endParaRPr lang="en-US" sz="2800" dirty="0"/>
          </a:p>
          <a:p>
            <a:endParaRPr lang="en-US" sz="2800" dirty="0"/>
          </a:p>
        </p:txBody>
      </p:sp>
      <p:grpSp>
        <p:nvGrpSpPr>
          <p:cNvPr id="17" name="Group 16">
            <a:extLst>
              <a:ext uri="{FF2B5EF4-FFF2-40B4-BE49-F238E27FC236}">
                <a16:creationId xmlns:a16="http://schemas.microsoft.com/office/drawing/2014/main" id="{3052DC90-C8F5-17C4-077F-B00D538FE1CC}"/>
              </a:ext>
            </a:extLst>
          </p:cNvPr>
          <p:cNvGrpSpPr/>
          <p:nvPr/>
        </p:nvGrpSpPr>
        <p:grpSpPr>
          <a:xfrm>
            <a:off x="2528385" y="2718440"/>
            <a:ext cx="5750179" cy="3186286"/>
            <a:chOff x="2658358" y="2865748"/>
            <a:chExt cx="5750179" cy="3186286"/>
          </a:xfrm>
        </p:grpSpPr>
        <p:pic>
          <p:nvPicPr>
            <p:cNvPr id="13" name="Picture 12" descr="Table&#10;&#10;Description automatically generated">
              <a:extLst>
                <a:ext uri="{FF2B5EF4-FFF2-40B4-BE49-F238E27FC236}">
                  <a16:creationId xmlns:a16="http://schemas.microsoft.com/office/drawing/2014/main" id="{7913909A-A3C0-837A-4FF6-EEE9941F62C5}"/>
                </a:ext>
              </a:extLst>
            </p:cNvPr>
            <p:cNvPicPr>
              <a:picLocks noChangeAspect="1"/>
            </p:cNvPicPr>
            <p:nvPr/>
          </p:nvPicPr>
          <p:blipFill rotWithShape="1">
            <a:blip r:embed="rId3">
              <a:extLst>
                <a:ext uri="{28A0092B-C50C-407E-A947-70E740481C1C}">
                  <a14:useLocalDpi xmlns:a14="http://schemas.microsoft.com/office/drawing/2010/main" val="0"/>
                </a:ext>
              </a:extLst>
            </a:blip>
            <a:srcRect l="20024" t="32253" r="29099" b="23487"/>
            <a:stretch/>
          </p:blipFill>
          <p:spPr>
            <a:xfrm>
              <a:off x="2658358" y="3238091"/>
              <a:ext cx="5750179" cy="2813943"/>
            </a:xfrm>
            <a:prstGeom prst="rect">
              <a:avLst/>
            </a:prstGeom>
          </p:spPr>
        </p:pic>
        <p:sp>
          <p:nvSpPr>
            <p:cNvPr id="15" name="TextBox 14">
              <a:extLst>
                <a:ext uri="{FF2B5EF4-FFF2-40B4-BE49-F238E27FC236}">
                  <a16:creationId xmlns:a16="http://schemas.microsoft.com/office/drawing/2014/main" id="{45D7C8DD-600C-C2C7-2133-31788A05F08E}"/>
                </a:ext>
              </a:extLst>
            </p:cNvPr>
            <p:cNvSpPr txBox="1"/>
            <p:nvPr/>
          </p:nvSpPr>
          <p:spPr>
            <a:xfrm>
              <a:off x="2658358" y="2865748"/>
              <a:ext cx="5750179" cy="369332"/>
            </a:xfrm>
            <a:prstGeom prst="rect">
              <a:avLst/>
            </a:prstGeom>
            <a:noFill/>
          </p:spPr>
          <p:txBody>
            <a:bodyPr wrap="square" rtlCol="0">
              <a:spAutoFit/>
            </a:bodyPr>
            <a:lstStyle/>
            <a:p>
              <a:pPr defTabSz="858838"/>
              <a:r>
                <a:rPr lang="en-US" dirty="0"/>
                <a:t>     Sample Statistic		 Population Parameter</a:t>
              </a:r>
            </a:p>
          </p:txBody>
        </p:sp>
      </p:grpSp>
    </p:spTree>
    <p:extLst>
      <p:ext uri="{BB962C8B-B14F-4D97-AF65-F5344CB8AC3E}">
        <p14:creationId xmlns:p14="http://schemas.microsoft.com/office/powerpoint/2010/main" val="44431576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731521"/>
            <a:ext cx="1308314" cy="5486399"/>
          </a:xfrm>
          <a:prstGeom prst="rect">
            <a:avLst/>
          </a:prstGeom>
        </p:spPr>
      </p:pic>
      <p:sp>
        <p:nvSpPr>
          <p:cNvPr id="2" name="Content Placeholder 5">
            <a:extLst>
              <a:ext uri="{FF2B5EF4-FFF2-40B4-BE49-F238E27FC236}">
                <a16:creationId xmlns:a16="http://schemas.microsoft.com/office/drawing/2014/main" id="{92CCABE9-1473-36C0-FE54-3080FED61578}"/>
              </a:ext>
            </a:extLst>
          </p:cNvPr>
          <p:cNvSpPr>
            <a:spLocks noGrp="1"/>
          </p:cNvSpPr>
          <p:nvPr>
            <p:ph idx="1"/>
          </p:nvPr>
        </p:nvSpPr>
        <p:spPr>
          <a:xfrm>
            <a:off x="841563" y="914399"/>
            <a:ext cx="9200561" cy="5029200"/>
          </a:xfrm>
        </p:spPr>
        <p:txBody>
          <a:bodyPr>
            <a:normAutofit fontScale="85000" lnSpcReduction="10000"/>
          </a:bodyPr>
          <a:lstStyle/>
          <a:p>
            <a:pPr marL="0" indent="0">
              <a:lnSpc>
                <a:spcPct val="110000"/>
              </a:lnSpc>
              <a:buNone/>
            </a:pPr>
            <a:r>
              <a:rPr lang="en-US" sz="4200" dirty="0"/>
              <a:t>Confidence Interval is a technique used to indicate the reliability of a sample’s statistic as an estimator of the population parameter.  </a:t>
            </a:r>
          </a:p>
          <a:p>
            <a:pPr lvl="1">
              <a:lnSpc>
                <a:spcPct val="110000"/>
              </a:lnSpc>
            </a:pPr>
            <a:r>
              <a:rPr lang="en-US" sz="3800" dirty="0"/>
              <a:t>Samples do not perfectly replicate the population. </a:t>
            </a:r>
          </a:p>
          <a:p>
            <a:pPr lvl="1">
              <a:lnSpc>
                <a:spcPct val="110000"/>
              </a:lnSpc>
            </a:pPr>
            <a:r>
              <a:rPr lang="en-US" sz="3800" dirty="0"/>
              <a:t>A Confidence interval is a range of values (interval) that likely contain the population parameter.</a:t>
            </a:r>
          </a:p>
          <a:p>
            <a:pPr>
              <a:lnSpc>
                <a:spcPct val="110000"/>
              </a:lnSpc>
            </a:pPr>
            <a:endParaRPr lang="en-US" dirty="0"/>
          </a:p>
          <a:p>
            <a:pPr marL="57150" lvl="1" indent="0" algn="ctr">
              <a:lnSpc>
                <a:spcPct val="110000"/>
              </a:lnSpc>
              <a:buNone/>
            </a:pPr>
            <a:r>
              <a:rPr lang="en-US" sz="3800" b="1" dirty="0">
                <a:latin typeface="Calibri" pitchFamily="34" charset="0"/>
              </a:rPr>
              <a:t>Confidence Interval = point estimate ± sample error</a:t>
            </a:r>
            <a:endParaRPr lang="en-US" sz="3800" dirty="0"/>
          </a:p>
          <a:p>
            <a:pPr>
              <a:lnSpc>
                <a:spcPct val="110000"/>
              </a:lnSpc>
            </a:pPr>
            <a:endParaRPr lang="en-US" dirty="0"/>
          </a:p>
          <a:p>
            <a:pPr>
              <a:lnSpc>
                <a:spcPct val="110000"/>
              </a:lnSpc>
            </a:pPr>
            <a:endParaRPr lang="en-US" dirty="0"/>
          </a:p>
        </p:txBody>
      </p:sp>
      <p:sp>
        <p:nvSpPr>
          <p:cNvPr id="5" name="TextBox 4">
            <a:extLst>
              <a:ext uri="{FF2B5EF4-FFF2-40B4-BE49-F238E27FC236}">
                <a16:creationId xmlns:a16="http://schemas.microsoft.com/office/drawing/2014/main" id="{30030ED5-E824-52DC-2F3C-76548870AC2F}"/>
              </a:ext>
            </a:extLst>
          </p:cNvPr>
          <p:cNvSpPr txBox="1"/>
          <p:nvPr/>
        </p:nvSpPr>
        <p:spPr>
          <a:xfrm>
            <a:off x="685799" y="7799"/>
            <a:ext cx="9512081" cy="769441"/>
          </a:xfrm>
          <a:prstGeom prst="rect">
            <a:avLst/>
          </a:prstGeom>
          <a:noFill/>
        </p:spPr>
        <p:txBody>
          <a:bodyPr wrap="square">
            <a:spAutoFit/>
          </a:bodyPr>
          <a:lstStyle/>
          <a:p>
            <a:pPr algn="ctr"/>
            <a:r>
              <a:rPr lang="en-US" sz="4400" dirty="0">
                <a:latin typeface="+mj-lt"/>
              </a:rPr>
              <a:t>Terminology – Confidence Interval</a:t>
            </a:r>
          </a:p>
        </p:txBody>
      </p:sp>
    </p:spTree>
    <p:extLst>
      <p:ext uri="{BB962C8B-B14F-4D97-AF65-F5344CB8AC3E}">
        <p14:creationId xmlns:p14="http://schemas.microsoft.com/office/powerpoint/2010/main" val="308813899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CBD4D58E-5659-AFFD-8F2A-38554DFFD58E}"/>
              </a:ext>
            </a:extLst>
          </p:cNvPr>
          <p:cNvSpPr txBox="1"/>
          <p:nvPr/>
        </p:nvSpPr>
        <p:spPr>
          <a:xfrm>
            <a:off x="685799" y="-42880"/>
            <a:ext cx="9512083" cy="769441"/>
          </a:xfrm>
          <a:prstGeom prst="rect">
            <a:avLst/>
          </a:prstGeom>
          <a:noFill/>
        </p:spPr>
        <p:txBody>
          <a:bodyPr wrap="square">
            <a:spAutoFit/>
          </a:bodyPr>
          <a:lstStyle/>
          <a:p>
            <a:pPr algn="ctr"/>
            <a:r>
              <a:rPr lang="en-US" sz="4400" b="1" dirty="0">
                <a:latin typeface="+mj-lt"/>
              </a:rPr>
              <a:t>Start Pre-Test</a:t>
            </a:r>
          </a:p>
        </p:txBody>
      </p:sp>
      <p:sp>
        <p:nvSpPr>
          <p:cNvPr id="5" name="Content Placeholder 2">
            <a:extLst>
              <a:ext uri="{FF2B5EF4-FFF2-40B4-BE49-F238E27FC236}">
                <a16:creationId xmlns:a16="http://schemas.microsoft.com/office/drawing/2014/main" id="{C5D607C0-93AE-1011-81F3-6D175D234B0C}"/>
              </a:ext>
            </a:extLst>
          </p:cNvPr>
          <p:cNvSpPr>
            <a:spLocks noGrp="1"/>
          </p:cNvSpPr>
          <p:nvPr>
            <p:ph idx="1"/>
          </p:nvPr>
        </p:nvSpPr>
        <p:spPr>
          <a:xfrm>
            <a:off x="769106" y="1083129"/>
            <a:ext cx="9345474" cy="2353137"/>
          </a:xfrm>
        </p:spPr>
        <p:txBody>
          <a:bodyPr>
            <a:noAutofit/>
          </a:bodyPr>
          <a:lstStyle/>
          <a:p>
            <a:pPr marL="396875" indent="-396875">
              <a:lnSpc>
                <a:spcPct val="90000"/>
              </a:lnSpc>
              <a:spcBef>
                <a:spcPts val="600"/>
              </a:spcBef>
            </a:pPr>
            <a:r>
              <a:rPr lang="en-US" sz="3600" dirty="0">
                <a:latin typeface="Goudy Old Style" panose="02020502050305020303" pitchFamily="18" charset="0"/>
              </a:rPr>
              <a:t>Open Microsoft Word file named </a:t>
            </a:r>
            <a:br>
              <a:rPr lang="en-US" sz="3600" dirty="0">
                <a:latin typeface="Goudy Old Style" panose="02020502050305020303" pitchFamily="18" charset="0"/>
              </a:rPr>
            </a:br>
            <a:r>
              <a:rPr lang="en-US" sz="3600" dirty="0">
                <a:latin typeface="Goudy Old Style" panose="02020502050305020303" pitchFamily="18" charset="0"/>
              </a:rPr>
              <a:t>           “0 Pre-Test Excel…” </a:t>
            </a:r>
            <a:br>
              <a:rPr lang="en-US" sz="3600" dirty="0">
                <a:latin typeface="Goudy Old Style" panose="02020502050305020303" pitchFamily="18" charset="0"/>
              </a:rPr>
            </a:br>
            <a:r>
              <a:rPr lang="en-US" sz="3600" dirty="0">
                <a:latin typeface="Goudy Old Style" panose="02020502050305020303" pitchFamily="18" charset="0"/>
              </a:rPr>
              <a:t>      on the Website for this course.  </a:t>
            </a:r>
          </a:p>
          <a:p>
            <a:pPr marL="396875" indent="-396875"/>
            <a:r>
              <a:rPr lang="en-US" sz="3600" dirty="0">
                <a:latin typeface="Goudy Old Style" panose="02020502050305020303" pitchFamily="18" charset="0"/>
              </a:rPr>
              <a:t>Then follow the instructions.</a:t>
            </a:r>
          </a:p>
        </p:txBody>
      </p:sp>
      <p:sp>
        <p:nvSpPr>
          <p:cNvPr id="6" name="TextBox 5">
            <a:extLst>
              <a:ext uri="{FF2B5EF4-FFF2-40B4-BE49-F238E27FC236}">
                <a16:creationId xmlns:a16="http://schemas.microsoft.com/office/drawing/2014/main" id="{84F898BD-5A0C-2FBB-3921-7AE6650B4884}"/>
              </a:ext>
            </a:extLst>
          </p:cNvPr>
          <p:cNvSpPr txBox="1"/>
          <p:nvPr/>
        </p:nvSpPr>
        <p:spPr>
          <a:xfrm>
            <a:off x="769106" y="3685650"/>
            <a:ext cx="9151102" cy="646331"/>
          </a:xfrm>
          <a:prstGeom prst="rect">
            <a:avLst/>
          </a:prstGeom>
          <a:noFill/>
        </p:spPr>
        <p:txBody>
          <a:bodyPr wrap="square" rtlCol="0">
            <a:spAutoFit/>
          </a:bodyPr>
          <a:lstStyle/>
          <a:p>
            <a:pPr algn="ctr"/>
            <a:r>
              <a:rPr lang="en-US" sz="3600" dirty="0">
                <a:hlinkClick r:id="rId3" action="ppaction://hlinkfile"/>
              </a:rPr>
              <a:t>Pre-Test 240CenSARA</a:t>
            </a:r>
            <a:endParaRPr lang="en-US" sz="3600" dirty="0"/>
          </a:p>
        </p:txBody>
      </p:sp>
    </p:spTree>
    <p:extLst>
      <p:ext uri="{BB962C8B-B14F-4D97-AF65-F5344CB8AC3E}">
        <p14:creationId xmlns:p14="http://schemas.microsoft.com/office/powerpoint/2010/main" val="2167318623"/>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E330FBF0-4BD7-A68E-E3E5-9A620AF7E765}"/>
              </a:ext>
            </a:extLst>
          </p:cNvPr>
          <p:cNvSpPr txBox="1"/>
          <p:nvPr/>
        </p:nvSpPr>
        <p:spPr>
          <a:xfrm>
            <a:off x="685801" y="-13477"/>
            <a:ext cx="9512082" cy="769441"/>
          </a:xfrm>
          <a:prstGeom prst="rect">
            <a:avLst/>
          </a:prstGeom>
          <a:noFill/>
        </p:spPr>
        <p:txBody>
          <a:bodyPr wrap="square">
            <a:spAutoFit/>
          </a:bodyPr>
          <a:lstStyle/>
          <a:p>
            <a:pPr algn="ctr"/>
            <a:r>
              <a:rPr lang="en-US" sz="4400" dirty="0">
                <a:latin typeface="+mj-lt"/>
              </a:rPr>
              <a:t>Determinants of Confidence Interval</a:t>
            </a:r>
          </a:p>
        </p:txBody>
      </p:sp>
      <p:grpSp>
        <p:nvGrpSpPr>
          <p:cNvPr id="19" name="Group 18">
            <a:extLst>
              <a:ext uri="{FF2B5EF4-FFF2-40B4-BE49-F238E27FC236}">
                <a16:creationId xmlns:a16="http://schemas.microsoft.com/office/drawing/2014/main" id="{EE8DDA16-E3BC-1D3A-D12A-9ABD7B1456B8}"/>
              </a:ext>
            </a:extLst>
          </p:cNvPr>
          <p:cNvGrpSpPr/>
          <p:nvPr/>
        </p:nvGrpSpPr>
        <p:grpSpPr>
          <a:xfrm>
            <a:off x="2377910" y="4006505"/>
            <a:ext cx="5943600" cy="1828800"/>
            <a:chOff x="1828800" y="4724400"/>
            <a:chExt cx="5943600" cy="1828800"/>
          </a:xfrm>
        </p:grpSpPr>
        <p:cxnSp>
          <p:nvCxnSpPr>
            <p:cNvPr id="5" name="Straight Connector 4">
              <a:extLst>
                <a:ext uri="{FF2B5EF4-FFF2-40B4-BE49-F238E27FC236}">
                  <a16:creationId xmlns:a16="http://schemas.microsoft.com/office/drawing/2014/main" id="{98F54409-836F-71D4-8FDF-88C211291EA6}"/>
                </a:ext>
              </a:extLst>
            </p:cNvPr>
            <p:cNvCxnSpPr/>
            <p:nvPr/>
          </p:nvCxnSpPr>
          <p:spPr>
            <a:xfrm>
              <a:off x="1828800" y="5943600"/>
              <a:ext cx="594360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A09EEF-983D-1645-D62D-B2ABD4307E1B}"/>
                </a:ext>
              </a:extLst>
            </p:cNvPr>
            <p:cNvCxnSpPr/>
            <p:nvPr/>
          </p:nvCxnSpPr>
          <p:spPr>
            <a:xfrm>
              <a:off x="4724400" y="5638800"/>
              <a:ext cx="0" cy="3810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FBF03CF-F324-7562-F103-526169ED2502}"/>
                </a:ext>
              </a:extLst>
            </p:cNvPr>
            <p:cNvGrpSpPr/>
            <p:nvPr/>
          </p:nvGrpSpPr>
          <p:grpSpPr>
            <a:xfrm>
              <a:off x="4565323" y="6029980"/>
              <a:ext cx="381000" cy="523220"/>
              <a:chOff x="5105400" y="6107668"/>
              <a:chExt cx="381000" cy="523220"/>
            </a:xfrm>
          </p:grpSpPr>
          <p:sp>
            <p:nvSpPr>
              <p:cNvPr id="8" name="TextBox 7">
                <a:extLst>
                  <a:ext uri="{FF2B5EF4-FFF2-40B4-BE49-F238E27FC236}">
                    <a16:creationId xmlns:a16="http://schemas.microsoft.com/office/drawing/2014/main" id="{E376655D-C126-F081-4A37-17DD2D196F69}"/>
                  </a:ext>
                </a:extLst>
              </p:cNvPr>
              <p:cNvSpPr txBox="1"/>
              <p:nvPr/>
            </p:nvSpPr>
            <p:spPr>
              <a:xfrm>
                <a:off x="5105400" y="6107668"/>
                <a:ext cx="342900" cy="523220"/>
              </a:xfrm>
              <a:prstGeom prst="rect">
                <a:avLst/>
              </a:prstGeom>
              <a:noFill/>
            </p:spPr>
            <p:txBody>
              <a:bodyPr wrap="square" rtlCol="0">
                <a:spAutoFit/>
              </a:bodyPr>
              <a:lstStyle/>
              <a:p>
                <a:r>
                  <a:rPr lang="en-US" sz="2800" dirty="0">
                    <a:latin typeface="Times New Roman" pitchFamily="18" charset="0"/>
                    <a:cs typeface="Times New Roman" pitchFamily="18" charset="0"/>
                  </a:rPr>
                  <a:t>X</a:t>
                </a:r>
              </a:p>
            </p:txBody>
          </p:sp>
          <p:cxnSp>
            <p:nvCxnSpPr>
              <p:cNvPr id="9" name="Straight Connector 8">
                <a:extLst>
                  <a:ext uri="{FF2B5EF4-FFF2-40B4-BE49-F238E27FC236}">
                    <a16:creationId xmlns:a16="http://schemas.microsoft.com/office/drawing/2014/main" id="{2CA40FF0-A43F-1DB6-B909-9FC2B38369E2}"/>
                  </a:ext>
                </a:extLst>
              </p:cNvPr>
              <p:cNvCxnSpPr/>
              <p:nvPr/>
            </p:nvCxnSpPr>
            <p:spPr>
              <a:xfrm>
                <a:off x="5219700" y="6172200"/>
                <a:ext cx="266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9A8EF174-69D2-646E-BBA5-55B2CCA0AF11}"/>
                </a:ext>
              </a:extLst>
            </p:cNvPr>
            <p:cNvCxnSpPr/>
            <p:nvPr/>
          </p:nvCxnSpPr>
          <p:spPr>
            <a:xfrm>
              <a:off x="5060623" y="6248400"/>
              <a:ext cx="1905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132283-7594-AFEF-DD48-3E10A6128B14}"/>
                </a:ext>
              </a:extLst>
            </p:cNvPr>
            <p:cNvCxnSpPr/>
            <p:nvPr/>
          </p:nvCxnSpPr>
          <p:spPr>
            <a:xfrm flipH="1">
              <a:off x="2590802" y="6248400"/>
              <a:ext cx="182879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672D3F92-A2E3-5338-2639-E7614B51D199}"/>
                </a:ext>
              </a:extLst>
            </p:cNvPr>
            <p:cNvSpPr/>
            <p:nvPr/>
          </p:nvSpPr>
          <p:spPr>
            <a:xfrm rot="16200000">
              <a:off x="4629151" y="3409951"/>
              <a:ext cx="266700" cy="4343398"/>
            </a:xfrm>
            <a:prstGeom prst="rightBrace">
              <a:avLst>
                <a:gd name="adj1" fmla="val 105561"/>
                <a:gd name="adj2" fmla="val 4923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9F5DF087-09A1-6AC1-A84A-30DA7F0DBCD8}"/>
                </a:ext>
              </a:extLst>
            </p:cNvPr>
            <p:cNvSpPr txBox="1"/>
            <p:nvPr/>
          </p:nvSpPr>
          <p:spPr>
            <a:xfrm>
              <a:off x="3726789" y="4724400"/>
              <a:ext cx="2064411" cy="769441"/>
            </a:xfrm>
            <a:prstGeom prst="rect">
              <a:avLst/>
            </a:prstGeom>
            <a:noFill/>
          </p:spPr>
          <p:txBody>
            <a:bodyPr wrap="none" rtlCol="0">
              <a:spAutoFit/>
            </a:bodyPr>
            <a:lstStyle/>
            <a:p>
              <a:r>
                <a:rPr lang="en-US" sz="3200" dirty="0"/>
                <a:t>Potential </a:t>
              </a:r>
              <a:r>
                <a:rPr lang="en-US" sz="4400" dirty="0"/>
                <a:t>µ</a:t>
              </a:r>
            </a:p>
          </p:txBody>
        </p:sp>
      </p:grpSp>
      <p:sp>
        <p:nvSpPr>
          <p:cNvPr id="17" name="TextBox 16">
            <a:extLst>
              <a:ext uri="{FF2B5EF4-FFF2-40B4-BE49-F238E27FC236}">
                <a16:creationId xmlns:a16="http://schemas.microsoft.com/office/drawing/2014/main" id="{B764F708-B047-A4EA-64F3-DF6E45E36FA5}"/>
              </a:ext>
            </a:extLst>
          </p:cNvPr>
          <p:cNvSpPr txBox="1"/>
          <p:nvPr/>
        </p:nvSpPr>
        <p:spPr>
          <a:xfrm>
            <a:off x="876692" y="947759"/>
            <a:ext cx="8946037" cy="2923877"/>
          </a:xfrm>
          <a:prstGeom prst="rect">
            <a:avLst/>
          </a:prstGeom>
          <a:noFill/>
        </p:spPr>
        <p:txBody>
          <a:bodyPr wrap="square">
            <a:spAutoFit/>
          </a:bodyPr>
          <a:lstStyle/>
          <a:p>
            <a:pPr>
              <a:buNone/>
            </a:pPr>
            <a:r>
              <a:rPr lang="en-US" sz="3600" dirty="0">
                <a:latin typeface="+mj-lt"/>
              </a:rPr>
              <a:t>What determines the width of a confidence interval?</a:t>
            </a:r>
          </a:p>
          <a:p>
            <a:pPr lvl="2">
              <a:buNone/>
            </a:pPr>
            <a:r>
              <a:rPr lang="en-US" sz="2800" dirty="0">
                <a:latin typeface="+mj-lt"/>
              </a:rPr>
              <a:t>1. The </a:t>
            </a:r>
            <a:r>
              <a:rPr lang="en-US" sz="2800" b="1" dirty="0">
                <a:latin typeface="+mj-lt"/>
              </a:rPr>
              <a:t>sample size</a:t>
            </a:r>
            <a:r>
              <a:rPr lang="en-US" sz="2800" dirty="0">
                <a:latin typeface="+mj-lt"/>
              </a:rPr>
              <a:t>, </a:t>
            </a:r>
            <a:r>
              <a:rPr lang="en-US" sz="2800" i="1" dirty="0">
                <a:latin typeface="+mj-lt"/>
              </a:rPr>
              <a:t>n.</a:t>
            </a:r>
          </a:p>
          <a:p>
            <a:pPr lvl="2">
              <a:buNone/>
            </a:pPr>
            <a:r>
              <a:rPr lang="en-US" sz="2800" dirty="0">
                <a:latin typeface="+mj-lt"/>
              </a:rPr>
              <a:t>2. The </a:t>
            </a:r>
            <a:r>
              <a:rPr lang="en-US" sz="2800" b="1" dirty="0">
                <a:latin typeface="+mj-lt"/>
              </a:rPr>
              <a:t>dispersion in the population</a:t>
            </a:r>
            <a:r>
              <a:rPr lang="en-US" sz="2800" dirty="0">
                <a:latin typeface="+mj-lt"/>
              </a:rPr>
              <a:t>, usually </a:t>
            </a:r>
            <a:r>
              <a:rPr lang="el-GR" sz="2800" dirty="0">
                <a:latin typeface="+mj-lt"/>
                <a:cs typeface="Arial" charset="0"/>
              </a:rPr>
              <a:t>σ</a:t>
            </a:r>
            <a:r>
              <a:rPr lang="en-US" sz="2800" dirty="0">
                <a:latin typeface="+mj-lt"/>
                <a:cs typeface="Arial" charset="0"/>
              </a:rPr>
              <a:t> </a:t>
            </a:r>
            <a:r>
              <a:rPr lang="en-US" sz="2800" dirty="0">
                <a:latin typeface="+mj-lt"/>
              </a:rPr>
              <a:t>estimated by </a:t>
            </a:r>
            <a:r>
              <a:rPr lang="en-US" sz="2800" i="1" dirty="0">
                <a:latin typeface="+mj-lt"/>
              </a:rPr>
              <a:t>s.</a:t>
            </a:r>
          </a:p>
          <a:p>
            <a:pPr lvl="2">
              <a:buNone/>
            </a:pPr>
            <a:r>
              <a:rPr lang="en-US" sz="2800" dirty="0">
                <a:latin typeface="+mj-lt"/>
              </a:rPr>
              <a:t>3. The desired</a:t>
            </a:r>
            <a:r>
              <a:rPr lang="en-US" sz="2800" b="1" dirty="0">
                <a:latin typeface="+mj-lt"/>
              </a:rPr>
              <a:t> level of confidence</a:t>
            </a:r>
            <a:r>
              <a:rPr lang="en-US" sz="2800" dirty="0">
                <a:latin typeface="+mj-lt"/>
              </a:rPr>
              <a:t>. </a:t>
            </a:r>
            <a:endParaRPr lang="en-US" sz="2800" i="1" dirty="0">
              <a:latin typeface="+mj-lt"/>
            </a:endParaRPr>
          </a:p>
        </p:txBody>
      </p:sp>
    </p:spTree>
    <p:extLst>
      <p:ext uri="{BB962C8B-B14F-4D97-AF65-F5344CB8AC3E}">
        <p14:creationId xmlns:p14="http://schemas.microsoft.com/office/powerpoint/2010/main" val="2731177926"/>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202508" y="691109"/>
            <a:ext cx="1308314" cy="5486399"/>
          </a:xfrm>
          <a:prstGeom prst="rect">
            <a:avLst/>
          </a:prstGeom>
        </p:spPr>
      </p:pic>
      <p:sp>
        <p:nvSpPr>
          <p:cNvPr id="3" name="TextBox 2">
            <a:extLst>
              <a:ext uri="{FF2B5EF4-FFF2-40B4-BE49-F238E27FC236}">
                <a16:creationId xmlns:a16="http://schemas.microsoft.com/office/drawing/2014/main" id="{6C2E1C43-635F-5826-5381-92CD930391D3}"/>
              </a:ext>
            </a:extLst>
          </p:cNvPr>
          <p:cNvSpPr txBox="1"/>
          <p:nvPr/>
        </p:nvSpPr>
        <p:spPr>
          <a:xfrm>
            <a:off x="669876" y="10068"/>
            <a:ext cx="9512084" cy="769441"/>
          </a:xfrm>
          <a:prstGeom prst="rect">
            <a:avLst/>
          </a:prstGeom>
          <a:noFill/>
        </p:spPr>
        <p:txBody>
          <a:bodyPr wrap="square">
            <a:spAutoFit/>
          </a:bodyPr>
          <a:lstStyle/>
          <a:p>
            <a:pPr algn="ctr"/>
            <a:r>
              <a:rPr lang="en-US" sz="4400" dirty="0">
                <a:latin typeface="+mj-lt"/>
              </a:rPr>
              <a:t>How to Calculate the Confidence Interval</a:t>
            </a:r>
          </a:p>
        </p:txBody>
      </p:sp>
      <p:grpSp>
        <p:nvGrpSpPr>
          <p:cNvPr id="19" name="Group 18">
            <a:extLst>
              <a:ext uri="{FF2B5EF4-FFF2-40B4-BE49-F238E27FC236}">
                <a16:creationId xmlns:a16="http://schemas.microsoft.com/office/drawing/2014/main" id="{FA35CCE5-4342-967E-7DEF-380AFA594E87}"/>
              </a:ext>
            </a:extLst>
          </p:cNvPr>
          <p:cNvGrpSpPr/>
          <p:nvPr/>
        </p:nvGrpSpPr>
        <p:grpSpPr>
          <a:xfrm>
            <a:off x="2922098" y="1039993"/>
            <a:ext cx="5181600" cy="1981200"/>
            <a:chOff x="2513029" y="3823784"/>
            <a:chExt cx="5181600" cy="1981200"/>
          </a:xfrm>
        </p:grpSpPr>
        <p:sp>
          <p:nvSpPr>
            <p:cNvPr id="5" name="Rounded Rectangle 24">
              <a:extLst>
                <a:ext uri="{FF2B5EF4-FFF2-40B4-BE49-F238E27FC236}">
                  <a16:creationId xmlns:a16="http://schemas.microsoft.com/office/drawing/2014/main" id="{79A822E0-2FDA-9F59-DDB4-4DD84AE3778C}"/>
                </a:ext>
              </a:extLst>
            </p:cNvPr>
            <p:cNvSpPr/>
            <p:nvPr/>
          </p:nvSpPr>
          <p:spPr>
            <a:xfrm>
              <a:off x="2513029" y="3823784"/>
              <a:ext cx="5181600" cy="1981200"/>
            </a:xfrm>
            <a:prstGeom prst="roundRect">
              <a:avLst/>
            </a:prstGeom>
            <a:solidFill>
              <a:srgbClr val="DCF0FC">
                <a:alpha val="9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B8FAEB0-A16C-9811-82FC-B43937AC40C0}"/>
                </a:ext>
              </a:extLst>
            </p:cNvPr>
            <p:cNvGrpSpPr/>
            <p:nvPr/>
          </p:nvGrpSpPr>
          <p:grpSpPr>
            <a:xfrm>
              <a:off x="2874440" y="3955508"/>
              <a:ext cx="4800600" cy="1600200"/>
              <a:chOff x="1695450" y="3143476"/>
              <a:chExt cx="4800600" cy="1600200"/>
            </a:xfrm>
          </p:grpSpPr>
          <p:sp>
            <p:nvSpPr>
              <p:cNvPr id="7" name="TextBox 6">
                <a:extLst>
                  <a:ext uri="{FF2B5EF4-FFF2-40B4-BE49-F238E27FC236}">
                    <a16:creationId xmlns:a16="http://schemas.microsoft.com/office/drawing/2014/main" id="{181D3A8C-27A8-11B0-937D-EDC97CC8552B}"/>
                  </a:ext>
                </a:extLst>
              </p:cNvPr>
              <p:cNvSpPr txBox="1"/>
              <p:nvPr/>
            </p:nvSpPr>
            <p:spPr>
              <a:xfrm>
                <a:off x="1695450" y="3415815"/>
                <a:ext cx="4800600" cy="923330"/>
              </a:xfrm>
              <a:prstGeom prst="rect">
                <a:avLst/>
              </a:prstGeom>
              <a:noFill/>
            </p:spPr>
            <p:txBody>
              <a:bodyPr wrap="square" rtlCol="0">
                <a:spAutoFit/>
              </a:bodyPr>
              <a:lstStyle/>
              <a:p>
                <a:r>
                  <a:rPr lang="en-US" sz="4400" dirty="0">
                    <a:latin typeface="Baskerville Old Face" pitchFamily="18" charset="0"/>
                    <a:cs typeface="Times New Roman" pitchFamily="18" charset="0"/>
                  </a:rPr>
                  <a:t>C.I.</a:t>
                </a:r>
                <a:r>
                  <a:rPr lang="en-US" sz="4400" dirty="0"/>
                  <a:t> </a:t>
                </a:r>
                <a:r>
                  <a:rPr lang="en-US" sz="4400" i="1" dirty="0"/>
                  <a:t>= X      </a:t>
                </a:r>
                <a:r>
                  <a:rPr lang="en-US" sz="5400" i="1" dirty="0">
                    <a:solidFill>
                      <a:srgbClr val="FF0000"/>
                    </a:solidFill>
                    <a:latin typeface="Cambria"/>
                  </a:rPr>
                  <a:t>t</a:t>
                </a:r>
                <a:r>
                  <a:rPr lang="en-US" sz="4400" i="1" dirty="0">
                    <a:solidFill>
                      <a:srgbClr val="FF0000"/>
                    </a:solidFill>
                    <a:latin typeface="Cambria"/>
                  </a:rPr>
                  <a:t> </a:t>
                </a:r>
                <a:endParaRPr lang="en-US" sz="4400" i="1" dirty="0">
                  <a:solidFill>
                    <a:srgbClr val="FF0000"/>
                  </a:solidFill>
                </a:endParaRPr>
              </a:p>
            </p:txBody>
          </p:sp>
          <p:sp>
            <p:nvSpPr>
              <p:cNvPr id="8" name="TextBox 7">
                <a:extLst>
                  <a:ext uri="{FF2B5EF4-FFF2-40B4-BE49-F238E27FC236}">
                    <a16:creationId xmlns:a16="http://schemas.microsoft.com/office/drawing/2014/main" id="{D6769837-0C07-C167-0BEA-0CF73792E1DD}"/>
                  </a:ext>
                </a:extLst>
              </p:cNvPr>
              <p:cNvSpPr txBox="1"/>
              <p:nvPr/>
            </p:nvSpPr>
            <p:spPr>
              <a:xfrm rot="10800000">
                <a:off x="3714750" y="3497758"/>
                <a:ext cx="723900" cy="769441"/>
              </a:xfrm>
              <a:prstGeom prst="rect">
                <a:avLst/>
              </a:prstGeom>
              <a:noFill/>
            </p:spPr>
            <p:txBody>
              <a:bodyPr wrap="square" rtlCol="0">
                <a:spAutoFit/>
              </a:bodyPr>
              <a:lstStyle/>
              <a:p>
                <a:r>
                  <a:rPr lang="en-US" sz="4400" dirty="0">
                    <a:latin typeface="Cambria"/>
                  </a:rPr>
                  <a:t>∓</a:t>
                </a:r>
                <a:endParaRPr lang="en-US" sz="4400" dirty="0"/>
              </a:p>
            </p:txBody>
          </p:sp>
          <p:sp>
            <p:nvSpPr>
              <p:cNvPr id="9" name="TextBox 8">
                <a:extLst>
                  <a:ext uri="{FF2B5EF4-FFF2-40B4-BE49-F238E27FC236}">
                    <a16:creationId xmlns:a16="http://schemas.microsoft.com/office/drawing/2014/main" id="{8AC9D4C7-8751-2D9A-8B90-88C2E708AF32}"/>
                  </a:ext>
                </a:extLst>
              </p:cNvPr>
              <p:cNvSpPr txBox="1"/>
              <p:nvPr/>
            </p:nvSpPr>
            <p:spPr>
              <a:xfrm>
                <a:off x="5353794" y="3143476"/>
                <a:ext cx="429926" cy="923330"/>
              </a:xfrm>
              <a:prstGeom prst="rect">
                <a:avLst/>
              </a:prstGeom>
              <a:noFill/>
            </p:spPr>
            <p:txBody>
              <a:bodyPr wrap="none" rtlCol="0">
                <a:spAutoFit/>
              </a:bodyPr>
              <a:lstStyle/>
              <a:p>
                <a:r>
                  <a:rPr lang="en-US" sz="5400" i="1" dirty="0">
                    <a:solidFill>
                      <a:srgbClr val="FF0000"/>
                    </a:solidFill>
                  </a:rPr>
                  <a:t>s</a:t>
                </a:r>
              </a:p>
            </p:txBody>
          </p:sp>
          <p:cxnSp>
            <p:nvCxnSpPr>
              <p:cNvPr id="10" name="Straight Connector 9">
                <a:extLst>
                  <a:ext uri="{FF2B5EF4-FFF2-40B4-BE49-F238E27FC236}">
                    <a16:creationId xmlns:a16="http://schemas.microsoft.com/office/drawing/2014/main" id="{B82C24C7-4DE2-1637-4011-729CDD873A44}"/>
                  </a:ext>
                </a:extLst>
              </p:cNvPr>
              <p:cNvCxnSpPr/>
              <p:nvPr/>
            </p:nvCxnSpPr>
            <p:spPr>
              <a:xfrm>
                <a:off x="5028178" y="3912917"/>
                <a:ext cx="85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9A501F8-F8E1-FFFA-7F78-055D503FC7FA}"/>
                  </a:ext>
                </a:extLst>
              </p:cNvPr>
              <p:cNvGrpSpPr/>
              <p:nvPr/>
            </p:nvGrpSpPr>
            <p:grpSpPr>
              <a:xfrm>
                <a:off x="4819650" y="3820346"/>
                <a:ext cx="990600" cy="923330"/>
                <a:chOff x="5504706" y="3903987"/>
                <a:chExt cx="990600" cy="923330"/>
              </a:xfrm>
            </p:grpSpPr>
            <p:sp>
              <p:nvSpPr>
                <p:cNvPr id="13" name="TextBox 12">
                  <a:extLst>
                    <a:ext uri="{FF2B5EF4-FFF2-40B4-BE49-F238E27FC236}">
                      <a16:creationId xmlns:a16="http://schemas.microsoft.com/office/drawing/2014/main" id="{C94C63C2-B964-26F1-FE39-F6FE5F739702}"/>
                    </a:ext>
                  </a:extLst>
                </p:cNvPr>
                <p:cNvSpPr txBox="1"/>
                <p:nvPr/>
              </p:nvSpPr>
              <p:spPr>
                <a:xfrm>
                  <a:off x="5504706" y="4038600"/>
                  <a:ext cx="554960" cy="769441"/>
                </a:xfrm>
                <a:prstGeom prst="rect">
                  <a:avLst/>
                </a:prstGeom>
                <a:noFill/>
              </p:spPr>
              <p:txBody>
                <a:bodyPr wrap="none" rtlCol="0">
                  <a:spAutoFit/>
                </a:bodyPr>
                <a:lstStyle/>
                <a:p>
                  <a:r>
                    <a:rPr lang="en-US" sz="4400" dirty="0">
                      <a:solidFill>
                        <a:srgbClr val="FF0000"/>
                      </a:solidFill>
                      <a:latin typeface="Cambria"/>
                    </a:rPr>
                    <a:t>√</a:t>
                  </a:r>
                  <a:endParaRPr lang="en-US" sz="4400" dirty="0">
                    <a:solidFill>
                      <a:srgbClr val="FF0000"/>
                    </a:solidFill>
                  </a:endParaRPr>
                </a:p>
              </p:txBody>
            </p:sp>
            <p:sp>
              <p:nvSpPr>
                <p:cNvPr id="14" name="TextBox 13">
                  <a:extLst>
                    <a:ext uri="{FF2B5EF4-FFF2-40B4-BE49-F238E27FC236}">
                      <a16:creationId xmlns:a16="http://schemas.microsoft.com/office/drawing/2014/main" id="{D1238567-16E1-C158-ECF3-4D94CBC7FCA5}"/>
                    </a:ext>
                  </a:extLst>
                </p:cNvPr>
                <p:cNvSpPr txBox="1"/>
                <p:nvPr/>
              </p:nvSpPr>
              <p:spPr>
                <a:xfrm>
                  <a:off x="5972384" y="3903987"/>
                  <a:ext cx="522922" cy="923330"/>
                </a:xfrm>
                <a:prstGeom prst="rect">
                  <a:avLst/>
                </a:prstGeom>
                <a:noFill/>
              </p:spPr>
              <p:txBody>
                <a:bodyPr wrap="square" rtlCol="0">
                  <a:spAutoFit/>
                </a:bodyPr>
                <a:lstStyle/>
                <a:p>
                  <a:r>
                    <a:rPr lang="en-US" sz="5400" i="1" dirty="0">
                      <a:solidFill>
                        <a:srgbClr val="FF0000"/>
                      </a:solidFill>
                    </a:rPr>
                    <a:t>n</a:t>
                  </a:r>
                </a:p>
              </p:txBody>
            </p:sp>
            <p:cxnSp>
              <p:nvCxnSpPr>
                <p:cNvPr id="15" name="Straight Connector 14">
                  <a:extLst>
                    <a:ext uri="{FF2B5EF4-FFF2-40B4-BE49-F238E27FC236}">
                      <a16:creationId xmlns:a16="http://schemas.microsoft.com/office/drawing/2014/main" id="{2AEC6FF2-AA35-C09D-C4FB-1B88EBC81F91}"/>
                    </a:ext>
                  </a:extLst>
                </p:cNvPr>
                <p:cNvCxnSpPr/>
                <p:nvPr/>
              </p:nvCxnSpPr>
              <p:spPr>
                <a:xfrm>
                  <a:off x="5972384" y="4131243"/>
                  <a:ext cx="5229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493B64A7-3FBB-84D4-C475-90B87B0B77D7}"/>
                  </a:ext>
                </a:extLst>
              </p:cNvPr>
              <p:cNvCxnSpPr/>
              <p:nvPr/>
            </p:nvCxnSpPr>
            <p:spPr>
              <a:xfrm>
                <a:off x="3219450" y="3657600"/>
                <a:ext cx="477272"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Content Placeholder 2">
            <a:extLst>
              <a:ext uri="{FF2B5EF4-FFF2-40B4-BE49-F238E27FC236}">
                <a16:creationId xmlns:a16="http://schemas.microsoft.com/office/drawing/2014/main" id="{0F472956-C932-41D4-2C78-E080BAEE9DD4}"/>
              </a:ext>
            </a:extLst>
          </p:cNvPr>
          <p:cNvSpPr>
            <a:spLocks noGrp="1"/>
          </p:cNvSpPr>
          <p:nvPr>
            <p:ph idx="1"/>
          </p:nvPr>
        </p:nvSpPr>
        <p:spPr>
          <a:xfrm>
            <a:off x="2196993" y="3289898"/>
            <a:ext cx="6973631" cy="2528109"/>
          </a:xfrm>
        </p:spPr>
        <p:txBody>
          <a:bodyPr>
            <a:noAutofit/>
          </a:bodyPr>
          <a:lstStyle/>
          <a:p>
            <a:pPr>
              <a:spcBef>
                <a:spcPts val="0"/>
              </a:spcBef>
              <a:spcAft>
                <a:spcPts val="600"/>
              </a:spcAft>
            </a:pPr>
            <a:r>
              <a:rPr lang="en-US" sz="2400" dirty="0">
                <a:latin typeface="Baskerville Old Face" pitchFamily="18" charset="0"/>
              </a:rPr>
              <a:t>C.I. </a:t>
            </a:r>
            <a:r>
              <a:rPr lang="en-US" sz="2400" dirty="0"/>
              <a:t>= Confidence Interval</a:t>
            </a:r>
          </a:p>
          <a:p>
            <a:pPr>
              <a:spcBef>
                <a:spcPts val="0"/>
              </a:spcBef>
              <a:spcAft>
                <a:spcPts val="600"/>
              </a:spcAft>
            </a:pPr>
            <a:r>
              <a:rPr lang="en-US" sz="2400" dirty="0"/>
              <a:t>X = sample mean</a:t>
            </a:r>
          </a:p>
          <a:p>
            <a:pPr>
              <a:spcBef>
                <a:spcPts val="0"/>
              </a:spcBef>
              <a:spcAft>
                <a:spcPts val="600"/>
              </a:spcAft>
            </a:pPr>
            <a:r>
              <a:rPr lang="en-US" sz="2400" dirty="0"/>
              <a:t>t = t statistic value </a:t>
            </a:r>
          </a:p>
          <a:p>
            <a:pPr>
              <a:spcBef>
                <a:spcPts val="0"/>
              </a:spcBef>
              <a:spcAft>
                <a:spcPts val="600"/>
              </a:spcAft>
            </a:pPr>
            <a:r>
              <a:rPr lang="en-US" sz="2400" dirty="0"/>
              <a:t>s = sample standard deviation</a:t>
            </a:r>
          </a:p>
          <a:p>
            <a:pPr>
              <a:spcBef>
                <a:spcPts val="0"/>
              </a:spcBef>
              <a:spcAft>
                <a:spcPts val="600"/>
              </a:spcAft>
            </a:pPr>
            <a:r>
              <a:rPr lang="en-US" dirty="0"/>
              <a:t>(s/n^0.5) is called the standard error of the mean</a:t>
            </a:r>
            <a:endParaRPr lang="en-US" sz="2400" dirty="0"/>
          </a:p>
          <a:p>
            <a:pPr>
              <a:spcBef>
                <a:spcPts val="0"/>
              </a:spcBef>
              <a:spcAft>
                <a:spcPts val="600"/>
              </a:spcAft>
            </a:pPr>
            <a:r>
              <a:rPr lang="en-US" sz="2400" dirty="0"/>
              <a:t>n = sample size  </a:t>
            </a:r>
          </a:p>
        </p:txBody>
      </p:sp>
      <p:sp>
        <p:nvSpPr>
          <p:cNvPr id="21" name="TextBox 20">
            <a:hlinkClick r:id="rId3" action="ppaction://hlinkfile"/>
            <a:extLst>
              <a:ext uri="{FF2B5EF4-FFF2-40B4-BE49-F238E27FC236}">
                <a16:creationId xmlns:a16="http://schemas.microsoft.com/office/drawing/2014/main" id="{8C874791-808E-E625-35F0-AE4AEDC8F973}"/>
              </a:ext>
            </a:extLst>
          </p:cNvPr>
          <p:cNvSpPr txBox="1"/>
          <p:nvPr/>
        </p:nvSpPr>
        <p:spPr>
          <a:xfrm>
            <a:off x="5943415" y="6309090"/>
            <a:ext cx="3985963" cy="369332"/>
          </a:xfrm>
          <a:prstGeom prst="rect">
            <a:avLst/>
          </a:prstGeom>
          <a:noFill/>
        </p:spPr>
        <p:txBody>
          <a:bodyPr wrap="none" rtlCol="0">
            <a:spAutoFit/>
          </a:bodyPr>
          <a:lstStyle/>
          <a:p>
            <a:r>
              <a:rPr lang="en-US" dirty="0">
                <a:solidFill>
                  <a:srgbClr val="FFC000"/>
                </a:solidFill>
                <a:hlinkClick r:id="rId4" action="ppaction://hlinkfile"/>
              </a:rPr>
              <a:t>Go to Worksheet – Confidence Interval</a:t>
            </a:r>
            <a:endParaRPr lang="en-US" dirty="0">
              <a:solidFill>
                <a:srgbClr val="FFC000"/>
              </a:solidFill>
            </a:endParaRPr>
          </a:p>
        </p:txBody>
      </p:sp>
      <p:grpSp>
        <p:nvGrpSpPr>
          <p:cNvPr id="23" name="Group 22">
            <a:extLst>
              <a:ext uri="{FF2B5EF4-FFF2-40B4-BE49-F238E27FC236}">
                <a16:creationId xmlns:a16="http://schemas.microsoft.com/office/drawing/2014/main" id="{9CBE4309-8876-DAF0-F071-6947AB75EF3F}"/>
              </a:ext>
            </a:extLst>
          </p:cNvPr>
          <p:cNvGrpSpPr/>
          <p:nvPr/>
        </p:nvGrpSpPr>
        <p:grpSpPr>
          <a:xfrm>
            <a:off x="6014926" y="2577286"/>
            <a:ext cx="2296868" cy="968494"/>
            <a:chOff x="6014926" y="2577286"/>
            <a:chExt cx="2296868" cy="968494"/>
          </a:xfrm>
        </p:grpSpPr>
        <p:sp>
          <p:nvSpPr>
            <p:cNvPr id="2" name="Right Brace 1">
              <a:extLst>
                <a:ext uri="{FF2B5EF4-FFF2-40B4-BE49-F238E27FC236}">
                  <a16:creationId xmlns:a16="http://schemas.microsoft.com/office/drawing/2014/main" id="{06B88F22-AD96-DFF2-94E6-A1E36A0E87C1}"/>
                </a:ext>
              </a:extLst>
            </p:cNvPr>
            <p:cNvSpPr/>
            <p:nvPr/>
          </p:nvSpPr>
          <p:spPr>
            <a:xfrm rot="5400000">
              <a:off x="6580725" y="2011487"/>
              <a:ext cx="589324" cy="1720922"/>
            </a:xfrm>
            <a:prstGeom prst="rightBrace">
              <a:avLst>
                <a:gd name="adj1" fmla="val 8333"/>
                <a:gd name="adj2" fmla="val 4856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AB27567-3435-8320-5724-6834705FB406}"/>
                </a:ext>
              </a:extLst>
            </p:cNvPr>
            <p:cNvSpPr txBox="1"/>
            <p:nvPr/>
          </p:nvSpPr>
          <p:spPr>
            <a:xfrm>
              <a:off x="6616238" y="3176448"/>
              <a:ext cx="169555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Sampling error</a:t>
              </a:r>
            </a:p>
          </p:txBody>
        </p:sp>
      </p:grpSp>
    </p:spTree>
    <p:extLst>
      <p:ext uri="{BB962C8B-B14F-4D97-AF65-F5344CB8AC3E}">
        <p14:creationId xmlns:p14="http://schemas.microsoft.com/office/powerpoint/2010/main" val="632550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37130C-B606-03C3-B9FC-35C890BED603}"/>
              </a:ext>
            </a:extLst>
          </p:cNvPr>
          <p:cNvSpPr txBox="1"/>
          <p:nvPr/>
        </p:nvSpPr>
        <p:spPr>
          <a:xfrm>
            <a:off x="3151564" y="6255311"/>
            <a:ext cx="2971800" cy="369332"/>
          </a:xfrm>
          <a:prstGeom prst="rect">
            <a:avLst/>
          </a:prstGeom>
          <a:noFill/>
        </p:spPr>
        <p:txBody>
          <a:bodyPr wrap="square" rtlCol="0">
            <a:spAutoFit/>
          </a:bodyPr>
          <a:lstStyle/>
          <a:p>
            <a:r>
              <a:rPr lang="en-US" dirty="0">
                <a:solidFill>
                  <a:schemeClr val="tx2">
                    <a:lumMod val="60000"/>
                    <a:lumOff val="40000"/>
                  </a:schemeClr>
                </a:solidFill>
                <a:hlinkClick r:id="rId2" action="ppaction://hlinkfile"/>
              </a:rPr>
              <a:t>Worksheet -1</a:t>
            </a:r>
            <a:r>
              <a:rPr lang="en-US" baseline="30000" dirty="0">
                <a:solidFill>
                  <a:schemeClr val="tx2">
                    <a:lumMod val="60000"/>
                    <a:lumOff val="40000"/>
                  </a:schemeClr>
                </a:solidFill>
                <a:hlinkClick r:id="rId2" action="ppaction://hlinkfile"/>
              </a:rPr>
              <a:t>st</a:t>
            </a:r>
            <a:r>
              <a:rPr lang="en-US" dirty="0">
                <a:solidFill>
                  <a:schemeClr val="tx2">
                    <a:lumMod val="60000"/>
                    <a:lumOff val="40000"/>
                  </a:schemeClr>
                </a:solidFill>
                <a:hlinkClick r:id="rId2" action="ppaction://hlinkfile"/>
              </a:rPr>
              <a:t> Review</a:t>
            </a:r>
            <a:endParaRPr lang="en-US" dirty="0">
              <a:solidFill>
                <a:schemeClr val="tx2">
                  <a:lumMod val="60000"/>
                  <a:lumOff val="40000"/>
                </a:schemeClr>
              </a:solidFill>
            </a:endParaRPr>
          </a:p>
        </p:txBody>
      </p:sp>
      <p:pic>
        <p:nvPicPr>
          <p:cNvPr id="24" name="Picture 23" descr="An abstract genetic concept">
            <a:extLst>
              <a:ext uri="{FF2B5EF4-FFF2-40B4-BE49-F238E27FC236}">
                <a16:creationId xmlns:a16="http://schemas.microsoft.com/office/drawing/2014/main" id="{14BAA7AB-4918-46C3-50EE-900B8205FBC1}"/>
              </a:ext>
            </a:extLst>
          </p:cNvPr>
          <p:cNvPicPr>
            <a:picLocks noChangeAspect="1"/>
          </p:cNvPicPr>
          <p:nvPr/>
        </p:nvPicPr>
        <p:blipFill rotWithShape="1">
          <a:blip r:embed="rId3"/>
          <a:srcRect l="8052" r="3059"/>
          <a:stretch/>
        </p:blipFill>
        <p:spPr>
          <a:xfrm>
            <a:off x="7204640" y="684119"/>
            <a:ext cx="4334082" cy="5488082"/>
          </a:xfrm>
          <a:prstGeom prst="rect">
            <a:avLst/>
          </a:prstGeom>
        </p:spPr>
      </p:pic>
      <p:sp>
        <p:nvSpPr>
          <p:cNvPr id="25" name="Rectangle 24">
            <a:extLst>
              <a:ext uri="{FF2B5EF4-FFF2-40B4-BE49-F238E27FC236}">
                <a16:creationId xmlns:a16="http://schemas.microsoft.com/office/drawing/2014/main" id="{FFFC5215-90B6-D93A-4B7B-DA2A057A9C69}"/>
              </a:ext>
            </a:extLst>
          </p:cNvPr>
          <p:cNvSpPr/>
          <p:nvPr/>
        </p:nvSpPr>
        <p:spPr>
          <a:xfrm>
            <a:off x="7184960" y="684119"/>
            <a:ext cx="4321239"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mj-lt"/>
            </a:endParaRPr>
          </a:p>
        </p:txBody>
      </p:sp>
      <p:pic>
        <p:nvPicPr>
          <p:cNvPr id="5" name="Picture 4" descr="C:\Users\Steve\AppData\Local\Microsoft\Windows\Temporary Internet Files\Content.IE5\3ELG1853\MP900385553[1].jpg">
            <a:extLst>
              <a:ext uri="{FF2B5EF4-FFF2-40B4-BE49-F238E27FC236}">
                <a16:creationId xmlns:a16="http://schemas.microsoft.com/office/drawing/2014/main" id="{5A4333AE-8CF9-8047-80C5-A3098B8F5ABA}"/>
              </a:ext>
            </a:extLst>
          </p:cNvPr>
          <p:cNvPicPr>
            <a:picLocks noChangeAspect="1" noChangeArrowheads="1"/>
          </p:cNvPicPr>
          <p:nvPr/>
        </p:nvPicPr>
        <p:blipFill>
          <a:blip r:embed="rId4" cstate="print"/>
          <a:srcRect l="5176" r="5176"/>
          <a:stretch>
            <a:fillRect/>
          </a:stretch>
        </p:blipFill>
        <p:spPr bwMode="auto">
          <a:xfrm rot="830889">
            <a:off x="1646291" y="738990"/>
            <a:ext cx="3191936" cy="2971800"/>
          </a:xfrm>
          <a:prstGeom prst="rect">
            <a:avLst/>
          </a:prstGeom>
          <a:noFill/>
          <a:ln w="127000">
            <a:noFill/>
            <a:miter lim="800000"/>
          </a:ln>
          <a:effectLst/>
        </p:spPr>
      </p:pic>
      <p:sp>
        <p:nvSpPr>
          <p:cNvPr id="7" name="Rounded Rectangle 24">
            <a:extLst>
              <a:ext uri="{FF2B5EF4-FFF2-40B4-BE49-F238E27FC236}">
                <a16:creationId xmlns:a16="http://schemas.microsoft.com/office/drawing/2014/main" id="{7881F37C-BCD3-7BEC-863C-8CD97E0F7410}"/>
              </a:ext>
            </a:extLst>
          </p:cNvPr>
          <p:cNvSpPr/>
          <p:nvPr/>
        </p:nvSpPr>
        <p:spPr>
          <a:xfrm rot="19726324">
            <a:off x="2273141" y="2296994"/>
            <a:ext cx="5181600" cy="1981200"/>
          </a:xfrm>
          <a:prstGeom prst="roundRect">
            <a:avLst/>
          </a:prstGeom>
          <a:solidFill>
            <a:srgbClr val="FECF58">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1">
            <a:extLst>
              <a:ext uri="{FF2B5EF4-FFF2-40B4-BE49-F238E27FC236}">
                <a16:creationId xmlns:a16="http://schemas.microsoft.com/office/drawing/2014/main" id="{80DBBEBA-6AB8-4818-604B-D11CAE886886}"/>
              </a:ext>
            </a:extLst>
          </p:cNvPr>
          <p:cNvPicPr>
            <a:picLocks noChangeAspect="1"/>
          </p:cNvPicPr>
          <p:nvPr/>
        </p:nvPicPr>
        <p:blipFill>
          <a:blip r:embed="rId5">
            <a:extLst>
              <a:ext uri="{28A0092B-C50C-407E-A947-70E740481C1C}">
                <a14:useLocalDpi xmlns:a14="http://schemas.microsoft.com/office/drawing/2010/main" val="0"/>
              </a:ext>
            </a:extLst>
          </a:blip>
          <a:srcRect l="5147" r="5147"/>
          <a:stretch>
            <a:fillRect/>
          </a:stretch>
        </p:blipFill>
        <p:spPr>
          <a:xfrm rot="20896712">
            <a:off x="878320" y="3042014"/>
            <a:ext cx="3342451" cy="2888627"/>
          </a:xfrm>
          <a:prstGeom prst="rect">
            <a:avLst/>
          </a:prstGeom>
        </p:spPr>
      </p:pic>
      <p:grpSp>
        <p:nvGrpSpPr>
          <p:cNvPr id="8" name="Group 7">
            <a:extLst>
              <a:ext uri="{FF2B5EF4-FFF2-40B4-BE49-F238E27FC236}">
                <a16:creationId xmlns:a16="http://schemas.microsoft.com/office/drawing/2014/main" id="{1D3BF063-8745-3E1C-E42F-AD1CAEF15C15}"/>
              </a:ext>
            </a:extLst>
          </p:cNvPr>
          <p:cNvGrpSpPr/>
          <p:nvPr/>
        </p:nvGrpSpPr>
        <p:grpSpPr>
          <a:xfrm rot="19599791">
            <a:off x="2654141" y="2373194"/>
            <a:ext cx="4800600" cy="1600200"/>
            <a:chOff x="1695450" y="3143476"/>
            <a:chExt cx="4800600" cy="1600200"/>
          </a:xfrm>
        </p:grpSpPr>
        <p:sp>
          <p:nvSpPr>
            <p:cNvPr id="9" name="TextBox 8">
              <a:extLst>
                <a:ext uri="{FF2B5EF4-FFF2-40B4-BE49-F238E27FC236}">
                  <a16:creationId xmlns:a16="http://schemas.microsoft.com/office/drawing/2014/main" id="{2FF96EE7-41A8-6FFE-5C6B-E989C8B75A22}"/>
                </a:ext>
              </a:extLst>
            </p:cNvPr>
            <p:cNvSpPr txBox="1"/>
            <p:nvPr/>
          </p:nvSpPr>
          <p:spPr>
            <a:xfrm>
              <a:off x="1695450" y="3415815"/>
              <a:ext cx="4800600" cy="923330"/>
            </a:xfrm>
            <a:prstGeom prst="rect">
              <a:avLst/>
            </a:prstGeom>
            <a:noFill/>
          </p:spPr>
          <p:txBody>
            <a:bodyPr wrap="square" rtlCol="0">
              <a:spAutoFit/>
            </a:bodyPr>
            <a:lstStyle/>
            <a:p>
              <a:r>
                <a:rPr lang="en-US" sz="4400" dirty="0">
                  <a:latin typeface="Baskerville Old Face" pitchFamily="18" charset="0"/>
                  <a:cs typeface="Times New Roman" pitchFamily="18" charset="0"/>
                </a:rPr>
                <a:t>C.I.</a:t>
              </a:r>
              <a:r>
                <a:rPr lang="en-US" sz="4400" dirty="0"/>
                <a:t> </a:t>
              </a:r>
              <a:r>
                <a:rPr lang="en-US" sz="4400" i="1" dirty="0"/>
                <a:t>= X      </a:t>
              </a:r>
              <a:r>
                <a:rPr lang="en-US" sz="5400" i="1" dirty="0">
                  <a:latin typeface="Cambria"/>
                </a:rPr>
                <a:t>t</a:t>
              </a:r>
              <a:r>
                <a:rPr lang="en-US" sz="4400" i="1" dirty="0">
                  <a:latin typeface="Cambria"/>
                </a:rPr>
                <a:t> </a:t>
              </a:r>
              <a:endParaRPr lang="en-US" sz="4400" i="1" dirty="0"/>
            </a:p>
          </p:txBody>
        </p:sp>
        <p:sp>
          <p:nvSpPr>
            <p:cNvPr id="10" name="TextBox 9">
              <a:extLst>
                <a:ext uri="{FF2B5EF4-FFF2-40B4-BE49-F238E27FC236}">
                  <a16:creationId xmlns:a16="http://schemas.microsoft.com/office/drawing/2014/main" id="{6908C400-B645-8E64-CC98-A559CB562C61}"/>
                </a:ext>
              </a:extLst>
            </p:cNvPr>
            <p:cNvSpPr txBox="1"/>
            <p:nvPr/>
          </p:nvSpPr>
          <p:spPr>
            <a:xfrm rot="10800000">
              <a:off x="3714750" y="3497758"/>
              <a:ext cx="723900" cy="769440"/>
            </a:xfrm>
            <a:prstGeom prst="rect">
              <a:avLst/>
            </a:prstGeom>
            <a:noFill/>
          </p:spPr>
          <p:txBody>
            <a:bodyPr wrap="square" rtlCol="0">
              <a:spAutoFit/>
            </a:bodyPr>
            <a:lstStyle/>
            <a:p>
              <a:r>
                <a:rPr lang="en-US" sz="4400" dirty="0">
                  <a:latin typeface="Cambria"/>
                </a:rPr>
                <a:t>∓</a:t>
              </a:r>
              <a:endParaRPr lang="en-US" sz="4400" dirty="0"/>
            </a:p>
          </p:txBody>
        </p:sp>
        <p:sp>
          <p:nvSpPr>
            <p:cNvPr id="11" name="TextBox 10">
              <a:extLst>
                <a:ext uri="{FF2B5EF4-FFF2-40B4-BE49-F238E27FC236}">
                  <a16:creationId xmlns:a16="http://schemas.microsoft.com/office/drawing/2014/main" id="{47E56258-84E2-1E3E-DF2C-4B92415F119D}"/>
                </a:ext>
              </a:extLst>
            </p:cNvPr>
            <p:cNvSpPr txBox="1"/>
            <p:nvPr/>
          </p:nvSpPr>
          <p:spPr>
            <a:xfrm>
              <a:off x="5353794" y="3143476"/>
              <a:ext cx="429926" cy="923330"/>
            </a:xfrm>
            <a:prstGeom prst="rect">
              <a:avLst/>
            </a:prstGeom>
            <a:noFill/>
          </p:spPr>
          <p:txBody>
            <a:bodyPr wrap="none" rtlCol="0">
              <a:spAutoFit/>
            </a:bodyPr>
            <a:lstStyle/>
            <a:p>
              <a:r>
                <a:rPr lang="en-US" sz="5400" i="1" dirty="0"/>
                <a:t>s</a:t>
              </a:r>
            </a:p>
          </p:txBody>
        </p:sp>
        <p:cxnSp>
          <p:nvCxnSpPr>
            <p:cNvPr id="12" name="Straight Connector 11">
              <a:extLst>
                <a:ext uri="{FF2B5EF4-FFF2-40B4-BE49-F238E27FC236}">
                  <a16:creationId xmlns:a16="http://schemas.microsoft.com/office/drawing/2014/main" id="{655E2EE8-74E7-2BF7-670E-0050CE425FE6}"/>
                </a:ext>
              </a:extLst>
            </p:cNvPr>
            <p:cNvCxnSpPr>
              <a:cxnSpLocks/>
            </p:cNvCxnSpPr>
            <p:nvPr/>
          </p:nvCxnSpPr>
          <p:spPr>
            <a:xfrm>
              <a:off x="5028178" y="3912916"/>
              <a:ext cx="858272"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9037B76-BAC3-6856-8FF3-8517AF171AC7}"/>
                </a:ext>
              </a:extLst>
            </p:cNvPr>
            <p:cNvGrpSpPr/>
            <p:nvPr/>
          </p:nvGrpSpPr>
          <p:grpSpPr>
            <a:xfrm>
              <a:off x="4819650" y="3820346"/>
              <a:ext cx="990600" cy="923330"/>
              <a:chOff x="5504706" y="3903987"/>
              <a:chExt cx="990600" cy="923330"/>
            </a:xfrm>
          </p:grpSpPr>
          <p:sp>
            <p:nvSpPr>
              <p:cNvPr id="15" name="TextBox 14">
                <a:extLst>
                  <a:ext uri="{FF2B5EF4-FFF2-40B4-BE49-F238E27FC236}">
                    <a16:creationId xmlns:a16="http://schemas.microsoft.com/office/drawing/2014/main" id="{C76DA083-1A25-FE1F-0E74-55434248D5FC}"/>
                  </a:ext>
                </a:extLst>
              </p:cNvPr>
              <p:cNvSpPr txBox="1"/>
              <p:nvPr/>
            </p:nvSpPr>
            <p:spPr>
              <a:xfrm>
                <a:off x="5504706" y="4038600"/>
                <a:ext cx="554960" cy="769441"/>
              </a:xfrm>
              <a:prstGeom prst="rect">
                <a:avLst/>
              </a:prstGeom>
              <a:noFill/>
            </p:spPr>
            <p:txBody>
              <a:bodyPr wrap="none" rtlCol="0">
                <a:spAutoFit/>
              </a:bodyPr>
              <a:lstStyle/>
              <a:p>
                <a:r>
                  <a:rPr lang="en-US" sz="4400" dirty="0">
                    <a:latin typeface="Cambria"/>
                  </a:rPr>
                  <a:t>√</a:t>
                </a:r>
                <a:endParaRPr lang="en-US" sz="4400" dirty="0"/>
              </a:p>
            </p:txBody>
          </p:sp>
          <p:sp>
            <p:nvSpPr>
              <p:cNvPr id="17" name="TextBox 16">
                <a:extLst>
                  <a:ext uri="{FF2B5EF4-FFF2-40B4-BE49-F238E27FC236}">
                    <a16:creationId xmlns:a16="http://schemas.microsoft.com/office/drawing/2014/main" id="{229254B4-4198-4234-0B74-5E73CB39FCE9}"/>
                  </a:ext>
                </a:extLst>
              </p:cNvPr>
              <p:cNvSpPr txBox="1"/>
              <p:nvPr/>
            </p:nvSpPr>
            <p:spPr>
              <a:xfrm>
                <a:off x="5972384" y="3903987"/>
                <a:ext cx="522922" cy="923330"/>
              </a:xfrm>
              <a:prstGeom prst="rect">
                <a:avLst/>
              </a:prstGeom>
              <a:noFill/>
            </p:spPr>
            <p:txBody>
              <a:bodyPr wrap="square" rtlCol="0">
                <a:spAutoFit/>
              </a:bodyPr>
              <a:lstStyle/>
              <a:p>
                <a:r>
                  <a:rPr lang="en-US" sz="5400" i="1" dirty="0"/>
                  <a:t>n</a:t>
                </a:r>
              </a:p>
            </p:txBody>
          </p:sp>
          <p:cxnSp>
            <p:nvCxnSpPr>
              <p:cNvPr id="19" name="Straight Connector 18">
                <a:extLst>
                  <a:ext uri="{FF2B5EF4-FFF2-40B4-BE49-F238E27FC236}">
                    <a16:creationId xmlns:a16="http://schemas.microsoft.com/office/drawing/2014/main" id="{7F3F1E9B-AB13-D0FA-495A-59F8D6008224}"/>
                  </a:ext>
                </a:extLst>
              </p:cNvPr>
              <p:cNvCxnSpPr/>
              <p:nvPr/>
            </p:nvCxnSpPr>
            <p:spPr>
              <a:xfrm>
                <a:off x="5972383" y="4141517"/>
                <a:ext cx="5229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F779FC75-78E4-9C85-CD89-A44E0EC3B3F2}"/>
                </a:ext>
              </a:extLst>
            </p:cNvPr>
            <p:cNvCxnSpPr/>
            <p:nvPr/>
          </p:nvCxnSpPr>
          <p:spPr>
            <a:xfrm>
              <a:off x="3219450" y="3657600"/>
              <a:ext cx="477272"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9" descr="C:\Users\Steve 2012\AppData\Local\Microsoft\Windows\Temporary Internet Files\Content.IE5\9XBN6JGD\MP910220839[1].jpg">
            <a:extLst>
              <a:ext uri="{FF2B5EF4-FFF2-40B4-BE49-F238E27FC236}">
                <a16:creationId xmlns:a16="http://schemas.microsoft.com/office/drawing/2014/main" id="{D39AA815-3951-C841-D28E-5D6694292B6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358" t="5194" r="25373" b="10479"/>
          <a:stretch/>
        </p:blipFill>
        <p:spPr bwMode="auto">
          <a:xfrm rot="21180936">
            <a:off x="3375398" y="3468120"/>
            <a:ext cx="2206870" cy="17491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5">
            <a:extLst>
              <a:ext uri="{FF2B5EF4-FFF2-40B4-BE49-F238E27FC236}">
                <a16:creationId xmlns:a16="http://schemas.microsoft.com/office/drawing/2014/main" id="{14F84681-E691-C8FC-F6D0-659394476C6C}"/>
              </a:ext>
            </a:extLst>
          </p:cNvPr>
          <p:cNvSpPr txBox="1">
            <a:spLocks/>
          </p:cNvSpPr>
          <p:nvPr/>
        </p:nvSpPr>
        <p:spPr>
          <a:xfrm rot="21023655">
            <a:off x="3511080" y="3360544"/>
            <a:ext cx="1894378" cy="1650487"/>
          </a:xfrm>
          <a:prstGeom prst="rect">
            <a:avLst/>
          </a:prstGeom>
        </p:spPr>
        <p:txBody>
          <a:bodyPr anchor="ctr">
            <a:normAutofit/>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2400" b="1" dirty="0">
                <a:solidFill>
                  <a:schemeClr val="tx2">
                    <a:lumMod val="75000"/>
                  </a:schemeClr>
                </a:solidFill>
                <a:latin typeface="Brush Script MT" pitchFamily="66" charset="0"/>
              </a:rPr>
              <a:t>Let’s go back quickly.  Touch up some points</a:t>
            </a:r>
          </a:p>
        </p:txBody>
      </p:sp>
      <p:sp>
        <p:nvSpPr>
          <p:cNvPr id="27" name="Title 3">
            <a:extLst>
              <a:ext uri="{FF2B5EF4-FFF2-40B4-BE49-F238E27FC236}">
                <a16:creationId xmlns:a16="http://schemas.microsoft.com/office/drawing/2014/main" id="{5EE983A7-157A-D61E-8DB8-15F0D43F346A}"/>
              </a:ext>
            </a:extLst>
          </p:cNvPr>
          <p:cNvSpPr txBox="1">
            <a:spLocks/>
          </p:cNvSpPr>
          <p:nvPr/>
        </p:nvSpPr>
        <p:spPr>
          <a:xfrm>
            <a:off x="8021535" y="2128120"/>
            <a:ext cx="3257104" cy="23047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r>
              <a:rPr lang="en-US" sz="5400" b="1" cap="none" dirty="0"/>
              <a:t>Review:</a:t>
            </a:r>
          </a:p>
          <a:p>
            <a:pPr algn="ctr"/>
            <a:endParaRPr lang="en-US" sz="1200" cap="none" dirty="0"/>
          </a:p>
          <a:p>
            <a:r>
              <a:rPr lang="en-US" sz="4400" cap="none" dirty="0"/>
              <a:t>Module</a:t>
            </a:r>
            <a:br>
              <a:rPr lang="en-US" sz="4400" cap="none" dirty="0"/>
            </a:br>
            <a:r>
              <a:rPr lang="en-US" sz="4400" cap="none" dirty="0"/>
              <a:t>3 &amp; 4</a:t>
            </a:r>
          </a:p>
        </p:txBody>
      </p:sp>
      <p:sp>
        <p:nvSpPr>
          <p:cNvPr id="2" name="TextBox 1">
            <a:extLst>
              <a:ext uri="{FF2B5EF4-FFF2-40B4-BE49-F238E27FC236}">
                <a16:creationId xmlns:a16="http://schemas.microsoft.com/office/drawing/2014/main" id="{753DC331-DE0B-A153-D87B-8D261E166BE2}"/>
              </a:ext>
            </a:extLst>
          </p:cNvPr>
          <p:cNvSpPr txBox="1"/>
          <p:nvPr/>
        </p:nvSpPr>
        <p:spPr>
          <a:xfrm>
            <a:off x="7655875" y="6255311"/>
            <a:ext cx="2971800" cy="369332"/>
          </a:xfrm>
          <a:prstGeom prst="rect">
            <a:avLst/>
          </a:prstGeom>
          <a:noFill/>
        </p:spPr>
        <p:txBody>
          <a:bodyPr wrap="square" rtlCol="0">
            <a:spAutoFit/>
          </a:bodyPr>
          <a:lstStyle/>
          <a:p>
            <a:r>
              <a:rPr lang="en-US" dirty="0">
                <a:solidFill>
                  <a:schemeClr val="tx2">
                    <a:lumMod val="60000"/>
                    <a:lumOff val="40000"/>
                  </a:schemeClr>
                </a:solidFill>
                <a:hlinkClick r:id="rId7" action="ppaction://hlinkfile"/>
              </a:rPr>
              <a:t>Worksheet – 2</a:t>
            </a:r>
            <a:r>
              <a:rPr lang="en-US" baseline="30000" dirty="0">
                <a:solidFill>
                  <a:schemeClr val="tx2">
                    <a:lumMod val="60000"/>
                    <a:lumOff val="40000"/>
                  </a:schemeClr>
                </a:solidFill>
                <a:hlinkClick r:id="rId7" action="ppaction://hlinkfile"/>
              </a:rPr>
              <a:t>nd</a:t>
            </a:r>
            <a:r>
              <a:rPr lang="en-US" dirty="0">
                <a:solidFill>
                  <a:schemeClr val="tx2">
                    <a:lumMod val="60000"/>
                    <a:lumOff val="40000"/>
                  </a:schemeClr>
                </a:solidFill>
                <a:hlinkClick r:id="rId7" action="ppaction://hlinkfile"/>
              </a:rPr>
              <a:t> Review</a:t>
            </a:r>
            <a:endParaRPr lang="en-US" dirty="0">
              <a:solidFill>
                <a:schemeClr val="tx2">
                  <a:lumMod val="60000"/>
                  <a:lumOff val="40000"/>
                </a:schemeClr>
              </a:solidFill>
            </a:endParaRPr>
          </a:p>
        </p:txBody>
      </p:sp>
    </p:spTree>
    <p:extLst>
      <p:ext uri="{BB962C8B-B14F-4D97-AF65-F5344CB8AC3E}">
        <p14:creationId xmlns:p14="http://schemas.microsoft.com/office/powerpoint/2010/main" val="314380657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n abstract genetic concept">
            <a:extLst>
              <a:ext uri="{FF2B5EF4-FFF2-40B4-BE49-F238E27FC236}">
                <a16:creationId xmlns:a16="http://schemas.microsoft.com/office/drawing/2014/main" id="{14BAA7AB-4918-46C3-50EE-900B8205FBC1}"/>
              </a:ext>
            </a:extLst>
          </p:cNvPr>
          <p:cNvPicPr>
            <a:picLocks noChangeAspect="1"/>
          </p:cNvPicPr>
          <p:nvPr/>
        </p:nvPicPr>
        <p:blipFill rotWithShape="1">
          <a:blip r:embed="rId2"/>
          <a:srcRect l="8052" r="3059"/>
          <a:stretch/>
        </p:blipFill>
        <p:spPr>
          <a:xfrm>
            <a:off x="7204640" y="684119"/>
            <a:ext cx="4334082" cy="5488082"/>
          </a:xfrm>
          <a:prstGeom prst="rect">
            <a:avLst/>
          </a:prstGeom>
        </p:spPr>
      </p:pic>
      <p:sp>
        <p:nvSpPr>
          <p:cNvPr id="25" name="Rectangle 24">
            <a:extLst>
              <a:ext uri="{FF2B5EF4-FFF2-40B4-BE49-F238E27FC236}">
                <a16:creationId xmlns:a16="http://schemas.microsoft.com/office/drawing/2014/main" id="{FFFC5215-90B6-D93A-4B7B-DA2A057A9C69}"/>
              </a:ext>
            </a:extLst>
          </p:cNvPr>
          <p:cNvSpPr/>
          <p:nvPr/>
        </p:nvSpPr>
        <p:spPr>
          <a:xfrm>
            <a:off x="7219266" y="686013"/>
            <a:ext cx="4313351"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mj-lt"/>
            </a:endParaRPr>
          </a:p>
        </p:txBody>
      </p:sp>
      <p:graphicFrame>
        <p:nvGraphicFramePr>
          <p:cNvPr id="4" name="Picture Placeholder 7">
            <a:extLst>
              <a:ext uri="{FF2B5EF4-FFF2-40B4-BE49-F238E27FC236}">
                <a16:creationId xmlns:a16="http://schemas.microsoft.com/office/drawing/2014/main" id="{0BED9F3C-7BEC-6E52-DF4C-3329E21D3AF3}"/>
              </a:ext>
            </a:extLst>
          </p:cNvPr>
          <p:cNvGraphicFramePr>
            <a:graphicFrameLocks/>
          </p:cNvGraphicFramePr>
          <p:nvPr>
            <p:extLst>
              <p:ext uri="{D42A27DB-BD31-4B8C-83A1-F6EECF244321}">
                <p14:modId xmlns:p14="http://schemas.microsoft.com/office/powerpoint/2010/main" val="1127158295"/>
              </p:ext>
            </p:extLst>
          </p:nvPr>
        </p:nvGraphicFramePr>
        <p:xfrm>
          <a:off x="1175657" y="944552"/>
          <a:ext cx="5649349" cy="4893548"/>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9" descr="C:\Users\Steve 2012\AppData\Local\Microsoft\Windows\Temporary Internet Files\Content.IE5\9XBN6JGD\MP910220839[1].jpg">
            <a:extLst>
              <a:ext uri="{FF2B5EF4-FFF2-40B4-BE49-F238E27FC236}">
                <a16:creationId xmlns:a16="http://schemas.microsoft.com/office/drawing/2014/main" id="{B3C8CE9E-D1E9-CDBE-37C7-5ED567EB027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58" t="5194" r="25373" b="10479"/>
          <a:stretch/>
        </p:blipFill>
        <p:spPr bwMode="auto">
          <a:xfrm rot="21180936">
            <a:off x="623066" y="4112498"/>
            <a:ext cx="2793906" cy="2242048"/>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5">
            <a:extLst>
              <a:ext uri="{FF2B5EF4-FFF2-40B4-BE49-F238E27FC236}">
                <a16:creationId xmlns:a16="http://schemas.microsoft.com/office/drawing/2014/main" id="{E1FC66FB-5AF3-5CC7-A2ED-ED38A9BAC788}"/>
              </a:ext>
            </a:extLst>
          </p:cNvPr>
          <p:cNvSpPr txBox="1">
            <a:spLocks/>
          </p:cNvSpPr>
          <p:nvPr/>
        </p:nvSpPr>
        <p:spPr>
          <a:xfrm rot="21023655">
            <a:off x="902042" y="4476623"/>
            <a:ext cx="2298872" cy="1566141"/>
          </a:xfrm>
          <a:prstGeom prst="rect">
            <a:avLst/>
          </a:prstGeom>
        </p:spPr>
        <p:txBody>
          <a:bodyPr anchor="ctr">
            <a:normAutofit fontScale="92500"/>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2400" b="1" dirty="0">
                <a:solidFill>
                  <a:schemeClr val="tx2">
                    <a:lumMod val="75000"/>
                  </a:schemeClr>
                </a:solidFill>
                <a:latin typeface="Brush Script MT" pitchFamily="66" charset="0"/>
              </a:rPr>
              <a:t>Are these two variables related?  --</a:t>
            </a:r>
            <a:br>
              <a:rPr lang="en-US" sz="2400" b="1" dirty="0">
                <a:solidFill>
                  <a:schemeClr val="tx2">
                    <a:lumMod val="75000"/>
                  </a:schemeClr>
                </a:solidFill>
                <a:latin typeface="Brush Script MT" pitchFamily="66" charset="0"/>
              </a:rPr>
            </a:br>
            <a:r>
              <a:rPr lang="en-US" sz="2400" b="1" dirty="0">
                <a:solidFill>
                  <a:schemeClr val="tx2">
                    <a:lumMod val="75000"/>
                  </a:schemeClr>
                </a:solidFill>
                <a:latin typeface="Brush Script MT" pitchFamily="66" charset="0"/>
              </a:rPr>
              <a:t>How much?</a:t>
            </a:r>
          </a:p>
        </p:txBody>
      </p:sp>
      <p:sp>
        <p:nvSpPr>
          <p:cNvPr id="28" name="TextBox 27">
            <a:extLst>
              <a:ext uri="{FF2B5EF4-FFF2-40B4-BE49-F238E27FC236}">
                <a16:creationId xmlns:a16="http://schemas.microsoft.com/office/drawing/2014/main" id="{5F6E86F3-749B-949E-E948-B67AAB81F951}"/>
              </a:ext>
            </a:extLst>
          </p:cNvPr>
          <p:cNvSpPr txBox="1"/>
          <p:nvPr/>
        </p:nvSpPr>
        <p:spPr>
          <a:xfrm>
            <a:off x="7643075" y="2012776"/>
            <a:ext cx="3374796" cy="2446824"/>
          </a:xfrm>
          <a:prstGeom prst="rect">
            <a:avLst/>
          </a:prstGeom>
          <a:noFill/>
        </p:spPr>
        <p:txBody>
          <a:bodyPr wrap="square" rtlCol="0">
            <a:spAutoFit/>
          </a:bodyPr>
          <a:lstStyle/>
          <a:p>
            <a:r>
              <a:rPr lang="en-US" sz="5400" b="1" dirty="0">
                <a:solidFill>
                  <a:schemeClr val="tx1"/>
                </a:solidFill>
                <a:latin typeface="+mj-lt"/>
              </a:rPr>
              <a:t>Module 5:</a:t>
            </a:r>
            <a:r>
              <a:rPr lang="en-US" sz="5400" dirty="0">
                <a:solidFill>
                  <a:schemeClr val="tx1"/>
                </a:solidFill>
                <a:latin typeface="+mj-lt"/>
              </a:rPr>
              <a:t> </a:t>
            </a:r>
          </a:p>
          <a:p>
            <a:r>
              <a:rPr lang="en-US" sz="1100" dirty="0">
                <a:solidFill>
                  <a:schemeClr val="tx1"/>
                </a:solidFill>
                <a:latin typeface="+mj-lt"/>
              </a:rPr>
              <a:t> </a:t>
            </a:r>
          </a:p>
          <a:p>
            <a:r>
              <a:rPr lang="en-US" sz="4400" dirty="0">
                <a:latin typeface="+mj-lt"/>
              </a:rPr>
              <a:t>Linear Regression</a:t>
            </a:r>
          </a:p>
        </p:txBody>
      </p:sp>
    </p:spTree>
    <p:extLst>
      <p:ext uri="{BB962C8B-B14F-4D97-AF65-F5344CB8AC3E}">
        <p14:creationId xmlns:p14="http://schemas.microsoft.com/office/powerpoint/2010/main" val="1802974319"/>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88E20C9C-64AC-380A-379D-E6F01B719C00}"/>
              </a:ext>
            </a:extLst>
          </p:cNvPr>
          <p:cNvSpPr>
            <a:spLocks noGrp="1"/>
          </p:cNvSpPr>
          <p:nvPr>
            <p:ph type="title"/>
          </p:nvPr>
        </p:nvSpPr>
        <p:spPr>
          <a:xfrm>
            <a:off x="685799" y="37845"/>
            <a:ext cx="9512083" cy="730263"/>
          </a:xfrm>
        </p:spPr>
        <p:txBody>
          <a:bodyPr>
            <a:normAutofit/>
          </a:bodyPr>
          <a:lstStyle/>
          <a:p>
            <a:pPr algn="ctr"/>
            <a:r>
              <a:rPr lang="en-US" sz="4400" dirty="0"/>
              <a:t>Linear Regression</a:t>
            </a:r>
          </a:p>
        </p:txBody>
      </p:sp>
      <p:sp>
        <p:nvSpPr>
          <p:cNvPr id="3" name="Content Placeholder 2">
            <a:extLst>
              <a:ext uri="{FF2B5EF4-FFF2-40B4-BE49-F238E27FC236}">
                <a16:creationId xmlns:a16="http://schemas.microsoft.com/office/drawing/2014/main" id="{BEEFF74C-21D7-C736-AAED-F70EA69541EF}"/>
              </a:ext>
            </a:extLst>
          </p:cNvPr>
          <p:cNvSpPr>
            <a:spLocks noGrp="1"/>
          </p:cNvSpPr>
          <p:nvPr>
            <p:ph idx="1"/>
          </p:nvPr>
        </p:nvSpPr>
        <p:spPr>
          <a:xfrm>
            <a:off x="823965" y="924448"/>
            <a:ext cx="9204290" cy="5031547"/>
          </a:xfrm>
        </p:spPr>
        <p:txBody>
          <a:bodyPr>
            <a:normAutofit/>
          </a:bodyPr>
          <a:lstStyle/>
          <a:p>
            <a:pPr>
              <a:lnSpc>
                <a:spcPct val="110000"/>
              </a:lnSpc>
              <a:spcBef>
                <a:spcPts val="0"/>
              </a:spcBef>
            </a:pPr>
            <a:r>
              <a:rPr lang="en-US" sz="3200" dirty="0"/>
              <a:t>Purpose is to develop a better understanding the relationship between two variable being studied.</a:t>
            </a:r>
          </a:p>
          <a:p>
            <a:pPr lvl="1">
              <a:lnSpc>
                <a:spcPct val="110000"/>
              </a:lnSpc>
              <a:spcBef>
                <a:spcPts val="200"/>
              </a:spcBef>
            </a:pPr>
            <a:r>
              <a:rPr lang="en-US" sz="2800" dirty="0"/>
              <a:t>Independent variable</a:t>
            </a:r>
          </a:p>
          <a:p>
            <a:pPr lvl="1">
              <a:lnSpc>
                <a:spcPct val="110000"/>
              </a:lnSpc>
              <a:spcBef>
                <a:spcPts val="0"/>
              </a:spcBef>
              <a:spcAft>
                <a:spcPts val="600"/>
              </a:spcAft>
            </a:pPr>
            <a:r>
              <a:rPr lang="en-US" sz="2800" dirty="0"/>
              <a:t>Dependent variable</a:t>
            </a:r>
          </a:p>
          <a:p>
            <a:pPr>
              <a:lnSpc>
                <a:spcPct val="110000"/>
              </a:lnSpc>
            </a:pPr>
            <a:r>
              <a:rPr lang="en-US" sz="3200" dirty="0"/>
              <a:t>Goal in Linear Regression:</a:t>
            </a:r>
          </a:p>
          <a:p>
            <a:pPr lvl="1">
              <a:lnSpc>
                <a:spcPct val="110000"/>
              </a:lnSpc>
              <a:spcBef>
                <a:spcPts val="0"/>
              </a:spcBef>
            </a:pPr>
            <a:r>
              <a:rPr lang="en-US" sz="2800" dirty="0"/>
              <a:t>Develop an equation to express the relationship b/t variables.</a:t>
            </a:r>
          </a:p>
          <a:p>
            <a:pPr lvl="1">
              <a:lnSpc>
                <a:spcPct val="110000"/>
              </a:lnSpc>
              <a:spcBef>
                <a:spcPts val="0"/>
              </a:spcBef>
            </a:pPr>
            <a:r>
              <a:rPr lang="en-US" sz="2800" dirty="0"/>
              <a:t>Use the equation to estimate the value of the dependent variable using the independent variable as a predictor.</a:t>
            </a:r>
          </a:p>
        </p:txBody>
      </p:sp>
    </p:spTree>
    <p:extLst>
      <p:ext uri="{BB962C8B-B14F-4D97-AF65-F5344CB8AC3E}">
        <p14:creationId xmlns:p14="http://schemas.microsoft.com/office/powerpoint/2010/main" val="178010925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FAD22314-A2F8-5130-91E8-ACA090FCA473}"/>
              </a:ext>
            </a:extLst>
          </p:cNvPr>
          <p:cNvSpPr txBox="1"/>
          <p:nvPr/>
        </p:nvSpPr>
        <p:spPr>
          <a:xfrm>
            <a:off x="685799" y="30260"/>
            <a:ext cx="9512084" cy="769441"/>
          </a:xfrm>
          <a:prstGeom prst="rect">
            <a:avLst/>
          </a:prstGeom>
          <a:noFill/>
        </p:spPr>
        <p:txBody>
          <a:bodyPr wrap="square">
            <a:spAutoFit/>
          </a:bodyPr>
          <a:lstStyle/>
          <a:p>
            <a:pPr algn="ctr"/>
            <a:r>
              <a:rPr lang="en-US" sz="4400" dirty="0">
                <a:latin typeface="+mj-lt"/>
              </a:rPr>
              <a:t>Terminology </a:t>
            </a:r>
          </a:p>
        </p:txBody>
      </p:sp>
      <p:sp>
        <p:nvSpPr>
          <p:cNvPr id="5" name="Content Placeholder 2">
            <a:extLst>
              <a:ext uri="{FF2B5EF4-FFF2-40B4-BE49-F238E27FC236}">
                <a16:creationId xmlns:a16="http://schemas.microsoft.com/office/drawing/2014/main" id="{C9ACCFCA-0C19-4EE3-1B5B-C8C1876FB3AD}"/>
              </a:ext>
            </a:extLst>
          </p:cNvPr>
          <p:cNvSpPr>
            <a:spLocks noGrp="1"/>
          </p:cNvSpPr>
          <p:nvPr>
            <p:ph idx="1"/>
          </p:nvPr>
        </p:nvSpPr>
        <p:spPr>
          <a:xfrm>
            <a:off x="813916" y="831328"/>
            <a:ext cx="9123904" cy="5486399"/>
          </a:xfrm>
        </p:spPr>
        <p:txBody>
          <a:bodyPr>
            <a:normAutofit/>
          </a:bodyPr>
          <a:lstStyle/>
          <a:p>
            <a:pPr marL="285750" indent="-285750" eaLnBrk="0" hangingPunct="0">
              <a:lnSpc>
                <a:spcPct val="90000"/>
              </a:lnSpc>
              <a:spcBef>
                <a:spcPts val="0"/>
              </a:spcBef>
              <a:defRPr/>
            </a:pPr>
            <a:r>
              <a:rPr lang="en-US" sz="3000" dirty="0">
                <a:cs typeface="Calibri" pitchFamily="34" charset="0"/>
              </a:rPr>
              <a:t>The </a:t>
            </a:r>
            <a:r>
              <a:rPr lang="en-US" sz="3000" b="1" dirty="0">
                <a:cs typeface="Calibri" pitchFamily="34" charset="0"/>
              </a:rPr>
              <a:t>dependent variable (criterion) </a:t>
            </a:r>
            <a:r>
              <a:rPr lang="en-US" sz="3000" dirty="0">
                <a:cs typeface="Calibri" pitchFamily="34" charset="0"/>
              </a:rPr>
              <a:t>is the variable being predicted or estimated.</a:t>
            </a:r>
          </a:p>
          <a:p>
            <a:pPr marL="285750" indent="-285750" eaLnBrk="0" hangingPunct="0">
              <a:lnSpc>
                <a:spcPct val="90000"/>
              </a:lnSpc>
              <a:spcBef>
                <a:spcPts val="0"/>
              </a:spcBef>
              <a:defRPr/>
            </a:pPr>
            <a:r>
              <a:rPr lang="en-US" sz="3000" dirty="0">
                <a:cs typeface="Calibri" pitchFamily="34" charset="0"/>
              </a:rPr>
              <a:t>The </a:t>
            </a:r>
            <a:r>
              <a:rPr lang="en-US" sz="3000" b="1" dirty="0">
                <a:cs typeface="Calibri" pitchFamily="34" charset="0"/>
              </a:rPr>
              <a:t>independent variable (predictor) </a:t>
            </a:r>
            <a:r>
              <a:rPr lang="en-US" sz="3000" dirty="0">
                <a:cs typeface="Calibri" pitchFamily="34" charset="0"/>
              </a:rPr>
              <a:t>provides the basis for estimation.</a:t>
            </a:r>
          </a:p>
          <a:p>
            <a:pPr marL="285750" indent="-285750" eaLnBrk="0" hangingPunct="0">
              <a:spcBef>
                <a:spcPts val="0"/>
              </a:spcBef>
              <a:defRPr/>
            </a:pPr>
            <a:r>
              <a:rPr lang="en-US" sz="3000" dirty="0"/>
              <a:t>Examples :</a:t>
            </a:r>
          </a:p>
          <a:p>
            <a:pPr marL="560070" lvl="1" indent="-285750" eaLnBrk="0" hangingPunct="0">
              <a:lnSpc>
                <a:spcPct val="80000"/>
              </a:lnSpc>
              <a:spcBef>
                <a:spcPts val="0"/>
              </a:spcBef>
              <a:defRPr/>
            </a:pPr>
            <a:r>
              <a:rPr lang="en-US" sz="2800" dirty="0"/>
              <a:t>Smoking cigarettes increases the likelihood of a person getting lung cancer.</a:t>
            </a:r>
          </a:p>
          <a:p>
            <a:pPr marL="806958" lvl="2" indent="-285750" eaLnBrk="0" hangingPunct="0">
              <a:lnSpc>
                <a:spcPct val="110000"/>
              </a:lnSpc>
              <a:spcBef>
                <a:spcPts val="0"/>
              </a:spcBef>
              <a:defRPr/>
            </a:pPr>
            <a:r>
              <a:rPr lang="en-US" sz="2400" dirty="0"/>
              <a:t>Lung cancer is the dependent variable.</a:t>
            </a:r>
          </a:p>
          <a:p>
            <a:pPr marL="806958" lvl="2" indent="-285750" eaLnBrk="0" hangingPunct="0">
              <a:lnSpc>
                <a:spcPct val="110000"/>
              </a:lnSpc>
              <a:spcBef>
                <a:spcPts val="0"/>
              </a:spcBef>
              <a:defRPr/>
            </a:pPr>
            <a:r>
              <a:rPr lang="en-US" sz="2400" dirty="0"/>
              <a:t>Smoking is the independent variable</a:t>
            </a:r>
          </a:p>
          <a:p>
            <a:pPr marL="560070" lvl="1" indent="-285750" eaLnBrk="0" hangingPunct="0">
              <a:spcBef>
                <a:spcPts val="0"/>
              </a:spcBef>
              <a:defRPr/>
            </a:pPr>
            <a:r>
              <a:rPr lang="en-US" sz="2800" dirty="0"/>
              <a:t>Larger house have a higher selling price</a:t>
            </a:r>
          </a:p>
          <a:p>
            <a:pPr marL="806958" lvl="2" indent="-285750" eaLnBrk="0" hangingPunct="0">
              <a:lnSpc>
                <a:spcPct val="110000"/>
              </a:lnSpc>
              <a:spcBef>
                <a:spcPts val="0"/>
              </a:spcBef>
              <a:defRPr/>
            </a:pPr>
            <a:r>
              <a:rPr lang="en-US" sz="2400" dirty="0"/>
              <a:t>Selling price is the dependent variable</a:t>
            </a:r>
          </a:p>
          <a:p>
            <a:pPr marL="806958" lvl="2" indent="-285750" eaLnBrk="0" hangingPunct="0">
              <a:lnSpc>
                <a:spcPct val="110000"/>
              </a:lnSpc>
              <a:spcBef>
                <a:spcPts val="0"/>
              </a:spcBef>
              <a:defRPr/>
            </a:pPr>
            <a:r>
              <a:rPr lang="en-US" sz="2400" dirty="0"/>
              <a:t>Square footage is the independent variable</a:t>
            </a:r>
          </a:p>
        </p:txBody>
      </p:sp>
    </p:spTree>
    <p:extLst>
      <p:ext uri="{BB962C8B-B14F-4D97-AF65-F5344CB8AC3E}">
        <p14:creationId xmlns:p14="http://schemas.microsoft.com/office/powerpoint/2010/main" val="152904138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7" name="TextBox 6">
            <a:extLst>
              <a:ext uri="{FF2B5EF4-FFF2-40B4-BE49-F238E27FC236}">
                <a16:creationId xmlns:a16="http://schemas.microsoft.com/office/drawing/2014/main" id="{EB71DE88-E645-2BE0-E9DE-49EDA973666A}"/>
              </a:ext>
            </a:extLst>
          </p:cNvPr>
          <p:cNvSpPr txBox="1"/>
          <p:nvPr/>
        </p:nvSpPr>
        <p:spPr>
          <a:xfrm>
            <a:off x="685799" y="-40853"/>
            <a:ext cx="9512084" cy="769441"/>
          </a:xfrm>
          <a:prstGeom prst="rect">
            <a:avLst/>
          </a:prstGeom>
          <a:noFill/>
        </p:spPr>
        <p:txBody>
          <a:bodyPr wrap="square">
            <a:spAutoFit/>
          </a:bodyPr>
          <a:lstStyle/>
          <a:p>
            <a:pPr algn="ctr"/>
            <a:r>
              <a:rPr lang="en-US" sz="4400" dirty="0">
                <a:latin typeface="+mj-lt"/>
              </a:rPr>
              <a:t>Start with Scatter Diagram</a:t>
            </a:r>
          </a:p>
        </p:txBody>
      </p:sp>
      <p:sp>
        <p:nvSpPr>
          <p:cNvPr id="9" name="TextBox 8">
            <a:extLst>
              <a:ext uri="{FF2B5EF4-FFF2-40B4-BE49-F238E27FC236}">
                <a16:creationId xmlns:a16="http://schemas.microsoft.com/office/drawing/2014/main" id="{2C7A6DED-EF0E-55E4-4723-4716D92802BA}"/>
              </a:ext>
            </a:extLst>
          </p:cNvPr>
          <p:cNvSpPr txBox="1"/>
          <p:nvPr/>
        </p:nvSpPr>
        <p:spPr>
          <a:xfrm>
            <a:off x="3427406" y="598059"/>
            <a:ext cx="4028870" cy="369332"/>
          </a:xfrm>
          <a:prstGeom prst="rect">
            <a:avLst/>
          </a:prstGeom>
          <a:noFill/>
        </p:spPr>
        <p:txBody>
          <a:bodyPr wrap="square">
            <a:spAutoFit/>
          </a:bodyPr>
          <a:lstStyle/>
          <a:p>
            <a:pPr algn="ctr"/>
            <a:r>
              <a:rPr lang="en-US" dirty="0">
                <a:latin typeface="+mj-lt"/>
              </a:rPr>
              <a:t>Remember back in Module 2</a:t>
            </a:r>
          </a:p>
        </p:txBody>
      </p:sp>
      <p:graphicFrame>
        <p:nvGraphicFramePr>
          <p:cNvPr id="10" name="Table 9">
            <a:extLst>
              <a:ext uri="{FF2B5EF4-FFF2-40B4-BE49-F238E27FC236}">
                <a16:creationId xmlns:a16="http://schemas.microsoft.com/office/drawing/2014/main" id="{9391263C-F08C-FDCF-CC30-0E181511BA36}"/>
              </a:ext>
            </a:extLst>
          </p:cNvPr>
          <p:cNvGraphicFramePr>
            <a:graphicFrameLocks noGrp="1"/>
          </p:cNvGraphicFramePr>
          <p:nvPr>
            <p:extLst>
              <p:ext uri="{D42A27DB-BD31-4B8C-83A1-F6EECF244321}">
                <p14:modId xmlns:p14="http://schemas.microsoft.com/office/powerpoint/2010/main" val="4109639889"/>
              </p:ext>
            </p:extLst>
          </p:nvPr>
        </p:nvGraphicFramePr>
        <p:xfrm>
          <a:off x="1066799" y="1040016"/>
          <a:ext cx="3047999" cy="4946798"/>
        </p:xfrm>
        <a:graphic>
          <a:graphicData uri="http://schemas.openxmlformats.org/drawingml/2006/table">
            <a:tbl>
              <a:tblPr>
                <a:tableStyleId>{5C22544A-7EE6-4342-B048-85BDC9FD1C3A}</a:tableStyleId>
              </a:tblPr>
              <a:tblGrid>
                <a:gridCol w="1263805">
                  <a:extLst>
                    <a:ext uri="{9D8B030D-6E8A-4147-A177-3AD203B41FA5}">
                      <a16:colId xmlns:a16="http://schemas.microsoft.com/office/drawing/2014/main" val="20000"/>
                    </a:ext>
                  </a:extLst>
                </a:gridCol>
                <a:gridCol w="1784194">
                  <a:extLst>
                    <a:ext uri="{9D8B030D-6E8A-4147-A177-3AD203B41FA5}">
                      <a16:colId xmlns:a16="http://schemas.microsoft.com/office/drawing/2014/main" val="20001"/>
                    </a:ext>
                  </a:extLst>
                </a:gridCol>
              </a:tblGrid>
              <a:tr h="649118">
                <a:tc>
                  <a:txBody>
                    <a:bodyPr/>
                    <a:lstStyle/>
                    <a:p>
                      <a:pPr marL="177800" indent="0" algn="l" fontAlgn="b"/>
                      <a:r>
                        <a:rPr lang="en-US" sz="2000" u="none" strike="noStrike" dirty="0">
                          <a:effectLst/>
                        </a:rPr>
                        <a:t>Square Footage</a:t>
                      </a:r>
                      <a:endParaRPr lang="en-US" sz="2000" b="0" i="0" u="none" strike="noStrike" dirty="0">
                        <a:solidFill>
                          <a:srgbClr val="000000"/>
                        </a:solidFill>
                        <a:effectLst/>
                        <a:latin typeface="Calibri"/>
                      </a:endParaRPr>
                    </a:p>
                  </a:txBody>
                  <a:tcPr marL="9525" marR="9525" marT="9525" marB="0" anchor="b"/>
                </a:tc>
                <a:tc>
                  <a:txBody>
                    <a:bodyPr/>
                    <a:lstStyle/>
                    <a:p>
                      <a:pPr marL="512763" lvl="1" indent="0" algn="l" fontAlgn="b">
                        <a:tabLst>
                          <a:tab pos="1651000" algn="l"/>
                        </a:tabLst>
                      </a:pPr>
                      <a:r>
                        <a:rPr lang="en-US" sz="2000" u="none" strike="noStrike" dirty="0">
                          <a:effectLst/>
                        </a:rPr>
                        <a:t>House Prices</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48634">
                <a:tc>
                  <a:txBody>
                    <a:bodyPr/>
                    <a:lstStyle/>
                    <a:p>
                      <a:pPr algn="r" fontAlgn="b"/>
                      <a:r>
                        <a:rPr lang="en-US" sz="1700" u="none" strike="noStrike" dirty="0">
                          <a:effectLst/>
                        </a:rPr>
                        <a:t>3,840</a:t>
                      </a:r>
                      <a:endParaRPr lang="en-US" sz="1700" b="0" i="0" u="none" strike="noStrike" dirty="0">
                        <a:solidFill>
                          <a:srgbClr val="000000"/>
                        </a:solidFill>
                        <a:effectLst/>
                        <a:latin typeface="Calibri"/>
                      </a:endParaRPr>
                    </a:p>
                  </a:txBody>
                  <a:tcPr marL="9525" marR="9525" marT="9525" marB="0" anchor="b"/>
                </a:tc>
                <a:tc>
                  <a:txBody>
                    <a:bodyPr/>
                    <a:lstStyle/>
                    <a:p>
                      <a:pPr algn="r" fontAlgn="b">
                        <a:tabLst/>
                      </a:pPr>
                      <a:r>
                        <a:rPr lang="en-US" sz="1700" u="none" strike="noStrike" dirty="0">
                          <a:effectLst/>
                        </a:rPr>
                        <a:t>300,000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48634">
                <a:tc>
                  <a:txBody>
                    <a:bodyPr/>
                    <a:lstStyle/>
                    <a:p>
                      <a:pPr algn="r" fontAlgn="b"/>
                      <a:r>
                        <a:rPr lang="en-US" sz="1700" u="none" strike="noStrike" dirty="0">
                          <a:effectLst/>
                        </a:rPr>
                        <a:t>1,510</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71,500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48634">
                <a:tc>
                  <a:txBody>
                    <a:bodyPr/>
                    <a:lstStyle/>
                    <a:p>
                      <a:pPr algn="r" fontAlgn="b"/>
                      <a:r>
                        <a:rPr lang="en-US" sz="1700" u="none" strike="noStrike" dirty="0">
                          <a:effectLst/>
                        </a:rPr>
                        <a:t>435</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36,000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48634">
                <a:tc>
                  <a:txBody>
                    <a:bodyPr/>
                    <a:lstStyle/>
                    <a:p>
                      <a:pPr algn="r" fontAlgn="b"/>
                      <a:r>
                        <a:rPr lang="en-US" sz="1700" u="none" strike="noStrike" dirty="0">
                          <a:effectLst/>
                        </a:rPr>
                        <a:t>3,150</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114,500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48634">
                <a:tc>
                  <a:txBody>
                    <a:bodyPr/>
                    <a:lstStyle/>
                    <a:p>
                      <a:pPr algn="r" fontAlgn="b"/>
                      <a:r>
                        <a:rPr lang="en-US" sz="1700" u="none" strike="noStrike" dirty="0">
                          <a:effectLst/>
                        </a:rPr>
                        <a:t>1,626</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135,000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48634">
                <a:tc>
                  <a:txBody>
                    <a:bodyPr/>
                    <a:lstStyle/>
                    <a:p>
                      <a:pPr algn="r" fontAlgn="b"/>
                      <a:r>
                        <a:rPr lang="en-US" sz="1700" u="none" strike="noStrike" dirty="0">
                          <a:effectLst/>
                        </a:rPr>
                        <a:t>1,014</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32,000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48634">
                <a:tc>
                  <a:txBody>
                    <a:bodyPr/>
                    <a:lstStyle/>
                    <a:p>
                      <a:pPr algn="r" fontAlgn="b"/>
                      <a:r>
                        <a:rPr lang="en-US" sz="1700" u="none" strike="noStrike" dirty="0">
                          <a:effectLst/>
                        </a:rPr>
                        <a:t>1,529</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110,000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48634">
                <a:tc>
                  <a:txBody>
                    <a:bodyPr/>
                    <a:lstStyle/>
                    <a:p>
                      <a:pPr algn="r" fontAlgn="b"/>
                      <a:r>
                        <a:rPr lang="en-US" sz="1700" u="none" strike="noStrike" dirty="0">
                          <a:effectLst/>
                        </a:rPr>
                        <a:t>1,056</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75,000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48634">
                <a:tc>
                  <a:txBody>
                    <a:bodyPr/>
                    <a:lstStyle/>
                    <a:p>
                      <a:pPr algn="r" fontAlgn="b"/>
                      <a:r>
                        <a:rPr lang="en-US" sz="1700" u="none" strike="noStrike" dirty="0">
                          <a:effectLst/>
                        </a:rPr>
                        <a:t>1,201</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108,500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48634">
                <a:tc>
                  <a:txBody>
                    <a:bodyPr/>
                    <a:lstStyle/>
                    <a:p>
                      <a:pPr algn="r" fontAlgn="b"/>
                      <a:r>
                        <a:rPr lang="en-US" sz="1700" u="none" strike="noStrike" dirty="0">
                          <a:effectLst/>
                        </a:rPr>
                        <a:t>1,892</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370,000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48634">
                <a:tc>
                  <a:txBody>
                    <a:bodyPr/>
                    <a:lstStyle/>
                    <a:p>
                      <a:pPr algn="r" fontAlgn="b"/>
                      <a:r>
                        <a:rPr lang="en-US" sz="1700" u="none" strike="noStrike" dirty="0">
                          <a:effectLst/>
                        </a:rPr>
                        <a:t>2,070</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506,666</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48634">
                <a:tc>
                  <a:txBody>
                    <a:bodyPr/>
                    <a:lstStyle/>
                    <a:p>
                      <a:pPr algn="r" fontAlgn="b"/>
                      <a:r>
                        <a:rPr lang="en-US" sz="1700" u="none" strike="noStrike" dirty="0">
                          <a:effectLst/>
                        </a:rPr>
                        <a:t>2,041</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380,000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48634">
                <a:tc>
                  <a:txBody>
                    <a:bodyPr/>
                    <a:lstStyle/>
                    <a:p>
                      <a:pPr algn="r" fontAlgn="b"/>
                      <a:r>
                        <a:rPr lang="en-US" sz="1700" u="none" strike="noStrike" dirty="0">
                          <a:effectLst/>
                        </a:rPr>
                        <a:t>1,959</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340,000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48634">
                <a:tc>
                  <a:txBody>
                    <a:bodyPr/>
                    <a:lstStyle/>
                    <a:p>
                      <a:pPr algn="r" fontAlgn="b"/>
                      <a:r>
                        <a:rPr lang="en-US" sz="1700" u="none" strike="noStrike" dirty="0">
                          <a:effectLst/>
                        </a:rPr>
                        <a:t>1,199</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230,000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48634">
                <a:tc>
                  <a:txBody>
                    <a:bodyPr/>
                    <a:lstStyle/>
                    <a:p>
                      <a:pPr algn="r" fontAlgn="b"/>
                      <a:r>
                        <a:rPr lang="en-US" sz="1700" u="none" strike="noStrike" dirty="0">
                          <a:effectLst/>
                        </a:rPr>
                        <a:t>1,254</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100,000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248634">
                <a:tc>
                  <a:txBody>
                    <a:bodyPr/>
                    <a:lstStyle/>
                    <a:p>
                      <a:pPr algn="r" fontAlgn="b"/>
                      <a:r>
                        <a:rPr lang="en-US" sz="1700" u="none" strike="noStrike" dirty="0">
                          <a:effectLst/>
                        </a:rPr>
                        <a:t>9,24</a:t>
                      </a:r>
                      <a:endParaRPr lang="en-US" sz="1700" b="0" i="0" u="none" strike="noStrike" dirty="0">
                        <a:solidFill>
                          <a:srgbClr val="000000"/>
                        </a:solidFill>
                        <a:effectLst/>
                        <a:latin typeface="Calibri"/>
                      </a:endParaRPr>
                    </a:p>
                  </a:txBody>
                  <a:tcPr marL="9525" marR="9525" marT="9525" marB="0" anchor="b"/>
                </a:tc>
                <a:tc>
                  <a:txBody>
                    <a:bodyPr/>
                    <a:lstStyle/>
                    <a:p>
                      <a:pPr algn="r" fontAlgn="b"/>
                      <a:r>
                        <a:rPr lang="en-US" sz="1700" u="none" strike="noStrike" dirty="0">
                          <a:effectLst/>
                        </a:rPr>
                        <a:t>22,000</a:t>
                      </a:r>
                      <a:endParaRPr lang="en-US" sz="17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bl>
          </a:graphicData>
        </a:graphic>
      </p:graphicFrame>
      <p:graphicFrame>
        <p:nvGraphicFramePr>
          <p:cNvPr id="11" name="Chart 10">
            <a:extLst>
              <a:ext uri="{FF2B5EF4-FFF2-40B4-BE49-F238E27FC236}">
                <a16:creationId xmlns:a16="http://schemas.microsoft.com/office/drawing/2014/main" id="{51C2D82A-6974-5AD7-CF5E-E381EABD4C97}"/>
              </a:ext>
            </a:extLst>
          </p:cNvPr>
          <p:cNvGraphicFramePr>
            <a:graphicFrameLocks/>
          </p:cNvGraphicFramePr>
          <p:nvPr>
            <p:extLst>
              <p:ext uri="{D42A27DB-BD31-4B8C-83A1-F6EECF244321}">
                <p14:modId xmlns:p14="http://schemas.microsoft.com/office/powerpoint/2010/main" val="434674380"/>
              </p:ext>
            </p:extLst>
          </p:nvPr>
        </p:nvGraphicFramePr>
        <p:xfrm>
          <a:off x="5045173" y="1138816"/>
          <a:ext cx="4800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7539CFD-AB06-77F4-BF51-99AEA50EDF0D}"/>
              </a:ext>
            </a:extLst>
          </p:cNvPr>
          <p:cNvSpPr txBox="1"/>
          <p:nvPr/>
        </p:nvSpPr>
        <p:spPr>
          <a:xfrm>
            <a:off x="4823448" y="5224968"/>
            <a:ext cx="5114366" cy="523220"/>
          </a:xfrm>
          <a:prstGeom prst="rect">
            <a:avLst/>
          </a:prstGeom>
          <a:noFill/>
        </p:spPr>
        <p:txBody>
          <a:bodyPr wrap="square" rtlCol="0">
            <a:spAutoFit/>
          </a:bodyPr>
          <a:lstStyle/>
          <a:p>
            <a:r>
              <a:rPr lang="en-US" sz="2800" i="1" dirty="0">
                <a:latin typeface="+mj-lt"/>
              </a:rPr>
              <a:t>Does there appear to be a relationship?</a:t>
            </a:r>
          </a:p>
        </p:txBody>
      </p:sp>
    </p:spTree>
    <p:extLst>
      <p:ext uri="{BB962C8B-B14F-4D97-AF65-F5344CB8AC3E}">
        <p14:creationId xmlns:p14="http://schemas.microsoft.com/office/powerpoint/2010/main" val="3351189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4">
            <a:extLst>
              <a:ext uri="{FF2B5EF4-FFF2-40B4-BE49-F238E27FC236}">
                <a16:creationId xmlns:a16="http://schemas.microsoft.com/office/drawing/2014/main" id="{48C893EB-B4D4-8A1F-AB83-D517F4C04843}"/>
              </a:ext>
            </a:extLst>
          </p:cNvPr>
          <p:cNvSpPr>
            <a:spLocks noGrp="1"/>
          </p:cNvSpPr>
          <p:nvPr>
            <p:ph type="title"/>
          </p:nvPr>
        </p:nvSpPr>
        <p:spPr>
          <a:xfrm>
            <a:off x="834013" y="763679"/>
            <a:ext cx="9154049" cy="675752"/>
          </a:xfrm>
        </p:spPr>
        <p:txBody>
          <a:bodyPr/>
          <a:lstStyle/>
          <a:p>
            <a:r>
              <a:rPr lang="en-US" cap="none" dirty="0"/>
              <a:t>What is a Correlation?</a:t>
            </a:r>
          </a:p>
        </p:txBody>
      </p:sp>
      <p:sp>
        <p:nvSpPr>
          <p:cNvPr id="3" name="Title 4">
            <a:extLst>
              <a:ext uri="{FF2B5EF4-FFF2-40B4-BE49-F238E27FC236}">
                <a16:creationId xmlns:a16="http://schemas.microsoft.com/office/drawing/2014/main" id="{3CC2D279-3C4A-1E7B-5B96-A7BEFC775397}"/>
              </a:ext>
            </a:extLst>
          </p:cNvPr>
          <p:cNvSpPr txBox="1">
            <a:spLocks/>
          </p:cNvSpPr>
          <p:nvPr/>
        </p:nvSpPr>
        <p:spPr>
          <a:xfrm>
            <a:off x="685799" y="25288"/>
            <a:ext cx="9512084" cy="67575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4400" cap="none" dirty="0"/>
              <a:t>Terminology</a:t>
            </a:r>
          </a:p>
        </p:txBody>
      </p:sp>
      <p:sp>
        <p:nvSpPr>
          <p:cNvPr id="5" name="Content Placeholder 5">
            <a:extLst>
              <a:ext uri="{FF2B5EF4-FFF2-40B4-BE49-F238E27FC236}">
                <a16:creationId xmlns:a16="http://schemas.microsoft.com/office/drawing/2014/main" id="{8CC74576-59C9-D71A-F3BC-95CCD2E4165D}"/>
              </a:ext>
            </a:extLst>
          </p:cNvPr>
          <p:cNvSpPr>
            <a:spLocks noGrp="1"/>
          </p:cNvSpPr>
          <p:nvPr>
            <p:ph idx="1"/>
          </p:nvPr>
        </p:nvSpPr>
        <p:spPr>
          <a:xfrm>
            <a:off x="763675" y="1590151"/>
            <a:ext cx="9224387" cy="4800600"/>
          </a:xfrm>
        </p:spPr>
        <p:txBody>
          <a:bodyPr>
            <a:normAutofit/>
          </a:bodyPr>
          <a:lstStyle/>
          <a:p>
            <a:pPr>
              <a:lnSpc>
                <a:spcPct val="90000"/>
              </a:lnSpc>
              <a:spcBef>
                <a:spcPts val="0"/>
              </a:spcBef>
            </a:pPr>
            <a:r>
              <a:rPr lang="en-US" sz="3200" dirty="0"/>
              <a:t>Correlation is numerical measures used to express the strength of the relationship between two variables.</a:t>
            </a:r>
          </a:p>
          <a:p>
            <a:pPr>
              <a:spcBef>
                <a:spcPts val="400"/>
              </a:spcBef>
            </a:pPr>
            <a:r>
              <a:rPr lang="en-US" sz="3200" dirty="0">
                <a:latin typeface="+mj-lt"/>
              </a:rPr>
              <a:t>Many examples of a relationship of correlations:</a:t>
            </a:r>
          </a:p>
          <a:p>
            <a:pPr lvl="1">
              <a:lnSpc>
                <a:spcPct val="90000"/>
              </a:lnSpc>
            </a:pPr>
            <a:r>
              <a:rPr lang="en-US" sz="2800" dirty="0">
                <a:latin typeface="+mj-lt"/>
              </a:rPr>
              <a:t>MPG and the car’s weight.</a:t>
            </a:r>
          </a:p>
          <a:p>
            <a:pPr lvl="1">
              <a:lnSpc>
                <a:spcPct val="90000"/>
              </a:lnSpc>
            </a:pPr>
            <a:r>
              <a:rPr lang="en-US" sz="2800" dirty="0">
                <a:latin typeface="+mj-lt"/>
              </a:rPr>
              <a:t>Quantity of fuel burned and CO</a:t>
            </a:r>
            <a:r>
              <a:rPr lang="en-US" sz="2800" baseline="-25000" dirty="0">
                <a:latin typeface="+mj-lt"/>
              </a:rPr>
              <a:t>2</a:t>
            </a:r>
            <a:r>
              <a:rPr lang="en-US" sz="2800" dirty="0">
                <a:latin typeface="+mj-lt"/>
              </a:rPr>
              <a:t> emissions</a:t>
            </a:r>
          </a:p>
          <a:p>
            <a:pPr lvl="1">
              <a:lnSpc>
                <a:spcPct val="90000"/>
              </a:lnSpc>
            </a:pPr>
            <a:r>
              <a:rPr lang="en-US" sz="2800" dirty="0">
                <a:latin typeface="+mj-lt"/>
              </a:rPr>
              <a:t>Number of red squirrels in Ohio and Stock Market Prices</a:t>
            </a:r>
          </a:p>
          <a:p>
            <a:pPr lvl="1">
              <a:lnSpc>
                <a:spcPct val="90000"/>
              </a:lnSpc>
            </a:pPr>
            <a:r>
              <a:rPr lang="en-US" sz="2800" dirty="0">
                <a:solidFill>
                  <a:schemeClr val="tx1"/>
                </a:solidFill>
              </a:rPr>
              <a:t>Ice cream quantity consumed and shark attack numbers.</a:t>
            </a:r>
            <a:endParaRPr lang="en-US" sz="2800" dirty="0">
              <a:solidFill>
                <a:schemeClr val="tx1"/>
              </a:solidFill>
              <a:latin typeface="+mj-lt"/>
            </a:endParaRPr>
          </a:p>
          <a:p>
            <a:pPr lvl="1">
              <a:lnSpc>
                <a:spcPct val="90000"/>
              </a:lnSpc>
            </a:pPr>
            <a:r>
              <a:rPr lang="en-US" sz="2800" dirty="0">
                <a:solidFill>
                  <a:srgbClr val="420000"/>
                </a:solidFill>
                <a:cs typeface="Calibri" pitchFamily="34" charset="0"/>
              </a:rPr>
              <a:t>T</a:t>
            </a:r>
            <a:r>
              <a:rPr lang="en-US" sz="2800" dirty="0">
                <a:solidFill>
                  <a:srgbClr val="420000"/>
                </a:solidFill>
                <a:latin typeface="+mj-lt"/>
                <a:cs typeface="Calibri" pitchFamily="34" charset="0"/>
              </a:rPr>
              <a:t>he square footage of a house and the selling price.</a:t>
            </a:r>
          </a:p>
          <a:p>
            <a:pPr>
              <a:spcBef>
                <a:spcPts val="400"/>
              </a:spcBef>
            </a:pPr>
            <a:r>
              <a:rPr lang="en-US" sz="3200" dirty="0">
                <a:latin typeface="+mj-lt"/>
              </a:rPr>
              <a:t>Does correlation mean causation?  </a:t>
            </a:r>
          </a:p>
        </p:txBody>
      </p:sp>
    </p:spTree>
    <p:extLst>
      <p:ext uri="{BB962C8B-B14F-4D97-AF65-F5344CB8AC3E}">
        <p14:creationId xmlns:p14="http://schemas.microsoft.com/office/powerpoint/2010/main" val="1805790677"/>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187DB716-07C8-59E9-BDF5-D122BB814D1C}"/>
              </a:ext>
            </a:extLst>
          </p:cNvPr>
          <p:cNvSpPr>
            <a:spLocks noGrp="1"/>
          </p:cNvSpPr>
          <p:nvPr>
            <p:ph type="title"/>
          </p:nvPr>
        </p:nvSpPr>
        <p:spPr>
          <a:xfrm>
            <a:off x="685799" y="127461"/>
            <a:ext cx="9512084" cy="643915"/>
          </a:xfrm>
        </p:spPr>
        <p:txBody>
          <a:bodyPr>
            <a:noAutofit/>
          </a:bodyPr>
          <a:lstStyle/>
          <a:p>
            <a:pPr algn="ctr"/>
            <a:r>
              <a:rPr lang="en-US" sz="4400" cap="none" dirty="0"/>
              <a:t>Terminology</a:t>
            </a:r>
          </a:p>
        </p:txBody>
      </p:sp>
      <p:sp>
        <p:nvSpPr>
          <p:cNvPr id="5" name="Content Placeholder 2">
            <a:extLst>
              <a:ext uri="{FF2B5EF4-FFF2-40B4-BE49-F238E27FC236}">
                <a16:creationId xmlns:a16="http://schemas.microsoft.com/office/drawing/2014/main" id="{D77734A5-16E7-3936-6CEB-C7BCDEF83635}"/>
              </a:ext>
            </a:extLst>
          </p:cNvPr>
          <p:cNvSpPr>
            <a:spLocks noGrp="1"/>
          </p:cNvSpPr>
          <p:nvPr>
            <p:ph idx="1"/>
          </p:nvPr>
        </p:nvSpPr>
        <p:spPr>
          <a:xfrm>
            <a:off x="832705" y="898837"/>
            <a:ext cx="9034775" cy="5120126"/>
          </a:xfrm>
        </p:spPr>
        <p:txBody>
          <a:bodyPr>
            <a:noAutofit/>
          </a:bodyPr>
          <a:lstStyle/>
          <a:p>
            <a:pPr>
              <a:lnSpc>
                <a:spcPct val="90000"/>
              </a:lnSpc>
            </a:pPr>
            <a:r>
              <a:rPr lang="en-US" sz="3600" dirty="0">
                <a:cs typeface="Calibri" pitchFamily="34" charset="0"/>
              </a:rPr>
              <a:t>The numerical measure of correlation is called the </a:t>
            </a:r>
            <a:r>
              <a:rPr lang="en-US" sz="3600" b="1" dirty="0">
                <a:cs typeface="Calibri" pitchFamily="34" charset="0"/>
              </a:rPr>
              <a:t>Coefficient of Correlation (</a:t>
            </a:r>
            <a:r>
              <a:rPr lang="en-US" sz="3600" b="1" i="1" dirty="0">
                <a:cs typeface="Calibri" pitchFamily="34" charset="0"/>
              </a:rPr>
              <a:t>r</a:t>
            </a:r>
            <a:r>
              <a:rPr lang="en-US" sz="3600" b="1" dirty="0">
                <a:cs typeface="Calibri" pitchFamily="34" charset="0"/>
              </a:rPr>
              <a:t>). </a:t>
            </a:r>
          </a:p>
          <a:p>
            <a:pPr>
              <a:lnSpc>
                <a:spcPct val="90000"/>
              </a:lnSpc>
            </a:pPr>
            <a:r>
              <a:rPr lang="en-US" sz="3600" dirty="0">
                <a:cs typeface="Calibri" pitchFamily="34" charset="0"/>
              </a:rPr>
              <a:t>The “correlation coefficient” s</a:t>
            </a:r>
            <a:r>
              <a:rPr lang="en-US" sz="3200" dirty="0"/>
              <a:t>hows the direction and the strength of the linear relationship between two interval or ratio-scale variables.</a:t>
            </a:r>
          </a:p>
          <a:p>
            <a:pPr lvl="1">
              <a:lnSpc>
                <a:spcPct val="90000"/>
              </a:lnSpc>
              <a:defRPr/>
            </a:pPr>
            <a:r>
              <a:rPr lang="en-US" sz="3200" dirty="0"/>
              <a:t>Correlations ranges from –1.00 to +1.00</a:t>
            </a:r>
          </a:p>
          <a:p>
            <a:pPr lvl="2">
              <a:spcBef>
                <a:spcPts val="600"/>
              </a:spcBef>
              <a:defRPr/>
            </a:pPr>
            <a:r>
              <a:rPr lang="en-US" sz="2400" dirty="0"/>
              <a:t>Values of –1.00 or +1.00 indicate </a:t>
            </a:r>
            <a:r>
              <a:rPr lang="en-US" sz="2400" dirty="0">
                <a:sym typeface="Symbol"/>
              </a:rPr>
              <a:t>perfect or</a:t>
            </a:r>
            <a:r>
              <a:rPr lang="en-US" sz="2400" dirty="0"/>
              <a:t> strong</a:t>
            </a:r>
          </a:p>
          <a:p>
            <a:pPr lvl="2">
              <a:spcBef>
                <a:spcPts val="600"/>
              </a:spcBef>
              <a:defRPr/>
            </a:pPr>
            <a:r>
              <a:rPr lang="en-US" sz="2400" dirty="0"/>
              <a:t>Values close to 0.0 indicate weak correlation.</a:t>
            </a:r>
          </a:p>
          <a:p>
            <a:pPr lvl="2">
              <a:spcBef>
                <a:spcPts val="600"/>
              </a:spcBef>
              <a:defRPr/>
            </a:pPr>
            <a:r>
              <a:rPr lang="en-US" sz="2400" dirty="0"/>
              <a:t>Negative values indicate an </a:t>
            </a:r>
            <a:r>
              <a:rPr lang="en-US" sz="2400" b="1" dirty="0"/>
              <a:t>inverse</a:t>
            </a:r>
            <a:r>
              <a:rPr lang="en-US" sz="2400" dirty="0"/>
              <a:t> relationship</a:t>
            </a:r>
          </a:p>
          <a:p>
            <a:pPr lvl="2">
              <a:spcBef>
                <a:spcPts val="600"/>
              </a:spcBef>
              <a:defRPr/>
            </a:pPr>
            <a:r>
              <a:rPr lang="en-US" sz="2400" dirty="0"/>
              <a:t>Positive values indicate a </a:t>
            </a:r>
            <a:r>
              <a:rPr lang="en-US" sz="2400" b="1" dirty="0"/>
              <a:t>direct</a:t>
            </a:r>
            <a:r>
              <a:rPr lang="en-US" sz="2400" dirty="0"/>
              <a:t> relationship</a:t>
            </a:r>
            <a:r>
              <a:rPr lang="en-US" sz="2800" dirty="0"/>
              <a:t>.</a:t>
            </a:r>
            <a:endParaRPr lang="en-US" sz="2000" dirty="0"/>
          </a:p>
        </p:txBody>
      </p:sp>
      <p:sp>
        <p:nvSpPr>
          <p:cNvPr id="6" name="TextBox 5">
            <a:extLst>
              <a:ext uri="{FF2B5EF4-FFF2-40B4-BE49-F238E27FC236}">
                <a16:creationId xmlns:a16="http://schemas.microsoft.com/office/drawing/2014/main" id="{9B5E5C70-1D9C-8F50-100F-546436D8317B}"/>
              </a:ext>
            </a:extLst>
          </p:cNvPr>
          <p:cNvSpPr txBox="1"/>
          <p:nvPr/>
        </p:nvSpPr>
        <p:spPr>
          <a:xfrm>
            <a:off x="6306895" y="6187440"/>
            <a:ext cx="2247900" cy="369332"/>
          </a:xfrm>
          <a:prstGeom prst="rect">
            <a:avLst/>
          </a:prstGeom>
          <a:noFill/>
        </p:spPr>
        <p:txBody>
          <a:bodyPr wrap="square" rtlCol="0">
            <a:spAutoFit/>
          </a:bodyPr>
          <a:lstStyle/>
          <a:p>
            <a:r>
              <a:rPr lang="en-US" dirty="0">
                <a:solidFill>
                  <a:schemeClr val="bg2">
                    <a:lumMod val="50000"/>
                  </a:schemeClr>
                </a:solidFill>
                <a:hlinkClick r:id="rId3" action="ppaction://hlinkfile">
                  <a:extLst>
                    <a:ext uri="{A12FA001-AC4F-418D-AE19-62706E023703}">
                      <ahyp:hlinkClr xmlns:ahyp="http://schemas.microsoft.com/office/drawing/2018/hyperlinkcolor" val="tx"/>
                    </a:ext>
                  </a:extLst>
                </a:hlinkClick>
              </a:rPr>
              <a:t>See precipitation data</a:t>
            </a:r>
            <a:endParaRPr lang="en-US" dirty="0">
              <a:solidFill>
                <a:schemeClr val="bg2">
                  <a:lumMod val="50000"/>
                </a:schemeClr>
              </a:solidFill>
            </a:endParaRPr>
          </a:p>
        </p:txBody>
      </p:sp>
    </p:spTree>
    <p:extLst>
      <p:ext uri="{BB962C8B-B14F-4D97-AF65-F5344CB8AC3E}">
        <p14:creationId xmlns:p14="http://schemas.microsoft.com/office/powerpoint/2010/main" val="164329802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359B1E5D-F666-6CFB-1DB3-5104C82C7283}"/>
              </a:ext>
            </a:extLst>
          </p:cNvPr>
          <p:cNvSpPr>
            <a:spLocks noGrp="1"/>
          </p:cNvSpPr>
          <p:nvPr>
            <p:ph type="title"/>
          </p:nvPr>
        </p:nvSpPr>
        <p:spPr>
          <a:xfrm>
            <a:off x="685799" y="129540"/>
            <a:ext cx="9512084" cy="571500"/>
          </a:xfrm>
        </p:spPr>
        <p:txBody>
          <a:bodyPr>
            <a:noAutofit/>
          </a:bodyPr>
          <a:lstStyle/>
          <a:p>
            <a:pPr algn="ctr"/>
            <a:r>
              <a:rPr lang="en-US" sz="4200" cap="none" dirty="0"/>
              <a:t>Start with a Simple Regression Model</a:t>
            </a:r>
          </a:p>
        </p:txBody>
      </p:sp>
      <p:sp>
        <p:nvSpPr>
          <p:cNvPr id="3" name="Content Placeholder 2">
            <a:extLst>
              <a:ext uri="{FF2B5EF4-FFF2-40B4-BE49-F238E27FC236}">
                <a16:creationId xmlns:a16="http://schemas.microsoft.com/office/drawing/2014/main" id="{CAD4C81D-0FC4-096B-160F-A2059197C1C4}"/>
              </a:ext>
            </a:extLst>
          </p:cNvPr>
          <p:cNvSpPr>
            <a:spLocks noGrp="1"/>
          </p:cNvSpPr>
          <p:nvPr>
            <p:ph idx="1"/>
          </p:nvPr>
        </p:nvSpPr>
        <p:spPr>
          <a:xfrm>
            <a:off x="796338" y="830580"/>
            <a:ext cx="9282160" cy="4800600"/>
          </a:xfrm>
        </p:spPr>
        <p:txBody>
          <a:bodyPr>
            <a:normAutofit fontScale="85000" lnSpcReduction="20000"/>
          </a:bodyPr>
          <a:lstStyle/>
          <a:p>
            <a:pPr marL="0" indent="0">
              <a:lnSpc>
                <a:spcPct val="130000"/>
              </a:lnSpc>
              <a:buFont typeface="Wingdings" pitchFamily="2" charset="2"/>
              <a:buNone/>
            </a:pPr>
            <a:r>
              <a:rPr lang="en-US" sz="3500" dirty="0"/>
              <a:t>The independent variable (</a:t>
            </a:r>
            <a:r>
              <a:rPr lang="en-US" sz="3500" i="1" dirty="0"/>
              <a:t>X</a:t>
            </a:r>
            <a:r>
              <a:rPr lang="en-US" sz="3500" dirty="0"/>
              <a:t>) is used to estimate the dependent variable (</a:t>
            </a:r>
            <a:r>
              <a:rPr lang="en-US" sz="3500" i="1" dirty="0"/>
              <a:t>Y</a:t>
            </a:r>
            <a:r>
              <a:rPr lang="en-US" sz="3500" dirty="0"/>
              <a:t>). </a:t>
            </a:r>
          </a:p>
          <a:p>
            <a:pPr marL="390525" indent="-282575">
              <a:lnSpc>
                <a:spcPct val="130000"/>
              </a:lnSpc>
            </a:pPr>
            <a:r>
              <a:rPr lang="en-US" sz="3000" dirty="0">
                <a:cs typeface="Calibri" pitchFamily="34" charset="0"/>
              </a:rPr>
              <a:t>The Regression Equation below is an equation that expresses the linear relationship between two variables.</a:t>
            </a:r>
            <a:endParaRPr lang="en-US" sz="3000" dirty="0"/>
          </a:p>
          <a:p>
            <a:pPr marL="390525" lvl="1" indent="-282575">
              <a:lnSpc>
                <a:spcPct val="130000"/>
              </a:lnSpc>
              <a:buNone/>
            </a:pPr>
            <a:r>
              <a:rPr lang="en-US" dirty="0"/>
              <a:t>  </a:t>
            </a:r>
            <a:br>
              <a:rPr lang="en-US" dirty="0"/>
            </a:br>
            <a:endParaRPr lang="en-US" dirty="0"/>
          </a:p>
          <a:p>
            <a:pPr marL="390525" indent="-282575">
              <a:lnSpc>
                <a:spcPct val="130000"/>
              </a:lnSpc>
            </a:pPr>
            <a:r>
              <a:rPr lang="en-US" sz="3300" dirty="0"/>
              <a:t>A math process called least squares technique is used to determine the equation. </a:t>
            </a:r>
          </a:p>
          <a:p>
            <a:pPr marL="664845" lvl="1" indent="-282575">
              <a:lnSpc>
                <a:spcPct val="130000"/>
              </a:lnSpc>
            </a:pPr>
            <a:r>
              <a:rPr lang="en-US" sz="2800" dirty="0">
                <a:cs typeface="Calibri" pitchFamily="34" charset="0"/>
              </a:rPr>
              <a:t>Minimizes the sum of the squares of the vertical distances between the actual </a:t>
            </a:r>
            <a:r>
              <a:rPr lang="en-US" sz="2800" i="1" dirty="0">
                <a:cs typeface="Calibri" pitchFamily="34" charset="0"/>
              </a:rPr>
              <a:t>Y </a:t>
            </a:r>
            <a:r>
              <a:rPr lang="en-US" sz="2800" dirty="0">
                <a:cs typeface="Calibri" pitchFamily="34" charset="0"/>
              </a:rPr>
              <a:t>values and the predicted values of </a:t>
            </a:r>
            <a:r>
              <a:rPr lang="en-US" sz="2800" i="1" dirty="0">
                <a:cs typeface="Calibri" pitchFamily="34" charset="0"/>
              </a:rPr>
              <a:t>Y, called Y hat.</a:t>
            </a:r>
            <a:endParaRPr lang="en-US" sz="2800" dirty="0">
              <a:cs typeface="Calibri" pitchFamily="34" charset="0"/>
            </a:endParaRPr>
          </a:p>
          <a:p>
            <a:pPr marL="390525" indent="-282575">
              <a:lnSpc>
                <a:spcPct val="130000"/>
              </a:lnSpc>
            </a:pPr>
            <a:endParaRPr lang="en-US" sz="2800" dirty="0"/>
          </a:p>
        </p:txBody>
      </p:sp>
      <p:grpSp>
        <p:nvGrpSpPr>
          <p:cNvPr id="5" name="Group 4">
            <a:extLst>
              <a:ext uri="{FF2B5EF4-FFF2-40B4-BE49-F238E27FC236}">
                <a16:creationId xmlns:a16="http://schemas.microsoft.com/office/drawing/2014/main" id="{5D4F704B-2228-B5CC-F053-0DAC7F019C6F}"/>
              </a:ext>
            </a:extLst>
          </p:cNvPr>
          <p:cNvGrpSpPr/>
          <p:nvPr/>
        </p:nvGrpSpPr>
        <p:grpSpPr>
          <a:xfrm>
            <a:off x="3810277" y="2923847"/>
            <a:ext cx="1735961" cy="614065"/>
            <a:chOff x="3750439" y="3308865"/>
            <a:chExt cx="1735961" cy="614065"/>
          </a:xfrm>
        </p:grpSpPr>
        <p:grpSp>
          <p:nvGrpSpPr>
            <p:cNvPr id="6" name="Group 5">
              <a:extLst>
                <a:ext uri="{FF2B5EF4-FFF2-40B4-BE49-F238E27FC236}">
                  <a16:creationId xmlns:a16="http://schemas.microsoft.com/office/drawing/2014/main" id="{F9457E6A-8EF3-A66E-7941-B8D8CCAE1F51}"/>
                </a:ext>
              </a:extLst>
            </p:cNvPr>
            <p:cNvGrpSpPr/>
            <p:nvPr/>
          </p:nvGrpSpPr>
          <p:grpSpPr>
            <a:xfrm>
              <a:off x="3750439" y="3308865"/>
              <a:ext cx="393056" cy="614065"/>
              <a:chOff x="9677400" y="2895600"/>
              <a:chExt cx="393056" cy="614065"/>
            </a:xfrm>
          </p:grpSpPr>
          <p:sp>
            <p:nvSpPr>
              <p:cNvPr id="8" name="TextBox 7">
                <a:extLst>
                  <a:ext uri="{FF2B5EF4-FFF2-40B4-BE49-F238E27FC236}">
                    <a16:creationId xmlns:a16="http://schemas.microsoft.com/office/drawing/2014/main" id="{B7FB07AD-0677-38BF-9ECF-9BDA1A725BE5}"/>
                  </a:ext>
                </a:extLst>
              </p:cNvPr>
              <p:cNvSpPr txBox="1"/>
              <p:nvPr/>
            </p:nvSpPr>
            <p:spPr>
              <a:xfrm>
                <a:off x="9677400" y="3048000"/>
                <a:ext cx="372218" cy="461665"/>
              </a:xfrm>
              <a:prstGeom prst="rect">
                <a:avLst/>
              </a:prstGeom>
              <a:noFill/>
            </p:spPr>
            <p:txBody>
              <a:bodyPr wrap="none" rtlCol="0">
                <a:spAutoFit/>
              </a:bodyPr>
              <a:lstStyle/>
              <a:p>
                <a:r>
                  <a:rPr lang="en-US" sz="2400" b="1" i="1" dirty="0">
                    <a:latin typeface="Times New Roman" pitchFamily="18" charset="0"/>
                    <a:cs typeface="Times New Roman" pitchFamily="18" charset="0"/>
                  </a:rPr>
                  <a:t>Y</a:t>
                </a:r>
              </a:p>
            </p:txBody>
          </p:sp>
          <p:sp>
            <p:nvSpPr>
              <p:cNvPr id="9" name="TextBox 8">
                <a:extLst>
                  <a:ext uri="{FF2B5EF4-FFF2-40B4-BE49-F238E27FC236}">
                    <a16:creationId xmlns:a16="http://schemas.microsoft.com/office/drawing/2014/main" id="{9DB2113D-4759-50BA-15DC-5B40A8D09993}"/>
                  </a:ext>
                </a:extLst>
              </p:cNvPr>
              <p:cNvSpPr txBox="1"/>
              <p:nvPr/>
            </p:nvSpPr>
            <p:spPr>
              <a:xfrm>
                <a:off x="9706254" y="2895600"/>
                <a:ext cx="364202" cy="461665"/>
              </a:xfrm>
              <a:prstGeom prst="rect">
                <a:avLst/>
              </a:prstGeom>
              <a:noFill/>
            </p:spPr>
            <p:txBody>
              <a:bodyPr wrap="none" rtlCol="0">
                <a:spAutoFit/>
              </a:bodyPr>
              <a:lstStyle/>
              <a:p>
                <a:r>
                  <a:rPr lang="en-US" sz="2400" b="1" dirty="0"/>
                  <a:t>^</a:t>
                </a:r>
              </a:p>
            </p:txBody>
          </p:sp>
        </p:grpSp>
        <p:sp>
          <p:nvSpPr>
            <p:cNvPr id="7" name="TextBox 6">
              <a:extLst>
                <a:ext uri="{FF2B5EF4-FFF2-40B4-BE49-F238E27FC236}">
                  <a16:creationId xmlns:a16="http://schemas.microsoft.com/office/drawing/2014/main" id="{0EFBA298-D480-6896-D37A-0640B5444817}"/>
                </a:ext>
              </a:extLst>
            </p:cNvPr>
            <p:cNvSpPr txBox="1"/>
            <p:nvPr/>
          </p:nvSpPr>
          <p:spPr>
            <a:xfrm>
              <a:off x="4096276" y="3385066"/>
              <a:ext cx="1390124" cy="461665"/>
            </a:xfrm>
            <a:prstGeom prst="rect">
              <a:avLst/>
            </a:prstGeom>
            <a:noFill/>
          </p:spPr>
          <p:txBody>
            <a:bodyPr wrap="none" rtlCol="0">
              <a:spAutoFit/>
            </a:bodyPr>
            <a:lstStyle/>
            <a:p>
              <a:r>
                <a:rPr lang="en-US" sz="2400" b="1" dirty="0">
                  <a:latin typeface="Times New Roman" pitchFamily="18" charset="0"/>
                  <a:cs typeface="Times New Roman" pitchFamily="18" charset="0"/>
                </a:rPr>
                <a:t>= a + b X</a:t>
              </a:r>
            </a:p>
          </p:txBody>
        </p:sp>
      </p:grpSp>
    </p:spTree>
    <p:extLst>
      <p:ext uri="{BB962C8B-B14F-4D97-AF65-F5344CB8AC3E}">
        <p14:creationId xmlns:p14="http://schemas.microsoft.com/office/powerpoint/2010/main" val="21746776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9" name="Title 1">
            <a:extLst>
              <a:ext uri="{FF2B5EF4-FFF2-40B4-BE49-F238E27FC236}">
                <a16:creationId xmlns:a16="http://schemas.microsoft.com/office/drawing/2014/main" id="{9E8D5542-ED5A-E875-C8B9-FA68DC7AEDE8}"/>
              </a:ext>
            </a:extLst>
          </p:cNvPr>
          <p:cNvSpPr>
            <a:spLocks noGrp="1"/>
          </p:cNvSpPr>
          <p:nvPr>
            <p:ph type="title"/>
          </p:nvPr>
        </p:nvSpPr>
        <p:spPr>
          <a:xfrm>
            <a:off x="685799" y="15498"/>
            <a:ext cx="9412358" cy="716598"/>
          </a:xfrm>
        </p:spPr>
        <p:txBody>
          <a:bodyPr>
            <a:normAutofit/>
          </a:bodyPr>
          <a:lstStyle/>
          <a:p>
            <a:pPr algn="ctr"/>
            <a:r>
              <a:rPr lang="en-US" sz="4400" b="1" cap="none" dirty="0"/>
              <a:t>Purpose of Class</a:t>
            </a:r>
          </a:p>
        </p:txBody>
      </p:sp>
      <p:sp>
        <p:nvSpPr>
          <p:cNvPr id="10" name="Content Placeholder 2">
            <a:extLst>
              <a:ext uri="{FF2B5EF4-FFF2-40B4-BE49-F238E27FC236}">
                <a16:creationId xmlns:a16="http://schemas.microsoft.com/office/drawing/2014/main" id="{C53CB61D-9B94-268A-A6C0-861D0C2FC79B}"/>
              </a:ext>
            </a:extLst>
          </p:cNvPr>
          <p:cNvSpPr>
            <a:spLocks noGrp="1"/>
          </p:cNvSpPr>
          <p:nvPr>
            <p:ph idx="1"/>
          </p:nvPr>
        </p:nvSpPr>
        <p:spPr>
          <a:xfrm>
            <a:off x="1544096" y="1090691"/>
            <a:ext cx="7498080" cy="4800600"/>
          </a:xfrm>
        </p:spPr>
        <p:txBody>
          <a:bodyPr>
            <a:normAutofit/>
          </a:bodyPr>
          <a:lstStyle/>
          <a:p>
            <a:r>
              <a:rPr lang="en-US" sz="3200" dirty="0"/>
              <a:t>Emphasis is on learning to use </a:t>
            </a:r>
            <a:br>
              <a:rPr lang="en-US" sz="3200" dirty="0"/>
            </a:br>
            <a:r>
              <a:rPr lang="en-US" sz="3200" dirty="0"/>
              <a:t>Microsoft Excel for statistical purposes.</a:t>
            </a:r>
          </a:p>
          <a:p>
            <a:pPr lvl="1"/>
            <a:r>
              <a:rPr lang="en-US" sz="2800" dirty="0"/>
              <a:t>While we will have some amount of statistical learning, this is </a:t>
            </a:r>
            <a:r>
              <a:rPr lang="en-US" sz="2800" i="1" dirty="0"/>
              <a:t>not</a:t>
            </a:r>
            <a:r>
              <a:rPr lang="en-US" sz="2800" dirty="0"/>
              <a:t> the main emphasis.</a:t>
            </a:r>
          </a:p>
          <a:p>
            <a:pPr lvl="1"/>
            <a:r>
              <a:rPr lang="en-US" sz="2800" dirty="0"/>
              <a:t>We will use some environmental type data, but again that is not the primary purpose.</a:t>
            </a:r>
          </a:p>
          <a:p>
            <a:r>
              <a:rPr lang="en-US" sz="3200" dirty="0"/>
              <a:t>Primary Purpose is to prepare student for some classes where there is need to use Excel in specific Statistical Analysis.</a:t>
            </a:r>
          </a:p>
          <a:p>
            <a:endParaRPr lang="en-US" sz="3200" dirty="0"/>
          </a:p>
          <a:p>
            <a:endParaRPr lang="en-US" sz="3200" dirty="0"/>
          </a:p>
        </p:txBody>
      </p:sp>
    </p:spTree>
    <p:extLst>
      <p:ext uri="{BB962C8B-B14F-4D97-AF65-F5344CB8AC3E}">
        <p14:creationId xmlns:p14="http://schemas.microsoft.com/office/powerpoint/2010/main" val="49666994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grpSp>
        <p:nvGrpSpPr>
          <p:cNvPr id="2" name="Group 1">
            <a:extLst>
              <a:ext uri="{FF2B5EF4-FFF2-40B4-BE49-F238E27FC236}">
                <a16:creationId xmlns:a16="http://schemas.microsoft.com/office/drawing/2014/main" id="{A026C8FD-850B-5012-5484-48665D1626EF}"/>
              </a:ext>
            </a:extLst>
          </p:cNvPr>
          <p:cNvGrpSpPr/>
          <p:nvPr/>
        </p:nvGrpSpPr>
        <p:grpSpPr>
          <a:xfrm>
            <a:off x="1004835" y="1006068"/>
            <a:ext cx="8953081" cy="4970025"/>
            <a:chOff x="1219200" y="1186934"/>
            <a:chExt cx="7772400" cy="5486400"/>
          </a:xfrm>
        </p:grpSpPr>
        <p:graphicFrame>
          <p:nvGraphicFramePr>
            <p:cNvPr id="3" name="Chart 2">
              <a:extLst>
                <a:ext uri="{FF2B5EF4-FFF2-40B4-BE49-F238E27FC236}">
                  <a16:creationId xmlns:a16="http://schemas.microsoft.com/office/drawing/2014/main" id="{CF9C7F66-A22D-B931-F454-CA159C763754}"/>
                </a:ext>
              </a:extLst>
            </p:cNvPr>
            <p:cNvGraphicFramePr>
              <a:graphicFrameLocks/>
            </p:cNvGraphicFramePr>
            <p:nvPr>
              <p:extLst>
                <p:ext uri="{D42A27DB-BD31-4B8C-83A1-F6EECF244321}">
                  <p14:modId xmlns:p14="http://schemas.microsoft.com/office/powerpoint/2010/main" val="20506631"/>
                </p:ext>
              </p:extLst>
            </p:nvPr>
          </p:nvGraphicFramePr>
          <p:xfrm>
            <a:off x="1219200" y="1186934"/>
            <a:ext cx="7772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Line Callout 1 2">
              <a:extLst>
                <a:ext uri="{FF2B5EF4-FFF2-40B4-BE49-F238E27FC236}">
                  <a16:creationId xmlns:a16="http://schemas.microsoft.com/office/drawing/2014/main" id="{FC9926D4-AC42-B9DC-8BC6-A41E1E352816}"/>
                </a:ext>
              </a:extLst>
            </p:cNvPr>
            <p:cNvSpPr/>
            <p:nvPr/>
          </p:nvSpPr>
          <p:spPr>
            <a:xfrm>
              <a:off x="7000823" y="2297668"/>
              <a:ext cx="1981200" cy="685800"/>
            </a:xfrm>
            <a:prstGeom prst="borderCallout1">
              <a:avLst>
                <a:gd name="adj1" fmla="val 112282"/>
                <a:gd name="adj2" fmla="val 45398"/>
                <a:gd name="adj3" fmla="val 140361"/>
                <a:gd name="adj4" fmla="val 38819"/>
              </a:avLst>
            </a:prstGeom>
            <a:solidFill>
              <a:schemeClr val="accent2">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Modeled Regression Line</a:t>
              </a:r>
            </a:p>
          </p:txBody>
        </p:sp>
        <p:sp>
          <p:nvSpPr>
            <p:cNvPr id="6" name="Right Brace 5">
              <a:extLst>
                <a:ext uri="{FF2B5EF4-FFF2-40B4-BE49-F238E27FC236}">
                  <a16:creationId xmlns:a16="http://schemas.microsoft.com/office/drawing/2014/main" id="{8CAE35EC-56B2-98F9-4418-8CBD06F65B08}"/>
                </a:ext>
              </a:extLst>
            </p:cNvPr>
            <p:cNvSpPr/>
            <p:nvPr/>
          </p:nvSpPr>
          <p:spPr>
            <a:xfrm>
              <a:off x="7772400" y="3352800"/>
              <a:ext cx="152400"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e 6">
              <a:extLst>
                <a:ext uri="{FF2B5EF4-FFF2-40B4-BE49-F238E27FC236}">
                  <a16:creationId xmlns:a16="http://schemas.microsoft.com/office/drawing/2014/main" id="{0EDC32C6-19F5-878C-C411-C8437B6C19B3}"/>
                </a:ext>
              </a:extLst>
            </p:cNvPr>
            <p:cNvSpPr/>
            <p:nvPr/>
          </p:nvSpPr>
          <p:spPr>
            <a:xfrm>
              <a:off x="5230672" y="3168134"/>
              <a:ext cx="228600"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A0EE2BD9-0606-1F35-F85B-5448400E8625}"/>
                </a:ext>
              </a:extLst>
            </p:cNvPr>
            <p:cNvSpPr/>
            <p:nvPr/>
          </p:nvSpPr>
          <p:spPr>
            <a:xfrm>
              <a:off x="4648200" y="4539734"/>
              <a:ext cx="152400"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33C753D1-0BFD-EC03-2597-8F81A208F0DC}"/>
                </a:ext>
              </a:extLst>
            </p:cNvPr>
            <p:cNvSpPr/>
            <p:nvPr/>
          </p:nvSpPr>
          <p:spPr>
            <a:xfrm>
              <a:off x="3771901" y="4844534"/>
              <a:ext cx="114299" cy="4060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EE42D1-A4C0-BDC2-ADE5-FDE32636DF62}"/>
                </a:ext>
              </a:extLst>
            </p:cNvPr>
            <p:cNvCxnSpPr/>
            <p:nvPr/>
          </p:nvCxnSpPr>
          <p:spPr>
            <a:xfrm flipV="1">
              <a:off x="2819400" y="1752600"/>
              <a:ext cx="4953000" cy="38862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04A7C9-64B3-C25C-91AD-3EC1FF51D765}"/>
                </a:ext>
              </a:extLst>
            </p:cNvPr>
            <p:cNvSpPr txBox="1"/>
            <p:nvPr/>
          </p:nvSpPr>
          <p:spPr>
            <a:xfrm>
              <a:off x="7778865" y="1521767"/>
              <a:ext cx="425116" cy="461665"/>
            </a:xfrm>
            <a:prstGeom prst="rect">
              <a:avLst/>
            </a:prstGeom>
            <a:noFill/>
          </p:spPr>
          <p:txBody>
            <a:bodyPr wrap="none" rtlCol="0">
              <a:spAutoFit/>
            </a:bodyPr>
            <a:lstStyle/>
            <a:p>
              <a:r>
                <a:rPr lang="en-US" sz="2400" b="1" dirty="0"/>
                <a:t>A</a:t>
              </a:r>
            </a:p>
          </p:txBody>
        </p:sp>
        <p:sp>
          <p:nvSpPr>
            <p:cNvPr id="12" name="TextBox 11">
              <a:extLst>
                <a:ext uri="{FF2B5EF4-FFF2-40B4-BE49-F238E27FC236}">
                  <a16:creationId xmlns:a16="http://schemas.microsoft.com/office/drawing/2014/main" id="{0E550C35-7065-6EC7-1135-0147A5AF7998}"/>
                </a:ext>
              </a:extLst>
            </p:cNvPr>
            <p:cNvSpPr txBox="1"/>
            <p:nvPr/>
          </p:nvSpPr>
          <p:spPr>
            <a:xfrm>
              <a:off x="8001891" y="3089701"/>
              <a:ext cx="404179" cy="461665"/>
            </a:xfrm>
            <a:prstGeom prst="rect">
              <a:avLst/>
            </a:prstGeom>
            <a:noFill/>
          </p:spPr>
          <p:txBody>
            <a:bodyPr wrap="square" rtlCol="0">
              <a:spAutoFit/>
            </a:bodyPr>
            <a:lstStyle/>
            <a:p>
              <a:r>
                <a:rPr lang="en-US" sz="2400" b="1" dirty="0"/>
                <a:t>B</a:t>
              </a:r>
            </a:p>
          </p:txBody>
        </p:sp>
        <p:cxnSp>
          <p:nvCxnSpPr>
            <p:cNvPr id="13" name="Straight Connector 12">
              <a:extLst>
                <a:ext uri="{FF2B5EF4-FFF2-40B4-BE49-F238E27FC236}">
                  <a16:creationId xmlns:a16="http://schemas.microsoft.com/office/drawing/2014/main" id="{D8CBBDC3-BE04-712C-1CDA-E0EBAD2049D8}"/>
                </a:ext>
              </a:extLst>
            </p:cNvPr>
            <p:cNvCxnSpPr/>
            <p:nvPr/>
          </p:nvCxnSpPr>
          <p:spPr>
            <a:xfrm flipV="1">
              <a:off x="2704531" y="3320534"/>
              <a:ext cx="5067869" cy="194085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F0AC067B-25AE-A33A-8FFA-C4A9A9491EB4}"/>
                </a:ext>
              </a:extLst>
            </p:cNvPr>
            <p:cNvSpPr/>
            <p:nvPr/>
          </p:nvSpPr>
          <p:spPr>
            <a:xfrm>
              <a:off x="4038600" y="4196316"/>
              <a:ext cx="152400" cy="5280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FD72D509-99CF-7B63-5DDE-4EF67ACFDB51}"/>
              </a:ext>
            </a:extLst>
          </p:cNvPr>
          <p:cNvSpPr txBox="1"/>
          <p:nvPr/>
        </p:nvSpPr>
        <p:spPr>
          <a:xfrm>
            <a:off x="685799" y="-25953"/>
            <a:ext cx="9422843" cy="769441"/>
          </a:xfrm>
          <a:prstGeom prst="rect">
            <a:avLst/>
          </a:prstGeom>
          <a:noFill/>
        </p:spPr>
        <p:txBody>
          <a:bodyPr wrap="square">
            <a:spAutoFit/>
          </a:bodyPr>
          <a:lstStyle/>
          <a:p>
            <a:pPr algn="ctr"/>
            <a:r>
              <a:rPr lang="en-US" sz="4400" dirty="0">
                <a:latin typeface="+mj-lt"/>
              </a:rPr>
              <a:t>Least Squares approach</a:t>
            </a:r>
          </a:p>
        </p:txBody>
      </p:sp>
    </p:spTree>
    <p:extLst>
      <p:ext uri="{BB962C8B-B14F-4D97-AF65-F5344CB8AC3E}">
        <p14:creationId xmlns:p14="http://schemas.microsoft.com/office/powerpoint/2010/main" val="260293492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1EDC8E9F-92A3-E1A5-5B5B-7A3A9970A68B}"/>
              </a:ext>
            </a:extLst>
          </p:cNvPr>
          <p:cNvSpPr>
            <a:spLocks noGrp="1"/>
          </p:cNvSpPr>
          <p:nvPr>
            <p:ph type="title"/>
          </p:nvPr>
        </p:nvSpPr>
        <p:spPr>
          <a:xfrm>
            <a:off x="685799" y="162465"/>
            <a:ext cx="9583616" cy="523335"/>
          </a:xfrm>
        </p:spPr>
        <p:txBody>
          <a:bodyPr>
            <a:noAutofit/>
          </a:bodyPr>
          <a:lstStyle/>
          <a:p>
            <a:pPr algn="ctr"/>
            <a:r>
              <a:rPr lang="en-US" sz="3600" cap="none" dirty="0"/>
              <a:t>What Determines a Good Regression Line?</a:t>
            </a:r>
          </a:p>
        </p:txBody>
      </p:sp>
      <p:sp>
        <p:nvSpPr>
          <p:cNvPr id="3" name="Content Placeholder 2">
            <a:extLst>
              <a:ext uri="{FF2B5EF4-FFF2-40B4-BE49-F238E27FC236}">
                <a16:creationId xmlns:a16="http://schemas.microsoft.com/office/drawing/2014/main" id="{E2350CB2-5BA9-35A7-AD1D-DCB5F411E9D1}"/>
              </a:ext>
            </a:extLst>
          </p:cNvPr>
          <p:cNvSpPr>
            <a:spLocks noGrp="1"/>
          </p:cNvSpPr>
          <p:nvPr>
            <p:ph idx="1"/>
          </p:nvPr>
        </p:nvSpPr>
        <p:spPr>
          <a:xfrm>
            <a:off x="685799" y="796895"/>
            <a:ext cx="9382649" cy="5486399"/>
          </a:xfrm>
        </p:spPr>
        <p:txBody>
          <a:bodyPr>
            <a:normAutofit fontScale="92500"/>
          </a:bodyPr>
          <a:lstStyle/>
          <a:p>
            <a:pPr marL="82296" indent="0">
              <a:buNone/>
            </a:pPr>
            <a:r>
              <a:rPr lang="en-US" sz="3600" dirty="0"/>
              <a:t>Rules to follow:</a:t>
            </a:r>
          </a:p>
          <a:p>
            <a:pPr lvl="1"/>
            <a:r>
              <a:rPr lang="en-US" sz="3200" dirty="0"/>
              <a:t>Logical relationship – </a:t>
            </a:r>
            <a:r>
              <a:rPr lang="en-US" sz="2800" dirty="0"/>
              <a:t>relationship between X and Y variables is logical.</a:t>
            </a:r>
          </a:p>
          <a:p>
            <a:pPr lvl="1"/>
            <a:r>
              <a:rPr lang="en-US" sz="3200" dirty="0"/>
              <a:t>Correlation Coefficient (</a:t>
            </a:r>
            <a:r>
              <a:rPr lang="en-US" sz="3200" i="1" dirty="0"/>
              <a:t>r</a:t>
            </a:r>
            <a:r>
              <a:rPr lang="en-US" sz="3200" dirty="0"/>
              <a:t>) is good </a:t>
            </a:r>
          </a:p>
          <a:p>
            <a:pPr lvl="1"/>
            <a:r>
              <a:rPr lang="en-US" sz="3200" dirty="0"/>
              <a:t>Coefficient of Determination (</a:t>
            </a:r>
            <a:r>
              <a:rPr lang="en-US" sz="3200" i="1" dirty="0"/>
              <a:t>r</a:t>
            </a:r>
            <a:r>
              <a:rPr lang="en-US" sz="3200" baseline="30000" dirty="0"/>
              <a:t>2</a:t>
            </a:r>
            <a:r>
              <a:rPr lang="en-US" sz="3200" dirty="0"/>
              <a:t>) is good</a:t>
            </a:r>
          </a:p>
          <a:p>
            <a:pPr lvl="1"/>
            <a:r>
              <a:rPr lang="en-US" sz="3200" dirty="0"/>
              <a:t>Standard error is low </a:t>
            </a:r>
          </a:p>
          <a:p>
            <a:pPr lvl="1"/>
            <a:r>
              <a:rPr lang="en-US" sz="3200" dirty="0"/>
              <a:t>b slope of the line (coefficient of X) is correct</a:t>
            </a:r>
          </a:p>
          <a:p>
            <a:pPr lvl="1"/>
            <a:r>
              <a:rPr lang="en-US" sz="3200" dirty="0"/>
              <a:t>t-value &gt; 2.2 (rule of thumb)</a:t>
            </a:r>
          </a:p>
          <a:p>
            <a:pPr lvl="1"/>
            <a:r>
              <a:rPr lang="en-US" sz="3200" dirty="0">
                <a:latin typeface="Symbol" panose="05050102010706020507" pitchFamily="18" charset="2"/>
                <a:sym typeface="Symbol" panose="05050102010706020507" pitchFamily="18" charset="2"/>
              </a:rPr>
              <a:t></a:t>
            </a:r>
            <a:r>
              <a:rPr lang="en-US" sz="3200" dirty="0"/>
              <a:t> coefficient is less than the significant level.</a:t>
            </a:r>
          </a:p>
          <a:p>
            <a:pPr marL="0" indent="0">
              <a:buNone/>
            </a:pPr>
            <a:r>
              <a:rPr lang="en-US" sz="3600" dirty="0"/>
              <a:t>Follow these rules for a (non-simple) regression model</a:t>
            </a:r>
          </a:p>
        </p:txBody>
      </p:sp>
      <p:sp>
        <p:nvSpPr>
          <p:cNvPr id="6" name="TextBox 5">
            <a:extLst>
              <a:ext uri="{FF2B5EF4-FFF2-40B4-BE49-F238E27FC236}">
                <a16:creationId xmlns:a16="http://schemas.microsoft.com/office/drawing/2014/main" id="{2BE8F1B4-46F8-D892-E5B4-F25BE63147B4}"/>
              </a:ext>
            </a:extLst>
          </p:cNvPr>
          <p:cNvSpPr txBox="1"/>
          <p:nvPr/>
        </p:nvSpPr>
        <p:spPr>
          <a:xfrm>
            <a:off x="6403133" y="6311622"/>
            <a:ext cx="4448909" cy="369332"/>
          </a:xfrm>
          <a:prstGeom prst="rect">
            <a:avLst/>
          </a:prstGeom>
          <a:noFill/>
        </p:spPr>
        <p:txBody>
          <a:bodyPr wrap="square">
            <a:spAutoFit/>
          </a:bodyPr>
          <a:lstStyle/>
          <a:p>
            <a:r>
              <a:rPr lang="en-US" dirty="0">
                <a:solidFill>
                  <a:srgbClr val="FFC000"/>
                </a:solidFill>
                <a:hlinkClick r:id="rId3" action="ppaction://hlinkfile"/>
              </a:rPr>
              <a:t>Go to Worksheet – Regression Model</a:t>
            </a:r>
            <a:endParaRPr lang="en-US" dirty="0">
              <a:solidFill>
                <a:srgbClr val="FFC000"/>
              </a:solidFill>
            </a:endParaRPr>
          </a:p>
        </p:txBody>
      </p:sp>
    </p:spTree>
    <p:extLst>
      <p:ext uri="{BB962C8B-B14F-4D97-AF65-F5344CB8AC3E}">
        <p14:creationId xmlns:p14="http://schemas.microsoft.com/office/powerpoint/2010/main" val="42261612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n abstract genetic concept">
            <a:extLst>
              <a:ext uri="{FF2B5EF4-FFF2-40B4-BE49-F238E27FC236}">
                <a16:creationId xmlns:a16="http://schemas.microsoft.com/office/drawing/2014/main" id="{14BAA7AB-4918-46C3-50EE-900B8205FBC1}"/>
              </a:ext>
            </a:extLst>
          </p:cNvPr>
          <p:cNvPicPr>
            <a:picLocks noChangeAspect="1"/>
          </p:cNvPicPr>
          <p:nvPr/>
        </p:nvPicPr>
        <p:blipFill rotWithShape="1">
          <a:blip r:embed="rId2"/>
          <a:srcRect l="8052" r="3059"/>
          <a:stretch/>
        </p:blipFill>
        <p:spPr>
          <a:xfrm>
            <a:off x="7204640" y="684118"/>
            <a:ext cx="4334082" cy="5488083"/>
          </a:xfrm>
          <a:prstGeom prst="rect">
            <a:avLst/>
          </a:prstGeom>
        </p:spPr>
      </p:pic>
      <p:sp>
        <p:nvSpPr>
          <p:cNvPr id="25" name="Rectangle 24">
            <a:extLst>
              <a:ext uri="{FF2B5EF4-FFF2-40B4-BE49-F238E27FC236}">
                <a16:creationId xmlns:a16="http://schemas.microsoft.com/office/drawing/2014/main" id="{FFFC5215-90B6-D93A-4B7B-DA2A057A9C69}"/>
              </a:ext>
            </a:extLst>
          </p:cNvPr>
          <p:cNvSpPr/>
          <p:nvPr/>
        </p:nvSpPr>
        <p:spPr>
          <a:xfrm>
            <a:off x="7202316" y="685435"/>
            <a:ext cx="4313351"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mj-lt"/>
            </a:endParaRPr>
          </a:p>
        </p:txBody>
      </p:sp>
      <p:sp>
        <p:nvSpPr>
          <p:cNvPr id="28" name="TextBox 27">
            <a:extLst>
              <a:ext uri="{FF2B5EF4-FFF2-40B4-BE49-F238E27FC236}">
                <a16:creationId xmlns:a16="http://schemas.microsoft.com/office/drawing/2014/main" id="{5F6E86F3-749B-949E-E948-B67AAB81F951}"/>
              </a:ext>
            </a:extLst>
          </p:cNvPr>
          <p:cNvSpPr txBox="1"/>
          <p:nvPr/>
        </p:nvSpPr>
        <p:spPr>
          <a:xfrm>
            <a:off x="7704600" y="1767679"/>
            <a:ext cx="3374796" cy="2446824"/>
          </a:xfrm>
          <a:prstGeom prst="rect">
            <a:avLst/>
          </a:prstGeom>
          <a:noFill/>
        </p:spPr>
        <p:txBody>
          <a:bodyPr wrap="square" rtlCol="0">
            <a:spAutoFit/>
          </a:bodyPr>
          <a:lstStyle/>
          <a:p>
            <a:r>
              <a:rPr lang="en-US" sz="5400" b="1" dirty="0">
                <a:solidFill>
                  <a:schemeClr val="tx1"/>
                </a:solidFill>
                <a:latin typeface="+mj-lt"/>
              </a:rPr>
              <a:t>Module 6:</a:t>
            </a:r>
            <a:r>
              <a:rPr lang="en-US" sz="5400" dirty="0">
                <a:solidFill>
                  <a:schemeClr val="tx1"/>
                </a:solidFill>
                <a:latin typeface="+mj-lt"/>
              </a:rPr>
              <a:t> </a:t>
            </a:r>
          </a:p>
          <a:p>
            <a:r>
              <a:rPr lang="en-US" sz="1100" dirty="0">
                <a:solidFill>
                  <a:schemeClr val="tx1"/>
                </a:solidFill>
                <a:latin typeface="+mj-lt"/>
              </a:rPr>
              <a:t> </a:t>
            </a:r>
          </a:p>
          <a:p>
            <a:r>
              <a:rPr lang="en-US" sz="4400" dirty="0">
                <a:latin typeface="+mj-lt"/>
              </a:rPr>
              <a:t>Lognormal</a:t>
            </a:r>
            <a:br>
              <a:rPr lang="en-US" sz="4400" dirty="0">
                <a:latin typeface="+mj-lt"/>
              </a:rPr>
            </a:br>
            <a:r>
              <a:rPr lang="en-US" sz="4400" dirty="0">
                <a:latin typeface="+mj-lt"/>
              </a:rPr>
              <a:t>Distribution</a:t>
            </a:r>
          </a:p>
        </p:txBody>
      </p:sp>
      <p:pic>
        <p:nvPicPr>
          <p:cNvPr id="2" name="Picture 1">
            <a:extLst>
              <a:ext uri="{FF2B5EF4-FFF2-40B4-BE49-F238E27FC236}">
                <a16:creationId xmlns:a16="http://schemas.microsoft.com/office/drawing/2014/main" id="{01F5DC16-C982-1F3A-0FA0-C1367EE177F4}"/>
              </a:ext>
            </a:extLst>
          </p:cNvPr>
          <p:cNvPicPr>
            <a:picLocks noChangeAspect="1"/>
          </p:cNvPicPr>
          <p:nvPr/>
        </p:nvPicPr>
        <p:blipFill rotWithShape="1">
          <a:blip r:embed="rId3">
            <a:extLst>
              <a:ext uri="{28A0092B-C50C-407E-A947-70E740481C1C}">
                <a14:useLocalDpi xmlns:a14="http://schemas.microsoft.com/office/drawing/2010/main" val="0"/>
              </a:ext>
            </a:extLst>
          </a:blip>
          <a:srcRect l="6269" r="5821"/>
          <a:stretch/>
        </p:blipFill>
        <p:spPr>
          <a:xfrm>
            <a:off x="1458797" y="1225349"/>
            <a:ext cx="4877710" cy="4161374"/>
          </a:xfrm>
          <a:prstGeom prst="rect">
            <a:avLst/>
          </a:prstGeom>
        </p:spPr>
      </p:pic>
      <p:pic>
        <p:nvPicPr>
          <p:cNvPr id="3" name="Picture 9" descr="C:\Users\Steve 2012\AppData\Local\Microsoft\Windows\Temporary Internet Files\Content.IE5\9XBN6JGD\MP910220839[1].jpg">
            <a:extLst>
              <a:ext uri="{FF2B5EF4-FFF2-40B4-BE49-F238E27FC236}">
                <a16:creationId xmlns:a16="http://schemas.microsoft.com/office/drawing/2014/main" id="{BBA56FF9-9360-6E53-570A-5BB82F840F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58" t="5194" r="25373" b="10479"/>
          <a:stretch/>
        </p:blipFill>
        <p:spPr bwMode="auto">
          <a:xfrm rot="21180936">
            <a:off x="1799854" y="3914681"/>
            <a:ext cx="2430272" cy="1926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514E5BB3-2F25-EDF6-632A-7FBB78493B6E}"/>
              </a:ext>
            </a:extLst>
          </p:cNvPr>
          <p:cNvSpPr txBox="1">
            <a:spLocks/>
          </p:cNvSpPr>
          <p:nvPr/>
        </p:nvSpPr>
        <p:spPr>
          <a:xfrm rot="21023655">
            <a:off x="1910912" y="4148078"/>
            <a:ext cx="2183433" cy="1544046"/>
          </a:xfrm>
          <a:prstGeom prst="rect">
            <a:avLst/>
          </a:prstGeom>
        </p:spPr>
        <p:txBody>
          <a:bodyPr>
            <a:normAutofit fontScale="70000" lnSpcReduction="20000"/>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b="1" dirty="0">
              <a:solidFill>
                <a:schemeClr val="tx2">
                  <a:lumMod val="75000"/>
                </a:schemeClr>
              </a:solidFill>
              <a:latin typeface="Brush Script MT" pitchFamily="66" charset="0"/>
            </a:endParaRPr>
          </a:p>
          <a:p>
            <a:pPr marL="0" indent="0" algn="ctr">
              <a:buNone/>
            </a:pPr>
            <a:r>
              <a:rPr lang="en-US" sz="2900" b="1" dirty="0">
                <a:solidFill>
                  <a:schemeClr val="tx2">
                    <a:lumMod val="75000"/>
                  </a:schemeClr>
                </a:solidFill>
                <a:latin typeface="Brush Script MT" pitchFamily="66" charset="0"/>
              </a:rPr>
              <a:t>Congratulations </a:t>
            </a:r>
            <a:br>
              <a:rPr lang="en-US" sz="2900" b="1" dirty="0">
                <a:solidFill>
                  <a:schemeClr val="tx2">
                    <a:lumMod val="75000"/>
                  </a:schemeClr>
                </a:solidFill>
                <a:latin typeface="Brush Script MT" pitchFamily="66" charset="0"/>
              </a:rPr>
            </a:br>
            <a:r>
              <a:rPr lang="en-US" sz="2900" b="1" dirty="0">
                <a:solidFill>
                  <a:schemeClr val="tx2">
                    <a:lumMod val="75000"/>
                  </a:schemeClr>
                </a:solidFill>
                <a:latin typeface="Brush Script MT" pitchFamily="66" charset="0"/>
              </a:rPr>
              <a:t>Jimmi Lynn</a:t>
            </a:r>
          </a:p>
          <a:p>
            <a:pPr marL="0" indent="0" algn="ctr">
              <a:buNone/>
            </a:pPr>
            <a:r>
              <a:rPr lang="en-US" sz="2900" b="1" dirty="0">
                <a:solidFill>
                  <a:schemeClr val="tx2">
                    <a:lumMod val="75000"/>
                  </a:schemeClr>
                </a:solidFill>
                <a:latin typeface="Brush Script MT" pitchFamily="66" charset="0"/>
              </a:rPr>
              <a:t>-- </a:t>
            </a:r>
            <a:br>
              <a:rPr lang="en-US" sz="2900" b="1" dirty="0">
                <a:solidFill>
                  <a:schemeClr val="tx2">
                    <a:lumMod val="75000"/>
                  </a:schemeClr>
                </a:solidFill>
                <a:latin typeface="Brush Script MT" pitchFamily="66" charset="0"/>
              </a:rPr>
            </a:br>
            <a:r>
              <a:rPr lang="en-US" sz="2900" b="1" dirty="0">
                <a:solidFill>
                  <a:schemeClr val="tx2">
                    <a:lumMod val="75000"/>
                  </a:schemeClr>
                </a:solidFill>
                <a:latin typeface="Brush Script MT" pitchFamily="66" charset="0"/>
              </a:rPr>
              <a:t>First Prize </a:t>
            </a:r>
          </a:p>
        </p:txBody>
      </p:sp>
    </p:spTree>
    <p:extLst>
      <p:ext uri="{BB962C8B-B14F-4D97-AF65-F5344CB8AC3E}">
        <p14:creationId xmlns:p14="http://schemas.microsoft.com/office/powerpoint/2010/main" val="259432310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62DAD8E2-CDF1-C931-E92C-80D866C937E4}"/>
              </a:ext>
            </a:extLst>
          </p:cNvPr>
          <p:cNvSpPr txBox="1"/>
          <p:nvPr/>
        </p:nvSpPr>
        <p:spPr>
          <a:xfrm>
            <a:off x="685799" y="0"/>
            <a:ext cx="9438587" cy="769441"/>
          </a:xfrm>
          <a:prstGeom prst="rect">
            <a:avLst/>
          </a:prstGeom>
          <a:noFill/>
        </p:spPr>
        <p:txBody>
          <a:bodyPr wrap="square">
            <a:spAutoFit/>
          </a:bodyPr>
          <a:lstStyle/>
          <a:p>
            <a:pPr algn="ctr"/>
            <a:r>
              <a:rPr lang="en-US" sz="4400" dirty="0">
                <a:latin typeface="+mj-lt"/>
              </a:rPr>
              <a:t>What is Lognormal? </a:t>
            </a:r>
          </a:p>
        </p:txBody>
      </p:sp>
      <p:sp>
        <p:nvSpPr>
          <p:cNvPr id="5" name="Content Placeholder 2">
            <a:extLst>
              <a:ext uri="{FF2B5EF4-FFF2-40B4-BE49-F238E27FC236}">
                <a16:creationId xmlns:a16="http://schemas.microsoft.com/office/drawing/2014/main" id="{1A40618E-6C33-9552-1A94-61357C5969B0}"/>
              </a:ext>
            </a:extLst>
          </p:cNvPr>
          <p:cNvSpPr>
            <a:spLocks noGrp="1"/>
          </p:cNvSpPr>
          <p:nvPr>
            <p:ph idx="1"/>
          </p:nvPr>
        </p:nvSpPr>
        <p:spPr>
          <a:xfrm>
            <a:off x="838986" y="837417"/>
            <a:ext cx="9285400" cy="5486399"/>
          </a:xfrm>
        </p:spPr>
        <p:txBody>
          <a:bodyPr>
            <a:normAutofit/>
          </a:bodyPr>
          <a:lstStyle/>
          <a:p>
            <a:r>
              <a:rPr lang="en-US" sz="3200" i="1" dirty="0"/>
              <a:t>Lognormal – </a:t>
            </a:r>
            <a:r>
              <a:rPr lang="en-US" sz="3200" dirty="0"/>
              <a:t>a distribution of a random variable for which the logarithm of the variable has a normal distribution.  </a:t>
            </a:r>
          </a:p>
          <a:p>
            <a:r>
              <a:rPr lang="en-US" sz="3200" dirty="0"/>
              <a:t>Positively skewed distributions are particularly common when: </a:t>
            </a:r>
          </a:p>
          <a:p>
            <a:pPr lvl="1"/>
            <a:r>
              <a:rPr lang="en-US" sz="2800" dirty="0"/>
              <a:t>Mean values are low, </a:t>
            </a:r>
          </a:p>
          <a:p>
            <a:pPr lvl="1"/>
            <a:r>
              <a:rPr lang="en-US" sz="2800" dirty="0"/>
              <a:t>Variances large</a:t>
            </a:r>
          </a:p>
          <a:p>
            <a:pPr lvl="1"/>
            <a:r>
              <a:rPr lang="en-US" sz="2800" dirty="0"/>
              <a:t>Values are not zero, and</a:t>
            </a:r>
          </a:p>
          <a:p>
            <a:pPr lvl="1"/>
            <a:r>
              <a:rPr lang="en-US" sz="2800" dirty="0"/>
              <a:t>Values cannot be negative</a:t>
            </a:r>
          </a:p>
        </p:txBody>
      </p:sp>
    </p:spTree>
    <p:extLst>
      <p:ext uri="{BB962C8B-B14F-4D97-AF65-F5344CB8AC3E}">
        <p14:creationId xmlns:p14="http://schemas.microsoft.com/office/powerpoint/2010/main" val="2392443098"/>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extBox 1">
            <a:extLst>
              <a:ext uri="{FF2B5EF4-FFF2-40B4-BE49-F238E27FC236}">
                <a16:creationId xmlns:a16="http://schemas.microsoft.com/office/drawing/2014/main" id="{B0E76956-956F-9A9F-AEFE-6E144C03FEC8}"/>
              </a:ext>
            </a:extLst>
          </p:cNvPr>
          <p:cNvSpPr txBox="1"/>
          <p:nvPr/>
        </p:nvSpPr>
        <p:spPr>
          <a:xfrm>
            <a:off x="685799" y="0"/>
            <a:ext cx="9438587" cy="769441"/>
          </a:xfrm>
          <a:prstGeom prst="rect">
            <a:avLst/>
          </a:prstGeom>
          <a:noFill/>
        </p:spPr>
        <p:txBody>
          <a:bodyPr wrap="square">
            <a:spAutoFit/>
          </a:bodyPr>
          <a:lstStyle/>
          <a:p>
            <a:pPr algn="ctr"/>
            <a:r>
              <a:rPr lang="en-US" sz="4400" dirty="0">
                <a:latin typeface="+mj-lt"/>
              </a:rPr>
              <a:t>What is Lognormal? </a:t>
            </a:r>
          </a:p>
        </p:txBody>
      </p:sp>
      <p:sp>
        <p:nvSpPr>
          <p:cNvPr id="3" name="Content Placeholder 2">
            <a:extLst>
              <a:ext uri="{FF2B5EF4-FFF2-40B4-BE49-F238E27FC236}">
                <a16:creationId xmlns:a16="http://schemas.microsoft.com/office/drawing/2014/main" id="{F186FA7F-2F55-4E37-8251-C8C7C73F9235}"/>
              </a:ext>
            </a:extLst>
          </p:cNvPr>
          <p:cNvSpPr>
            <a:spLocks noGrp="1"/>
          </p:cNvSpPr>
          <p:nvPr>
            <p:ph idx="1"/>
          </p:nvPr>
        </p:nvSpPr>
        <p:spPr>
          <a:xfrm>
            <a:off x="919036" y="844069"/>
            <a:ext cx="9179505" cy="1752600"/>
          </a:xfrm>
        </p:spPr>
        <p:txBody>
          <a:bodyPr>
            <a:normAutofit/>
          </a:bodyPr>
          <a:lstStyle/>
          <a:p>
            <a:pPr marL="0" indent="0">
              <a:buNone/>
            </a:pPr>
            <a:r>
              <a:rPr lang="en-US" sz="3200" i="1" dirty="0"/>
              <a:t>Log-normal – </a:t>
            </a:r>
            <a:r>
              <a:rPr lang="en-US" sz="3200" dirty="0"/>
              <a:t>a distribution of a random variable for which the logarithm of the variable has a normal distribution.</a:t>
            </a:r>
          </a:p>
        </p:txBody>
      </p:sp>
      <p:graphicFrame>
        <p:nvGraphicFramePr>
          <p:cNvPr id="5" name="Chart 4">
            <a:extLst>
              <a:ext uri="{FF2B5EF4-FFF2-40B4-BE49-F238E27FC236}">
                <a16:creationId xmlns:a16="http://schemas.microsoft.com/office/drawing/2014/main" id="{C2277090-4581-0635-623B-27DD3F311B1C}"/>
              </a:ext>
            </a:extLst>
          </p:cNvPr>
          <p:cNvGraphicFramePr>
            <a:graphicFrameLocks/>
          </p:cNvGraphicFramePr>
          <p:nvPr>
            <p:extLst>
              <p:ext uri="{D42A27DB-BD31-4B8C-83A1-F6EECF244321}">
                <p14:modId xmlns:p14="http://schemas.microsoft.com/office/powerpoint/2010/main" val="1773856931"/>
              </p:ext>
            </p:extLst>
          </p:nvPr>
        </p:nvGraphicFramePr>
        <p:xfrm>
          <a:off x="5661142" y="2408549"/>
          <a:ext cx="3969125" cy="3585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6BE3F83-D711-4A2F-3AAE-53E3869DB6B7}"/>
              </a:ext>
            </a:extLst>
          </p:cNvPr>
          <p:cNvGraphicFramePr>
            <a:graphicFrameLocks/>
          </p:cNvGraphicFramePr>
          <p:nvPr>
            <p:extLst>
              <p:ext uri="{D42A27DB-BD31-4B8C-83A1-F6EECF244321}">
                <p14:modId xmlns:p14="http://schemas.microsoft.com/office/powerpoint/2010/main" val="2345223470"/>
              </p:ext>
            </p:extLst>
          </p:nvPr>
        </p:nvGraphicFramePr>
        <p:xfrm>
          <a:off x="1142216" y="2408549"/>
          <a:ext cx="4276894" cy="37377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3859195"/>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41388710-208D-5E7D-CD31-52755762E55E}"/>
              </a:ext>
            </a:extLst>
          </p:cNvPr>
          <p:cNvSpPr>
            <a:spLocks noGrp="1"/>
          </p:cNvSpPr>
          <p:nvPr>
            <p:ph type="title"/>
          </p:nvPr>
        </p:nvSpPr>
        <p:spPr>
          <a:xfrm>
            <a:off x="685799" y="15240"/>
            <a:ext cx="9872222" cy="731838"/>
          </a:xfrm>
        </p:spPr>
        <p:txBody>
          <a:bodyPr>
            <a:noAutofit/>
          </a:bodyPr>
          <a:lstStyle/>
          <a:p>
            <a:r>
              <a:rPr lang="en-US" sz="4200" cap="none" dirty="0"/>
              <a:t>Examples of Lognormal Distributions</a:t>
            </a:r>
          </a:p>
        </p:txBody>
      </p:sp>
      <p:sp>
        <p:nvSpPr>
          <p:cNvPr id="3" name="Content Placeholder 2">
            <a:extLst>
              <a:ext uri="{FF2B5EF4-FFF2-40B4-BE49-F238E27FC236}">
                <a16:creationId xmlns:a16="http://schemas.microsoft.com/office/drawing/2014/main" id="{FB7EF918-613C-2AED-3FF5-A379F1C44378}"/>
              </a:ext>
            </a:extLst>
          </p:cNvPr>
          <p:cNvSpPr>
            <a:spLocks noGrp="1"/>
          </p:cNvSpPr>
          <p:nvPr>
            <p:ph idx="1"/>
          </p:nvPr>
        </p:nvSpPr>
        <p:spPr>
          <a:xfrm>
            <a:off x="744716" y="935618"/>
            <a:ext cx="9387178" cy="4607347"/>
          </a:xfrm>
        </p:spPr>
        <p:txBody>
          <a:bodyPr>
            <a:normAutofit/>
          </a:bodyPr>
          <a:lstStyle/>
          <a:p>
            <a:r>
              <a:rPr lang="en-US" sz="3200" dirty="0"/>
              <a:t>Skewed distributions often closely fit the log-normal distribution - examples:</a:t>
            </a:r>
          </a:p>
          <a:p>
            <a:pPr lvl="1"/>
            <a:r>
              <a:rPr lang="en-US" sz="2800" dirty="0"/>
              <a:t>Lengths of latent periods of infectious diseases, </a:t>
            </a:r>
          </a:p>
          <a:p>
            <a:pPr lvl="1"/>
            <a:r>
              <a:rPr lang="en-US" sz="2800" dirty="0"/>
              <a:t>Distribution of mineral resources in the Earth’s crust</a:t>
            </a:r>
          </a:p>
          <a:p>
            <a:pPr lvl="1"/>
            <a:r>
              <a:rPr lang="en-US" sz="2800" dirty="0"/>
              <a:t>Inheritance of fruit and flower size</a:t>
            </a:r>
          </a:p>
          <a:p>
            <a:pPr lvl="1"/>
            <a:r>
              <a:rPr lang="en-US" sz="2800" dirty="0"/>
              <a:t>Return on equities in stock market </a:t>
            </a:r>
          </a:p>
          <a:p>
            <a:pPr lvl="1"/>
            <a:r>
              <a:rPr lang="en-US" sz="2800" dirty="0"/>
              <a:t>Survival rates of cancer patients</a:t>
            </a:r>
          </a:p>
          <a:p>
            <a:pPr lvl="1"/>
            <a:r>
              <a:rPr lang="en-US" sz="2800" dirty="0"/>
              <a:t>Failure rates in product tests.</a:t>
            </a:r>
          </a:p>
          <a:p>
            <a:pPr lvl="1"/>
            <a:r>
              <a:rPr lang="en-US" sz="2800" dirty="0"/>
              <a:t>Rainfall in Las Vegas (not perfect example)</a:t>
            </a:r>
          </a:p>
        </p:txBody>
      </p:sp>
    </p:spTree>
    <p:extLst>
      <p:ext uri="{BB962C8B-B14F-4D97-AF65-F5344CB8AC3E}">
        <p14:creationId xmlns:p14="http://schemas.microsoft.com/office/powerpoint/2010/main" val="2016855956"/>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E44478A6-F9AE-C3C1-60EC-B7CD3B946556}"/>
              </a:ext>
            </a:extLst>
          </p:cNvPr>
          <p:cNvSpPr>
            <a:spLocks noGrp="1"/>
          </p:cNvSpPr>
          <p:nvPr>
            <p:ph type="title"/>
          </p:nvPr>
        </p:nvSpPr>
        <p:spPr>
          <a:xfrm>
            <a:off x="685799" y="31738"/>
            <a:ext cx="9512084" cy="716598"/>
          </a:xfrm>
        </p:spPr>
        <p:txBody>
          <a:bodyPr>
            <a:normAutofit fontScale="90000"/>
          </a:bodyPr>
          <a:lstStyle/>
          <a:p>
            <a:pPr algn="ctr"/>
            <a:r>
              <a:rPr lang="en-US" sz="4400" cap="none" dirty="0"/>
              <a:t>First – Discuss a Normal Distribution</a:t>
            </a:r>
          </a:p>
        </p:txBody>
      </p:sp>
      <p:sp>
        <p:nvSpPr>
          <p:cNvPr id="3" name="Content Placeholder 2">
            <a:extLst>
              <a:ext uri="{FF2B5EF4-FFF2-40B4-BE49-F238E27FC236}">
                <a16:creationId xmlns:a16="http://schemas.microsoft.com/office/drawing/2014/main" id="{3461ADF3-EED4-1E77-670D-EA2E54AF1F29}"/>
              </a:ext>
            </a:extLst>
          </p:cNvPr>
          <p:cNvSpPr>
            <a:spLocks noGrp="1"/>
          </p:cNvSpPr>
          <p:nvPr>
            <p:ph idx="1"/>
          </p:nvPr>
        </p:nvSpPr>
        <p:spPr>
          <a:xfrm>
            <a:off x="822865" y="780074"/>
            <a:ext cx="7498080" cy="2385072"/>
          </a:xfrm>
        </p:spPr>
        <p:txBody>
          <a:bodyPr>
            <a:normAutofit fontScale="92500" lnSpcReduction="10000"/>
          </a:bodyPr>
          <a:lstStyle/>
          <a:p>
            <a:pPr marL="463550" indent="-381000" eaLnBrk="0" hangingPunct="0"/>
            <a:r>
              <a:rPr lang="en-US" dirty="0"/>
              <a:t>Some may remember the z-distribution</a:t>
            </a:r>
            <a:endParaRPr lang="en-US" sz="2400" dirty="0"/>
          </a:p>
          <a:p>
            <a:pPr marL="463550" indent="-381000" eaLnBrk="0" hangingPunct="0">
              <a:lnSpc>
                <a:spcPct val="110000"/>
              </a:lnSpc>
              <a:spcBef>
                <a:spcPts val="600"/>
              </a:spcBef>
            </a:pPr>
            <a:r>
              <a:rPr lang="en-US" sz="2400" dirty="0"/>
              <a:t>The Excel function is </a:t>
            </a:r>
            <a:br>
              <a:rPr lang="en-US" sz="2400" dirty="0"/>
            </a:br>
            <a:r>
              <a:rPr lang="en-US" dirty="0"/>
              <a:t>P(X) </a:t>
            </a:r>
            <a:r>
              <a:rPr lang="en-US" sz="2400" dirty="0"/>
              <a:t>=NORM.DIST(X,µ,σ,Cumulative)</a:t>
            </a:r>
            <a:br>
              <a:rPr lang="en-US" sz="2400" dirty="0"/>
            </a:br>
            <a:br>
              <a:rPr lang="en-US" sz="900" dirty="0"/>
            </a:br>
            <a:r>
              <a:rPr lang="en-US" sz="2000" dirty="0"/>
              <a:t>Where Norm Function gives probability of area &lt; X:</a:t>
            </a:r>
          </a:p>
          <a:p>
            <a:pPr lvl="4" eaLnBrk="0" hangingPunct="0">
              <a:spcBef>
                <a:spcPts val="0"/>
              </a:spcBef>
            </a:pPr>
            <a:r>
              <a:rPr lang="en-US" sz="1600" dirty="0"/>
              <a:t>X = observation</a:t>
            </a:r>
          </a:p>
          <a:p>
            <a:pPr lvl="4" eaLnBrk="0" hangingPunct="0">
              <a:spcBef>
                <a:spcPts val="0"/>
              </a:spcBef>
            </a:pPr>
            <a:r>
              <a:rPr lang="en-US" sz="1600" dirty="0"/>
              <a:t>µ = Mean</a:t>
            </a:r>
          </a:p>
          <a:p>
            <a:pPr lvl="4" eaLnBrk="0" hangingPunct="0">
              <a:spcBef>
                <a:spcPts val="0"/>
              </a:spcBef>
            </a:pPr>
            <a:r>
              <a:rPr lang="el-GR" sz="1600" dirty="0"/>
              <a:t>σ</a:t>
            </a:r>
            <a:r>
              <a:rPr lang="en-US" sz="1600" dirty="0"/>
              <a:t> = Standard Deviation</a:t>
            </a:r>
          </a:p>
          <a:p>
            <a:pPr lvl="4" eaLnBrk="0" hangingPunct="0">
              <a:spcBef>
                <a:spcPts val="0"/>
              </a:spcBef>
            </a:pPr>
            <a:r>
              <a:rPr lang="en-US" sz="1600" dirty="0"/>
              <a:t>Cumulative is either true or false</a:t>
            </a:r>
          </a:p>
        </p:txBody>
      </p:sp>
      <p:sp>
        <p:nvSpPr>
          <p:cNvPr id="5" name="TextBox 4">
            <a:extLst>
              <a:ext uri="{FF2B5EF4-FFF2-40B4-BE49-F238E27FC236}">
                <a16:creationId xmlns:a16="http://schemas.microsoft.com/office/drawing/2014/main" id="{CDFD1AE5-9FCD-679E-94F0-AD3CB1BBCDD7}"/>
              </a:ext>
            </a:extLst>
          </p:cNvPr>
          <p:cNvSpPr txBox="1"/>
          <p:nvPr/>
        </p:nvSpPr>
        <p:spPr>
          <a:xfrm>
            <a:off x="7345849" y="821020"/>
            <a:ext cx="2509136" cy="1415772"/>
          </a:xfrm>
          <a:prstGeom prst="rect">
            <a:avLst/>
          </a:prstGeom>
          <a:solidFill>
            <a:srgbClr val="FFFFCC"/>
          </a:solidFill>
          <a:ln>
            <a:solidFill>
              <a:schemeClr val="accent4">
                <a:lumMod val="75000"/>
              </a:schemeClr>
            </a:solidFill>
          </a:ln>
        </p:spPr>
        <p:txBody>
          <a:bodyPr wrap="square" rtlCol="0">
            <a:spAutoFit/>
          </a:bodyPr>
          <a:lstStyle/>
          <a:p>
            <a:r>
              <a:rPr lang="en-US" sz="1600" dirty="0">
                <a:latin typeface="+mj-lt"/>
                <a:ea typeface="Cambria" panose="02040503050406030204" pitchFamily="18" charset="0"/>
              </a:rPr>
              <a:t>Before Excel:</a:t>
            </a:r>
            <a:r>
              <a:rPr lang="en-US" sz="1600" dirty="0">
                <a:latin typeface="+mj-lt"/>
              </a:rPr>
              <a:t> </a:t>
            </a:r>
          </a:p>
          <a:p>
            <a:r>
              <a:rPr lang="en-US" sz="1600" dirty="0">
                <a:latin typeface="+mj-lt"/>
              </a:rPr>
              <a:t>1</a:t>
            </a:r>
            <a:r>
              <a:rPr lang="en-US" sz="1600" baseline="30000" dirty="0">
                <a:latin typeface="+mj-lt"/>
              </a:rPr>
              <a:t>st</a:t>
            </a:r>
            <a:r>
              <a:rPr lang="en-US" sz="1600" dirty="0">
                <a:latin typeface="+mj-lt"/>
              </a:rPr>
              <a:t> </a:t>
            </a:r>
            <a:r>
              <a:rPr lang="en-US" sz="1600" dirty="0">
                <a:latin typeface="+mj-lt"/>
                <a:ea typeface="Cambria" panose="02040503050406030204" pitchFamily="18" charset="0"/>
              </a:rPr>
              <a:t>Solve for Z</a:t>
            </a:r>
          </a:p>
          <a:p>
            <a:r>
              <a:rPr lang="en-US" sz="1600" dirty="0">
                <a:latin typeface="+mj-lt"/>
              </a:rPr>
              <a:t>        Z=(X-</a:t>
            </a:r>
            <a:r>
              <a:rPr lang="en-US" dirty="0">
                <a:latin typeface="+mj-lt"/>
              </a:rPr>
              <a:t>µ</a:t>
            </a:r>
            <a:r>
              <a:rPr lang="en-US" sz="1600" dirty="0">
                <a:latin typeface="+mj-lt"/>
              </a:rPr>
              <a:t>)/</a:t>
            </a:r>
            <a:r>
              <a:rPr lang="el-GR" dirty="0">
                <a:latin typeface="+mj-lt"/>
              </a:rPr>
              <a:t>σ</a:t>
            </a:r>
            <a:endParaRPr lang="en-US" dirty="0">
              <a:latin typeface="+mj-lt"/>
            </a:endParaRPr>
          </a:p>
          <a:p>
            <a:r>
              <a:rPr lang="en-US" dirty="0">
                <a:latin typeface="+mj-lt"/>
                <a:cs typeface="Arial" panose="020B0604020202020204" pitchFamily="34" charset="0"/>
              </a:rPr>
              <a:t>2</a:t>
            </a:r>
            <a:r>
              <a:rPr lang="en-US" baseline="30000" dirty="0">
                <a:latin typeface="+mj-lt"/>
                <a:cs typeface="Arial" panose="020B0604020202020204" pitchFamily="34" charset="0"/>
              </a:rPr>
              <a:t>nd</a:t>
            </a:r>
            <a:r>
              <a:rPr lang="en-US" dirty="0">
                <a:latin typeface="+mj-lt"/>
              </a:rPr>
              <a:t> Use a Z table to find</a:t>
            </a:r>
          </a:p>
          <a:p>
            <a:r>
              <a:rPr lang="en-US" dirty="0">
                <a:latin typeface="+mj-lt"/>
              </a:rPr>
              <a:t>        the probability</a:t>
            </a:r>
          </a:p>
        </p:txBody>
      </p:sp>
      <p:sp>
        <p:nvSpPr>
          <p:cNvPr id="6" name="Arrow: Right 5">
            <a:extLst>
              <a:ext uri="{FF2B5EF4-FFF2-40B4-BE49-F238E27FC236}">
                <a16:creationId xmlns:a16="http://schemas.microsoft.com/office/drawing/2014/main" id="{8FC53B23-769B-773A-1662-CB6CCB64598E}"/>
              </a:ext>
            </a:extLst>
          </p:cNvPr>
          <p:cNvSpPr/>
          <p:nvPr/>
        </p:nvSpPr>
        <p:spPr>
          <a:xfrm>
            <a:off x="6202834" y="931278"/>
            <a:ext cx="989818" cy="247071"/>
          </a:xfrm>
          <a:prstGeom prst="rightArrow">
            <a:avLst>
              <a:gd name="adj1" fmla="val 30523"/>
              <a:gd name="adj2" fmla="val 76708"/>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EE03166-9AE3-5D3D-8474-0E140815C2B4}"/>
              </a:ext>
            </a:extLst>
          </p:cNvPr>
          <p:cNvSpPr/>
          <p:nvPr/>
        </p:nvSpPr>
        <p:spPr>
          <a:xfrm>
            <a:off x="2927916" y="6205269"/>
            <a:ext cx="5023736" cy="677108"/>
          </a:xfrm>
          <a:prstGeom prst="rect">
            <a:avLst/>
          </a:prstGeom>
        </p:spPr>
        <p:txBody>
          <a:bodyPr wrap="square">
            <a:spAutoFit/>
          </a:bodyPr>
          <a:lstStyle/>
          <a:p>
            <a:pPr marL="463550" indent="-381000" eaLnBrk="0" hangingPunct="0"/>
            <a:r>
              <a:rPr lang="en-US" dirty="0">
                <a:latin typeface="Arial" pitchFamily="34" charset="0"/>
              </a:rPr>
              <a:t>=</a:t>
            </a:r>
            <a:r>
              <a:rPr lang="en-US" dirty="0"/>
              <a:t>NORM.S.DIST((LN(X) - Mu)/Sigma,Cumulative)</a:t>
            </a:r>
          </a:p>
          <a:p>
            <a:pPr marL="82550" indent="0" eaLnBrk="0" hangingPunct="0">
              <a:buNone/>
            </a:pPr>
            <a:r>
              <a:rPr lang="en-US" dirty="0">
                <a:latin typeface="Arial" pitchFamily="34" charset="0"/>
              </a:rPr>
              <a:t>	Z=(LN(X)-</a:t>
            </a:r>
            <a:r>
              <a:rPr lang="en-US" sz="2000" dirty="0">
                <a:latin typeface="Arial" pitchFamily="34" charset="0"/>
              </a:rPr>
              <a:t>µ</a:t>
            </a:r>
            <a:r>
              <a:rPr lang="en-US" dirty="0">
                <a:latin typeface="Arial" pitchFamily="34" charset="0"/>
              </a:rPr>
              <a:t>)/</a:t>
            </a:r>
            <a:r>
              <a:rPr lang="el-GR" sz="2000" dirty="0">
                <a:latin typeface="Cambria"/>
              </a:rPr>
              <a:t>σ</a:t>
            </a:r>
            <a:endParaRPr lang="en-US" sz="2000" dirty="0">
              <a:latin typeface="Arial" pitchFamily="34" charset="0"/>
            </a:endParaRPr>
          </a:p>
        </p:txBody>
      </p:sp>
      <p:grpSp>
        <p:nvGrpSpPr>
          <p:cNvPr id="46" name="Group 45">
            <a:extLst>
              <a:ext uri="{FF2B5EF4-FFF2-40B4-BE49-F238E27FC236}">
                <a16:creationId xmlns:a16="http://schemas.microsoft.com/office/drawing/2014/main" id="{CA491447-3C4C-8C60-F6CF-0969A6B6AED1}"/>
              </a:ext>
            </a:extLst>
          </p:cNvPr>
          <p:cNvGrpSpPr/>
          <p:nvPr/>
        </p:nvGrpSpPr>
        <p:grpSpPr>
          <a:xfrm>
            <a:off x="2196723" y="3477618"/>
            <a:ext cx="6434917" cy="2472562"/>
            <a:chOff x="2196723" y="3477618"/>
            <a:chExt cx="6434917" cy="2472562"/>
          </a:xfrm>
        </p:grpSpPr>
        <p:pic>
          <p:nvPicPr>
            <p:cNvPr id="7" name="Picture 10" descr="https://epilab.ich.ucl.ac.uk/coursematerial/statistics/summarising_normal_dist/images/1_normal.gif">
              <a:extLst>
                <a:ext uri="{FF2B5EF4-FFF2-40B4-BE49-F238E27FC236}">
                  <a16:creationId xmlns:a16="http://schemas.microsoft.com/office/drawing/2014/main" id="{6A29B223-C851-5438-7054-68B290584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6" t="9866" r="1"/>
            <a:stretch/>
          </p:blipFill>
          <p:spPr bwMode="auto">
            <a:xfrm>
              <a:off x="2196723" y="3477618"/>
              <a:ext cx="6434917" cy="24725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D7A7AC5-D99E-AE75-D08A-84E5A754DB6B}"/>
                </a:ext>
              </a:extLst>
            </p:cNvPr>
            <p:cNvCxnSpPr/>
            <p:nvPr/>
          </p:nvCxnSpPr>
          <p:spPr>
            <a:xfrm flipV="1">
              <a:off x="3857781" y="3902770"/>
              <a:ext cx="1371600" cy="13716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058D5B-5A9C-6276-C10C-6C59529795BB}"/>
                </a:ext>
              </a:extLst>
            </p:cNvPr>
            <p:cNvCxnSpPr/>
            <p:nvPr/>
          </p:nvCxnSpPr>
          <p:spPr>
            <a:xfrm flipV="1">
              <a:off x="4086381" y="3902770"/>
              <a:ext cx="1371600" cy="13716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EB96E4-4342-E391-FA52-306CF3EA9ED1}"/>
                </a:ext>
              </a:extLst>
            </p:cNvPr>
            <p:cNvCxnSpPr/>
            <p:nvPr/>
          </p:nvCxnSpPr>
          <p:spPr>
            <a:xfrm flipV="1">
              <a:off x="4353081" y="3986847"/>
              <a:ext cx="1257300" cy="128752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6B817F-E472-F3DD-FAC7-C5E3CC5B09D7}"/>
                </a:ext>
              </a:extLst>
            </p:cNvPr>
            <p:cNvCxnSpPr/>
            <p:nvPr/>
          </p:nvCxnSpPr>
          <p:spPr>
            <a:xfrm flipV="1">
              <a:off x="4562631" y="4055166"/>
              <a:ext cx="1162050" cy="121920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9E0D72-27E6-0595-6B5E-4E55562F02C5}"/>
                </a:ext>
              </a:extLst>
            </p:cNvPr>
            <p:cNvCxnSpPr/>
            <p:nvPr/>
          </p:nvCxnSpPr>
          <p:spPr>
            <a:xfrm flipV="1">
              <a:off x="4781608" y="4169078"/>
              <a:ext cx="1047750" cy="114300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E3EFF6-209B-629D-14D3-1B0A29944969}"/>
                </a:ext>
              </a:extLst>
            </p:cNvPr>
            <p:cNvCxnSpPr/>
            <p:nvPr/>
          </p:nvCxnSpPr>
          <p:spPr>
            <a:xfrm flipV="1">
              <a:off x="5013675" y="4282220"/>
              <a:ext cx="914050" cy="9827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754E6A-EF9F-5965-91CF-010E31A85063}"/>
                </a:ext>
              </a:extLst>
            </p:cNvPr>
            <p:cNvCxnSpPr/>
            <p:nvPr/>
          </p:nvCxnSpPr>
          <p:spPr>
            <a:xfrm flipV="1">
              <a:off x="5229381" y="4436170"/>
              <a:ext cx="762000" cy="83820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27B6E5-F255-9293-A98A-77880AE6C754}"/>
                </a:ext>
              </a:extLst>
            </p:cNvPr>
            <p:cNvCxnSpPr/>
            <p:nvPr/>
          </p:nvCxnSpPr>
          <p:spPr>
            <a:xfrm flipV="1">
              <a:off x="5457981" y="4665887"/>
              <a:ext cx="533400" cy="60848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A74A1E-FFAD-4427-8675-FF79D1593AAB}"/>
                </a:ext>
              </a:extLst>
            </p:cNvPr>
            <p:cNvCxnSpPr/>
            <p:nvPr/>
          </p:nvCxnSpPr>
          <p:spPr>
            <a:xfrm flipV="1">
              <a:off x="5686581" y="4901247"/>
              <a:ext cx="304800" cy="37312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3F2811-6E23-6CD0-B9E1-9CF201222333}"/>
                </a:ext>
              </a:extLst>
            </p:cNvPr>
            <p:cNvCxnSpPr/>
            <p:nvPr/>
          </p:nvCxnSpPr>
          <p:spPr>
            <a:xfrm flipV="1">
              <a:off x="5863873" y="5087809"/>
              <a:ext cx="127508" cy="1865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2BA64C-8630-4149-F664-F0298A0DD2AB}"/>
                </a:ext>
              </a:extLst>
            </p:cNvPr>
            <p:cNvCxnSpPr/>
            <p:nvPr/>
          </p:nvCxnSpPr>
          <p:spPr>
            <a:xfrm flipV="1">
              <a:off x="3705381" y="5045770"/>
              <a:ext cx="228600" cy="22887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E8E7DB-5E91-779F-6A3E-255B5865E50E}"/>
                </a:ext>
              </a:extLst>
            </p:cNvPr>
            <p:cNvCxnSpPr/>
            <p:nvPr/>
          </p:nvCxnSpPr>
          <p:spPr>
            <a:xfrm flipV="1">
              <a:off x="3558823" y="5160209"/>
              <a:ext cx="146558" cy="11471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1B266C-6884-1670-810E-77D07173EE33}"/>
                </a:ext>
              </a:extLst>
            </p:cNvPr>
            <p:cNvCxnSpPr/>
            <p:nvPr/>
          </p:nvCxnSpPr>
          <p:spPr>
            <a:xfrm>
              <a:off x="3558823" y="5181090"/>
              <a:ext cx="73279" cy="938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9682ED-5E08-1FDA-832C-FFB9A3884579}"/>
                </a:ext>
              </a:extLst>
            </p:cNvPr>
            <p:cNvCxnSpPr/>
            <p:nvPr/>
          </p:nvCxnSpPr>
          <p:spPr>
            <a:xfrm>
              <a:off x="3819681" y="5141367"/>
              <a:ext cx="114300" cy="1524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27B694-3D3E-4931-45BC-18F96A514B66}"/>
                </a:ext>
              </a:extLst>
            </p:cNvPr>
            <p:cNvCxnSpPr/>
            <p:nvPr/>
          </p:nvCxnSpPr>
          <p:spPr>
            <a:xfrm>
              <a:off x="3933981" y="5045770"/>
              <a:ext cx="152400" cy="23015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8CCEE9-F5F8-3EAF-C3B9-D5D7F3511B87}"/>
                </a:ext>
              </a:extLst>
            </p:cNvPr>
            <p:cNvCxnSpPr/>
            <p:nvPr/>
          </p:nvCxnSpPr>
          <p:spPr>
            <a:xfrm>
              <a:off x="4086381" y="4970128"/>
              <a:ext cx="201485" cy="30018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EA3090-7D42-905B-7DE1-D04D2DDABE38}"/>
                </a:ext>
              </a:extLst>
            </p:cNvPr>
            <p:cNvCxnSpPr/>
            <p:nvPr/>
          </p:nvCxnSpPr>
          <p:spPr>
            <a:xfrm>
              <a:off x="4246817" y="4821884"/>
              <a:ext cx="302228" cy="47188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734AF3-0BF1-C923-30C2-2F76A03FF242}"/>
                </a:ext>
              </a:extLst>
            </p:cNvPr>
            <p:cNvCxnSpPr/>
            <p:nvPr/>
          </p:nvCxnSpPr>
          <p:spPr>
            <a:xfrm>
              <a:off x="4353081" y="4665887"/>
              <a:ext cx="424564" cy="6044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7CC59C-F13A-65F3-9BB1-80B0CEE3DC5E}"/>
                </a:ext>
              </a:extLst>
            </p:cNvPr>
            <p:cNvCxnSpPr/>
            <p:nvPr/>
          </p:nvCxnSpPr>
          <p:spPr>
            <a:xfrm>
              <a:off x="4489351" y="4522722"/>
              <a:ext cx="533751" cy="70528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DDF2BD-2935-8026-C081-9513FBB958EC}"/>
                </a:ext>
              </a:extLst>
            </p:cNvPr>
            <p:cNvCxnSpPr/>
            <p:nvPr/>
          </p:nvCxnSpPr>
          <p:spPr>
            <a:xfrm>
              <a:off x="4625245" y="4367847"/>
              <a:ext cx="736694" cy="9080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094A465-52B3-4922-DD2A-9CF985F8CE9A}"/>
                </a:ext>
              </a:extLst>
            </p:cNvPr>
            <p:cNvCxnSpPr/>
            <p:nvPr/>
          </p:nvCxnSpPr>
          <p:spPr>
            <a:xfrm>
              <a:off x="4756226" y="4207570"/>
              <a:ext cx="859619" cy="1074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0D2E9-8F1D-0727-6B63-704ADE001E9F}"/>
                </a:ext>
              </a:extLst>
            </p:cNvPr>
            <p:cNvCxnSpPr/>
            <p:nvPr/>
          </p:nvCxnSpPr>
          <p:spPr>
            <a:xfrm>
              <a:off x="4929496" y="4067212"/>
              <a:ext cx="914400" cy="113894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C3F391-F2A3-2F58-7152-5DA129102534}"/>
                </a:ext>
              </a:extLst>
            </p:cNvPr>
            <p:cNvCxnSpPr/>
            <p:nvPr/>
          </p:nvCxnSpPr>
          <p:spPr>
            <a:xfrm>
              <a:off x="5079664" y="3977420"/>
              <a:ext cx="961090" cy="115452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141CF8-00B0-0A10-7045-3B5AB5F7166B}"/>
                </a:ext>
              </a:extLst>
            </p:cNvPr>
            <p:cNvCxnSpPr/>
            <p:nvPr/>
          </p:nvCxnSpPr>
          <p:spPr>
            <a:xfrm>
              <a:off x="5221212" y="3872546"/>
              <a:ext cx="775633" cy="9525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D44686-99AC-6EB4-1105-BBF139D29808}"/>
                </a:ext>
              </a:extLst>
            </p:cNvPr>
            <p:cNvCxnSpPr/>
            <p:nvPr/>
          </p:nvCxnSpPr>
          <p:spPr>
            <a:xfrm>
              <a:off x="5439784" y="3891596"/>
              <a:ext cx="544408" cy="6969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747AB2D-3C37-78CB-66E8-D0A2B84EABE1}"/>
                </a:ext>
              </a:extLst>
            </p:cNvPr>
            <p:cNvGrpSpPr/>
            <p:nvPr/>
          </p:nvGrpSpPr>
          <p:grpSpPr>
            <a:xfrm>
              <a:off x="5871043" y="4057403"/>
              <a:ext cx="402674" cy="1831032"/>
              <a:chOff x="5956808" y="4574233"/>
              <a:chExt cx="402674" cy="1831032"/>
            </a:xfrm>
          </p:grpSpPr>
          <p:cxnSp>
            <p:nvCxnSpPr>
              <p:cNvPr id="38" name="Straight Connector 37">
                <a:extLst>
                  <a:ext uri="{FF2B5EF4-FFF2-40B4-BE49-F238E27FC236}">
                    <a16:creationId xmlns:a16="http://schemas.microsoft.com/office/drawing/2014/main" id="{1911BA52-147B-3C0E-ADD3-3F3807D38C48}"/>
                  </a:ext>
                </a:extLst>
              </p:cNvPr>
              <p:cNvCxnSpPr/>
              <p:nvPr/>
            </p:nvCxnSpPr>
            <p:spPr>
              <a:xfrm>
                <a:off x="6096000" y="4574233"/>
                <a:ext cx="38100" cy="1445567"/>
              </a:xfrm>
              <a:prstGeom prst="line">
                <a:avLst/>
              </a:prstGeom>
              <a:ln w="38100">
                <a:solidFill>
                  <a:schemeClr val="tx2">
                    <a:lumMod val="7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6B993E7-169B-43DD-9086-EFEDFA4299F0}"/>
                  </a:ext>
                </a:extLst>
              </p:cNvPr>
              <p:cNvSpPr txBox="1"/>
              <p:nvPr/>
            </p:nvSpPr>
            <p:spPr>
              <a:xfrm>
                <a:off x="5956808" y="5943600"/>
                <a:ext cx="402674" cy="461665"/>
              </a:xfrm>
              <a:prstGeom prst="rect">
                <a:avLst/>
              </a:prstGeom>
              <a:noFill/>
            </p:spPr>
            <p:txBody>
              <a:bodyPr wrap="none" rtlCol="0">
                <a:spAutoFit/>
              </a:bodyPr>
              <a:lstStyle/>
              <a:p>
                <a:r>
                  <a:rPr lang="en-US" sz="2400" dirty="0"/>
                  <a:t>X</a:t>
                </a:r>
              </a:p>
            </p:txBody>
          </p:sp>
        </p:grpSp>
        <p:grpSp>
          <p:nvGrpSpPr>
            <p:cNvPr id="41" name="Group 40">
              <a:extLst>
                <a:ext uri="{FF2B5EF4-FFF2-40B4-BE49-F238E27FC236}">
                  <a16:creationId xmlns:a16="http://schemas.microsoft.com/office/drawing/2014/main" id="{4844F740-62AE-B7EE-7E1F-FB3F91F28820}"/>
                </a:ext>
              </a:extLst>
            </p:cNvPr>
            <p:cNvGrpSpPr/>
            <p:nvPr/>
          </p:nvGrpSpPr>
          <p:grpSpPr>
            <a:xfrm>
              <a:off x="5185061" y="3521770"/>
              <a:ext cx="354584" cy="2362200"/>
              <a:chOff x="5257800" y="4038600"/>
              <a:chExt cx="354584" cy="2362200"/>
            </a:xfrm>
          </p:grpSpPr>
          <p:cxnSp>
            <p:nvCxnSpPr>
              <p:cNvPr id="42" name="Straight Connector 41">
                <a:extLst>
                  <a:ext uri="{FF2B5EF4-FFF2-40B4-BE49-F238E27FC236}">
                    <a16:creationId xmlns:a16="http://schemas.microsoft.com/office/drawing/2014/main" id="{15C4D23E-2446-1DB4-E255-D7D01C04E44E}"/>
                  </a:ext>
                </a:extLst>
              </p:cNvPr>
              <p:cNvCxnSpPr/>
              <p:nvPr/>
            </p:nvCxnSpPr>
            <p:spPr>
              <a:xfrm>
                <a:off x="5410200" y="4038600"/>
                <a:ext cx="0" cy="198120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E0C77ED-C26C-2FCF-5CEB-6DACF7C92454}"/>
                  </a:ext>
                </a:extLst>
              </p:cNvPr>
              <p:cNvSpPr txBox="1"/>
              <p:nvPr/>
            </p:nvSpPr>
            <p:spPr>
              <a:xfrm>
                <a:off x="5257800" y="5939135"/>
                <a:ext cx="354584" cy="461665"/>
              </a:xfrm>
              <a:prstGeom prst="rect">
                <a:avLst/>
              </a:prstGeom>
              <a:noFill/>
            </p:spPr>
            <p:txBody>
              <a:bodyPr wrap="none" rtlCol="0">
                <a:spAutoFit/>
              </a:bodyPr>
              <a:lstStyle/>
              <a:p>
                <a:r>
                  <a:rPr lang="en-US" sz="2400" dirty="0"/>
                  <a:t>µ</a:t>
                </a:r>
              </a:p>
            </p:txBody>
          </p:sp>
        </p:grpSp>
      </p:grpSp>
    </p:spTree>
    <p:extLst>
      <p:ext uri="{BB962C8B-B14F-4D97-AF65-F5344CB8AC3E}">
        <p14:creationId xmlns:p14="http://schemas.microsoft.com/office/powerpoint/2010/main" val="292273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C757FD49-B6E1-E525-83F0-B412FDE44443}"/>
              </a:ext>
            </a:extLst>
          </p:cNvPr>
          <p:cNvSpPr>
            <a:spLocks noGrp="1"/>
          </p:cNvSpPr>
          <p:nvPr>
            <p:ph type="title"/>
          </p:nvPr>
        </p:nvSpPr>
        <p:spPr>
          <a:xfrm>
            <a:off x="685799" y="0"/>
            <a:ext cx="9512084" cy="731838"/>
          </a:xfrm>
        </p:spPr>
        <p:txBody>
          <a:bodyPr>
            <a:noAutofit/>
          </a:bodyPr>
          <a:lstStyle/>
          <a:p>
            <a:pPr algn="ctr"/>
            <a:r>
              <a:rPr lang="en-US" sz="4400" cap="none" dirty="0"/>
              <a:t>Lognormal Distribution </a:t>
            </a:r>
          </a:p>
        </p:txBody>
      </p:sp>
      <p:sp>
        <p:nvSpPr>
          <p:cNvPr id="3" name="Content Placeholder 2">
            <a:extLst>
              <a:ext uri="{FF2B5EF4-FFF2-40B4-BE49-F238E27FC236}">
                <a16:creationId xmlns:a16="http://schemas.microsoft.com/office/drawing/2014/main" id="{99E42578-E1A9-4F68-26BD-1AF3D25E37DF}"/>
              </a:ext>
            </a:extLst>
          </p:cNvPr>
          <p:cNvSpPr>
            <a:spLocks noGrp="1"/>
          </p:cNvSpPr>
          <p:nvPr>
            <p:ph idx="1"/>
          </p:nvPr>
        </p:nvSpPr>
        <p:spPr>
          <a:xfrm>
            <a:off x="825283" y="895548"/>
            <a:ext cx="9257122" cy="1956572"/>
          </a:xfrm>
        </p:spPr>
        <p:txBody>
          <a:bodyPr>
            <a:noAutofit/>
          </a:bodyPr>
          <a:lstStyle/>
          <a:p>
            <a:pPr marL="339725" lvl="1">
              <a:lnSpc>
                <a:spcPct val="90000"/>
              </a:lnSpc>
              <a:spcBef>
                <a:spcPts val="0"/>
              </a:spcBef>
              <a:buFont typeface="Arial" pitchFamily="34" charset="0"/>
              <a:buChar char="•"/>
            </a:pPr>
            <a:r>
              <a:rPr lang="en-US" sz="2700" dirty="0"/>
              <a:t>However, our data is not following a Normal distribution</a:t>
            </a:r>
          </a:p>
          <a:p>
            <a:pPr marL="339725" lvl="1">
              <a:lnSpc>
                <a:spcPct val="90000"/>
              </a:lnSpc>
              <a:spcBef>
                <a:spcPts val="0"/>
              </a:spcBef>
              <a:buFont typeface="Arial" pitchFamily="34" charset="0"/>
              <a:buChar char="•"/>
            </a:pPr>
            <a:r>
              <a:rPr lang="en-US" sz="2700" dirty="0"/>
              <a:t>Our data is a Lognormal Distribution; i.e., the LN(X) is normal</a:t>
            </a:r>
          </a:p>
          <a:p>
            <a:pPr marL="339725" lvl="1">
              <a:lnSpc>
                <a:spcPct val="90000"/>
              </a:lnSpc>
              <a:spcBef>
                <a:spcPts val="0"/>
              </a:spcBef>
              <a:buFont typeface="Arial" pitchFamily="34" charset="0"/>
              <a:buChar char="•"/>
            </a:pPr>
            <a:r>
              <a:rPr lang="en-US" sz="2800" dirty="0"/>
              <a:t>Suppose you get monthly data for Rainfall in Las Vegas.</a:t>
            </a:r>
          </a:p>
          <a:p>
            <a:pPr marL="796925" lvl="2">
              <a:lnSpc>
                <a:spcPct val="90000"/>
              </a:lnSpc>
              <a:spcBef>
                <a:spcPts val="0"/>
              </a:spcBef>
            </a:pPr>
            <a:r>
              <a:rPr lang="en-US" sz="2400" dirty="0"/>
              <a:t>The data has the characteristics of Lognormal</a:t>
            </a:r>
          </a:p>
          <a:p>
            <a:pPr marL="796925" lvl="2">
              <a:lnSpc>
                <a:spcPct val="90000"/>
              </a:lnSpc>
              <a:spcBef>
                <a:spcPts val="0"/>
              </a:spcBef>
            </a:pPr>
            <a:r>
              <a:rPr lang="en-US" sz="2400" dirty="0"/>
              <a:t>Mean is low and Variance is fairly large</a:t>
            </a:r>
          </a:p>
          <a:p>
            <a:pPr lvl="1">
              <a:buFont typeface="Arial" pitchFamily="34" charset="0"/>
              <a:buChar char="•"/>
            </a:pPr>
            <a:endParaRPr lang="en-US" sz="3200" dirty="0"/>
          </a:p>
        </p:txBody>
      </p:sp>
      <p:pic>
        <p:nvPicPr>
          <p:cNvPr id="6" name="Picture 2" descr="http://www.interactivedata-fia.com/nl/07-q2/images/probability_density.gif">
            <a:extLst>
              <a:ext uri="{FF2B5EF4-FFF2-40B4-BE49-F238E27FC236}">
                <a16:creationId xmlns:a16="http://schemas.microsoft.com/office/drawing/2014/main" id="{056D985F-B1E6-8800-3FE6-6CB9D58FD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83" b="7344"/>
          <a:stretch/>
        </p:blipFill>
        <p:spPr bwMode="auto">
          <a:xfrm>
            <a:off x="877146" y="2852120"/>
            <a:ext cx="7494310" cy="317161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299F892-4187-83F6-609E-355A466A61B3}"/>
              </a:ext>
            </a:extLst>
          </p:cNvPr>
          <p:cNvCxnSpPr>
            <a:cxnSpLocks/>
          </p:cNvCxnSpPr>
          <p:nvPr/>
        </p:nvCxnSpPr>
        <p:spPr>
          <a:xfrm>
            <a:off x="1515801" y="2884149"/>
            <a:ext cx="2619865" cy="273647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F17E2D-E247-5D06-85D5-9B1274E91408}"/>
              </a:ext>
            </a:extLst>
          </p:cNvPr>
          <p:cNvSpPr txBox="1"/>
          <p:nvPr/>
        </p:nvSpPr>
        <p:spPr>
          <a:xfrm>
            <a:off x="8257880" y="3015830"/>
            <a:ext cx="1824525" cy="1292662"/>
          </a:xfrm>
          <a:prstGeom prst="rect">
            <a:avLst/>
          </a:prstGeom>
          <a:noFill/>
        </p:spPr>
        <p:txBody>
          <a:bodyPr wrap="square">
            <a:spAutoFit/>
          </a:bodyPr>
          <a:lstStyle/>
          <a:p>
            <a:pPr algn="ctr"/>
            <a:r>
              <a:rPr lang="en-US" sz="2000" dirty="0">
                <a:latin typeface="Arial" pitchFamily="34" charset="0"/>
                <a:cs typeface="Arial" pitchFamily="34" charset="0"/>
              </a:rPr>
              <a:t>What if </a:t>
            </a:r>
          </a:p>
          <a:p>
            <a:pPr algn="ctr"/>
            <a:r>
              <a:rPr lang="en-US" sz="2000" dirty="0">
                <a:latin typeface="Arial" pitchFamily="34" charset="0"/>
                <a:cs typeface="Arial" pitchFamily="34" charset="0"/>
              </a:rPr>
              <a:t>µ </a:t>
            </a:r>
            <a:r>
              <a:rPr lang="en-US" dirty="0">
                <a:latin typeface="Arial" pitchFamily="34" charset="0"/>
                <a:cs typeface="Arial" pitchFamily="34" charset="0"/>
              </a:rPr>
              <a:t>= 0.3519</a:t>
            </a:r>
          </a:p>
          <a:p>
            <a:pPr algn="ctr"/>
            <a:r>
              <a:rPr lang="en-US" dirty="0">
                <a:latin typeface="Arial" pitchFamily="34" charset="0"/>
                <a:cs typeface="Arial" pitchFamily="34" charset="0"/>
              </a:rPr>
              <a:t>Median = 0.110</a:t>
            </a:r>
          </a:p>
          <a:p>
            <a:pPr algn="ctr"/>
            <a:r>
              <a:rPr lang="el-GR" sz="2000" dirty="0">
                <a:latin typeface="Arial" pitchFamily="34" charset="0"/>
                <a:cs typeface="Arial" pitchFamily="34" charset="0"/>
              </a:rPr>
              <a:t>σ</a:t>
            </a:r>
            <a:r>
              <a:rPr lang="en-US" dirty="0">
                <a:latin typeface="Arial" pitchFamily="34" charset="0"/>
                <a:cs typeface="Arial" pitchFamily="34" charset="0"/>
              </a:rPr>
              <a:t> = 0.572</a:t>
            </a:r>
          </a:p>
        </p:txBody>
      </p:sp>
      <p:sp>
        <p:nvSpPr>
          <p:cNvPr id="10" name="TextBox 9">
            <a:extLst>
              <a:ext uri="{FF2B5EF4-FFF2-40B4-BE49-F238E27FC236}">
                <a16:creationId xmlns:a16="http://schemas.microsoft.com/office/drawing/2014/main" id="{43BA147D-E2C8-8581-1F78-81237FCAE000}"/>
              </a:ext>
            </a:extLst>
          </p:cNvPr>
          <p:cNvSpPr txBox="1"/>
          <p:nvPr/>
        </p:nvSpPr>
        <p:spPr>
          <a:xfrm>
            <a:off x="8648871" y="4475375"/>
            <a:ext cx="994183" cy="646331"/>
          </a:xfrm>
          <a:prstGeom prst="rect">
            <a:avLst/>
          </a:prstGeom>
          <a:noFill/>
        </p:spPr>
        <p:txBody>
          <a:bodyPr wrap="none" rtlCol="0">
            <a:spAutoFit/>
          </a:bodyPr>
          <a:lstStyle/>
          <a:p>
            <a:r>
              <a:rPr lang="en-US" dirty="0"/>
              <a:t>What is</a:t>
            </a:r>
          </a:p>
          <a:p>
            <a:r>
              <a:rPr lang="en-US" dirty="0"/>
              <a:t>P(X) &gt; 4</a:t>
            </a:r>
          </a:p>
        </p:txBody>
      </p:sp>
      <p:sp>
        <p:nvSpPr>
          <p:cNvPr id="13" name="Rectangle 12">
            <a:hlinkClick r:id="rId4" action="ppaction://hlinkfile"/>
            <a:extLst>
              <a:ext uri="{FF2B5EF4-FFF2-40B4-BE49-F238E27FC236}">
                <a16:creationId xmlns:a16="http://schemas.microsoft.com/office/drawing/2014/main" id="{7676AA07-AA05-6F46-7574-B0279FF872E0}"/>
              </a:ext>
            </a:extLst>
          </p:cNvPr>
          <p:cNvSpPr/>
          <p:nvPr/>
        </p:nvSpPr>
        <p:spPr>
          <a:xfrm>
            <a:off x="5617171" y="6284515"/>
            <a:ext cx="4163576" cy="369332"/>
          </a:xfrm>
          <a:prstGeom prst="rect">
            <a:avLst/>
          </a:prstGeom>
        </p:spPr>
        <p:txBody>
          <a:bodyPr wrap="none">
            <a:spAutoFit/>
          </a:bodyPr>
          <a:lstStyle/>
          <a:p>
            <a:r>
              <a:rPr lang="en-US" dirty="0">
                <a:solidFill>
                  <a:srgbClr val="FFC000"/>
                </a:solidFill>
                <a:hlinkClick r:id="rId5" action="ppaction://hlinkfile"/>
              </a:rPr>
              <a:t>Go to Worksheet – Lognormal Worksheet</a:t>
            </a:r>
            <a:endParaRPr lang="en-US" dirty="0">
              <a:solidFill>
                <a:srgbClr val="FFC000"/>
              </a:solidFill>
            </a:endParaRPr>
          </a:p>
        </p:txBody>
      </p:sp>
      <p:cxnSp>
        <p:nvCxnSpPr>
          <p:cNvPr id="15" name="Straight Connector 14">
            <a:extLst>
              <a:ext uri="{FF2B5EF4-FFF2-40B4-BE49-F238E27FC236}">
                <a16:creationId xmlns:a16="http://schemas.microsoft.com/office/drawing/2014/main" id="{066C1E1B-23C1-3DCA-B8DB-66D9F494383C}"/>
              </a:ext>
            </a:extLst>
          </p:cNvPr>
          <p:cNvCxnSpPr/>
          <p:nvPr/>
        </p:nvCxnSpPr>
        <p:spPr>
          <a:xfrm>
            <a:off x="6372520" y="4798540"/>
            <a:ext cx="0" cy="8220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63172"/>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FFC5215-90B6-D93A-4B7B-DA2A057A9C69}"/>
              </a:ext>
            </a:extLst>
          </p:cNvPr>
          <p:cNvSpPr/>
          <p:nvPr/>
        </p:nvSpPr>
        <p:spPr>
          <a:xfrm>
            <a:off x="7197317" y="702050"/>
            <a:ext cx="4321239"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mj-lt"/>
            </a:endParaRPr>
          </a:p>
        </p:txBody>
      </p:sp>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37130C-B606-03C3-B9FC-35C890BED603}"/>
              </a:ext>
            </a:extLst>
          </p:cNvPr>
          <p:cNvSpPr txBox="1"/>
          <p:nvPr/>
        </p:nvSpPr>
        <p:spPr>
          <a:xfrm>
            <a:off x="7565935" y="6372395"/>
            <a:ext cx="2971800" cy="369332"/>
          </a:xfrm>
          <a:prstGeom prst="rect">
            <a:avLst/>
          </a:prstGeom>
          <a:noFill/>
        </p:spPr>
        <p:txBody>
          <a:bodyPr wrap="square" rtlCol="0">
            <a:spAutoFit/>
          </a:bodyPr>
          <a:lstStyle/>
          <a:p>
            <a:r>
              <a:rPr lang="en-US" dirty="0">
                <a:solidFill>
                  <a:schemeClr val="tx2">
                    <a:lumMod val="60000"/>
                    <a:lumOff val="40000"/>
                  </a:schemeClr>
                </a:solidFill>
                <a:hlinkClick r:id="rId2" action="ppaction://hlinkfile"/>
              </a:rPr>
              <a:t>Worksheet - review</a:t>
            </a:r>
            <a:endParaRPr lang="en-US" dirty="0">
              <a:solidFill>
                <a:schemeClr val="tx2">
                  <a:lumMod val="60000"/>
                  <a:lumOff val="40000"/>
                </a:schemeClr>
              </a:solidFill>
            </a:endParaRPr>
          </a:p>
        </p:txBody>
      </p:sp>
      <p:pic>
        <p:nvPicPr>
          <p:cNvPr id="24" name="Picture 23" descr="An abstract genetic concept">
            <a:extLst>
              <a:ext uri="{FF2B5EF4-FFF2-40B4-BE49-F238E27FC236}">
                <a16:creationId xmlns:a16="http://schemas.microsoft.com/office/drawing/2014/main" id="{14BAA7AB-4918-46C3-50EE-900B8205FBC1}"/>
              </a:ext>
            </a:extLst>
          </p:cNvPr>
          <p:cNvPicPr>
            <a:picLocks noChangeAspect="1"/>
          </p:cNvPicPr>
          <p:nvPr/>
        </p:nvPicPr>
        <p:blipFill rotWithShape="1">
          <a:blip r:embed="rId3"/>
          <a:srcRect l="8052" r="3059"/>
          <a:stretch/>
        </p:blipFill>
        <p:spPr>
          <a:xfrm>
            <a:off x="7275782" y="671501"/>
            <a:ext cx="4297435" cy="5528906"/>
          </a:xfrm>
          <a:prstGeom prst="rect">
            <a:avLst/>
          </a:prstGeom>
          <a:effectLst>
            <a:softEdge rad="31750"/>
          </a:effectLst>
        </p:spPr>
      </p:pic>
      <p:graphicFrame>
        <p:nvGraphicFramePr>
          <p:cNvPr id="26" name="Picture Placeholder 7">
            <a:extLst>
              <a:ext uri="{FF2B5EF4-FFF2-40B4-BE49-F238E27FC236}">
                <a16:creationId xmlns:a16="http://schemas.microsoft.com/office/drawing/2014/main" id="{2A6D75FF-A8BE-7457-8990-ADFEC2F557A1}"/>
              </a:ext>
            </a:extLst>
          </p:cNvPr>
          <p:cNvGraphicFramePr>
            <a:graphicFrameLocks/>
          </p:cNvGraphicFramePr>
          <p:nvPr>
            <p:extLst>
              <p:ext uri="{D42A27DB-BD31-4B8C-83A1-F6EECF244321}">
                <p14:modId xmlns:p14="http://schemas.microsoft.com/office/powerpoint/2010/main" val="4245110354"/>
              </p:ext>
            </p:extLst>
          </p:nvPr>
        </p:nvGraphicFramePr>
        <p:xfrm>
          <a:off x="1148806" y="1422940"/>
          <a:ext cx="3929885" cy="3459633"/>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4EB2336D-709C-BD01-D1F0-93E205EAA17A}"/>
              </a:ext>
            </a:extLst>
          </p:cNvPr>
          <p:cNvPicPr>
            <a:picLocks noChangeAspect="1"/>
          </p:cNvPicPr>
          <p:nvPr/>
        </p:nvPicPr>
        <p:blipFill rotWithShape="1">
          <a:blip r:embed="rId5">
            <a:extLst>
              <a:ext uri="{28A0092B-C50C-407E-A947-70E740481C1C}">
                <a14:useLocalDpi xmlns:a14="http://schemas.microsoft.com/office/drawing/2010/main" val="0"/>
              </a:ext>
            </a:extLst>
          </a:blip>
          <a:srcRect l="6269" r="5821"/>
          <a:stretch/>
        </p:blipFill>
        <p:spPr>
          <a:xfrm rot="922325">
            <a:off x="4756069" y="2229146"/>
            <a:ext cx="2445046" cy="2085969"/>
          </a:xfrm>
          <a:prstGeom prst="rect">
            <a:avLst/>
          </a:prstGeom>
        </p:spPr>
      </p:pic>
      <p:grpSp>
        <p:nvGrpSpPr>
          <p:cNvPr id="6" name="Group 5">
            <a:extLst>
              <a:ext uri="{FF2B5EF4-FFF2-40B4-BE49-F238E27FC236}">
                <a16:creationId xmlns:a16="http://schemas.microsoft.com/office/drawing/2014/main" id="{86F36ADC-D1E6-CBD0-49FE-91386836E744}"/>
              </a:ext>
            </a:extLst>
          </p:cNvPr>
          <p:cNvGrpSpPr/>
          <p:nvPr/>
        </p:nvGrpSpPr>
        <p:grpSpPr>
          <a:xfrm>
            <a:off x="935952" y="4234470"/>
            <a:ext cx="2099785" cy="1035393"/>
            <a:chOff x="930224" y="4715130"/>
            <a:chExt cx="2099785" cy="1035393"/>
          </a:xfrm>
        </p:grpSpPr>
        <p:sp>
          <p:nvSpPr>
            <p:cNvPr id="36" name="Rectangle 35">
              <a:extLst>
                <a:ext uri="{FF2B5EF4-FFF2-40B4-BE49-F238E27FC236}">
                  <a16:creationId xmlns:a16="http://schemas.microsoft.com/office/drawing/2014/main" id="{7A8F3993-D5C1-B91C-920A-2E66E6C0FEFD}"/>
                </a:ext>
              </a:extLst>
            </p:cNvPr>
            <p:cNvSpPr/>
            <p:nvPr/>
          </p:nvSpPr>
          <p:spPr>
            <a:xfrm rot="1106294">
              <a:off x="930224" y="4715130"/>
              <a:ext cx="2099785" cy="1035393"/>
            </a:xfrm>
            <a:prstGeom prst="rect">
              <a:avLst/>
            </a:prstGeom>
            <a:solidFill>
              <a:srgbClr val="92D05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0124323-E35C-F5E2-4FB8-257DC7EB278A}"/>
                </a:ext>
              </a:extLst>
            </p:cNvPr>
            <p:cNvGrpSpPr/>
            <p:nvPr/>
          </p:nvGrpSpPr>
          <p:grpSpPr>
            <a:xfrm rot="1111425">
              <a:off x="1092943" y="4935610"/>
              <a:ext cx="1722708" cy="614065"/>
              <a:chOff x="3750439" y="3308865"/>
              <a:chExt cx="1722708" cy="614065"/>
            </a:xfrm>
          </p:grpSpPr>
          <p:grpSp>
            <p:nvGrpSpPr>
              <p:cNvPr id="38" name="Group 37">
                <a:extLst>
                  <a:ext uri="{FF2B5EF4-FFF2-40B4-BE49-F238E27FC236}">
                    <a16:creationId xmlns:a16="http://schemas.microsoft.com/office/drawing/2014/main" id="{B816B6D5-55BA-FC73-8F84-CF8CDB81307E}"/>
                  </a:ext>
                </a:extLst>
              </p:cNvPr>
              <p:cNvGrpSpPr/>
              <p:nvPr/>
            </p:nvGrpSpPr>
            <p:grpSpPr>
              <a:xfrm>
                <a:off x="3750439" y="3308865"/>
                <a:ext cx="393056" cy="614065"/>
                <a:chOff x="9677400" y="2895600"/>
                <a:chExt cx="393056" cy="614065"/>
              </a:xfrm>
            </p:grpSpPr>
            <p:sp>
              <p:nvSpPr>
                <p:cNvPr id="40" name="TextBox 39">
                  <a:extLst>
                    <a:ext uri="{FF2B5EF4-FFF2-40B4-BE49-F238E27FC236}">
                      <a16:creationId xmlns:a16="http://schemas.microsoft.com/office/drawing/2014/main" id="{5E0C144B-DDA2-D58B-A9A2-40E14A89C6D1}"/>
                    </a:ext>
                  </a:extLst>
                </p:cNvPr>
                <p:cNvSpPr txBox="1"/>
                <p:nvPr/>
              </p:nvSpPr>
              <p:spPr>
                <a:xfrm>
                  <a:off x="9677400" y="3048000"/>
                  <a:ext cx="372218" cy="461665"/>
                </a:xfrm>
                <a:prstGeom prst="rect">
                  <a:avLst/>
                </a:prstGeom>
                <a:noFill/>
                <a:ln>
                  <a:noFill/>
                </a:ln>
              </p:spPr>
              <p:txBody>
                <a:bodyPr wrap="none" rtlCol="0">
                  <a:spAutoFit/>
                </a:bodyPr>
                <a:lstStyle/>
                <a:p>
                  <a:r>
                    <a:rPr lang="en-US" sz="2400" b="1" i="1" dirty="0">
                      <a:latin typeface="Times New Roman" pitchFamily="18" charset="0"/>
                      <a:cs typeface="Times New Roman" pitchFamily="18" charset="0"/>
                    </a:rPr>
                    <a:t>Y</a:t>
                  </a:r>
                </a:p>
              </p:txBody>
            </p:sp>
            <p:sp>
              <p:nvSpPr>
                <p:cNvPr id="41" name="TextBox 40">
                  <a:extLst>
                    <a:ext uri="{FF2B5EF4-FFF2-40B4-BE49-F238E27FC236}">
                      <a16:creationId xmlns:a16="http://schemas.microsoft.com/office/drawing/2014/main" id="{EF7BEE9F-EC7B-E581-0ED7-F8B28E8A3D9C}"/>
                    </a:ext>
                  </a:extLst>
                </p:cNvPr>
                <p:cNvSpPr txBox="1"/>
                <p:nvPr/>
              </p:nvSpPr>
              <p:spPr>
                <a:xfrm>
                  <a:off x="9706254" y="2895600"/>
                  <a:ext cx="364202" cy="461665"/>
                </a:xfrm>
                <a:prstGeom prst="rect">
                  <a:avLst/>
                </a:prstGeom>
                <a:noFill/>
                <a:ln>
                  <a:noFill/>
                </a:ln>
              </p:spPr>
              <p:txBody>
                <a:bodyPr wrap="square" rtlCol="0">
                  <a:spAutoFit/>
                </a:bodyPr>
                <a:lstStyle/>
                <a:p>
                  <a:r>
                    <a:rPr lang="en-US" sz="2400" b="1" dirty="0"/>
                    <a:t>^</a:t>
                  </a:r>
                </a:p>
              </p:txBody>
            </p:sp>
          </p:grpSp>
          <p:sp>
            <p:nvSpPr>
              <p:cNvPr id="39" name="TextBox 38">
                <a:extLst>
                  <a:ext uri="{FF2B5EF4-FFF2-40B4-BE49-F238E27FC236}">
                    <a16:creationId xmlns:a16="http://schemas.microsoft.com/office/drawing/2014/main" id="{550C85A2-9D9C-7031-BE12-10F45D8536EE}"/>
                  </a:ext>
                </a:extLst>
              </p:cNvPr>
              <p:cNvSpPr txBox="1"/>
              <p:nvPr/>
            </p:nvSpPr>
            <p:spPr>
              <a:xfrm>
                <a:off x="4083023" y="3341577"/>
                <a:ext cx="1390124" cy="461665"/>
              </a:xfrm>
              <a:prstGeom prst="rect">
                <a:avLst/>
              </a:prstGeom>
              <a:noFill/>
              <a:ln>
                <a:noFill/>
              </a:ln>
            </p:spPr>
            <p:txBody>
              <a:bodyPr wrap="none" rtlCol="0">
                <a:spAutoFit/>
              </a:bodyPr>
              <a:lstStyle/>
              <a:p>
                <a:r>
                  <a:rPr lang="en-US" sz="2400" b="1" dirty="0">
                    <a:latin typeface="Times New Roman" pitchFamily="18" charset="0"/>
                    <a:cs typeface="Times New Roman" pitchFamily="18" charset="0"/>
                  </a:rPr>
                  <a:t>= a + b X</a:t>
                </a:r>
              </a:p>
            </p:txBody>
          </p:sp>
        </p:grpSp>
      </p:grpSp>
      <p:grpSp>
        <p:nvGrpSpPr>
          <p:cNvPr id="28" name="Group 27">
            <a:extLst>
              <a:ext uri="{FF2B5EF4-FFF2-40B4-BE49-F238E27FC236}">
                <a16:creationId xmlns:a16="http://schemas.microsoft.com/office/drawing/2014/main" id="{6E552695-3012-615D-2FAF-20830D87EEB2}"/>
              </a:ext>
            </a:extLst>
          </p:cNvPr>
          <p:cNvGrpSpPr/>
          <p:nvPr/>
        </p:nvGrpSpPr>
        <p:grpSpPr>
          <a:xfrm>
            <a:off x="2980095" y="3339763"/>
            <a:ext cx="3188249" cy="2499499"/>
            <a:chOff x="3478892" y="4007246"/>
            <a:chExt cx="2206870" cy="1886587"/>
          </a:xfrm>
        </p:grpSpPr>
        <p:pic>
          <p:nvPicPr>
            <p:cNvPr id="29" name="Picture 9" descr="C:\Users\Steve 2012\AppData\Local\Microsoft\Windows\Temporary Internet Files\Content.IE5\9XBN6JGD\MP910220839[1].jpg">
              <a:extLst>
                <a:ext uri="{FF2B5EF4-FFF2-40B4-BE49-F238E27FC236}">
                  <a16:creationId xmlns:a16="http://schemas.microsoft.com/office/drawing/2014/main" id="{594BFE51-5B62-F0B1-59D3-20038588C27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358" t="5194" r="25373" b="10479"/>
            <a:stretch/>
          </p:blipFill>
          <p:spPr bwMode="auto">
            <a:xfrm rot="21180936">
              <a:off x="3478892" y="4144645"/>
              <a:ext cx="2206870" cy="1749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5">
              <a:extLst>
                <a:ext uri="{FF2B5EF4-FFF2-40B4-BE49-F238E27FC236}">
                  <a16:creationId xmlns:a16="http://schemas.microsoft.com/office/drawing/2014/main" id="{3B1CD828-295A-60EC-A313-986B1D82570E}"/>
                </a:ext>
              </a:extLst>
            </p:cNvPr>
            <p:cNvSpPr txBox="1">
              <a:spLocks/>
            </p:cNvSpPr>
            <p:nvPr/>
          </p:nvSpPr>
          <p:spPr>
            <a:xfrm rot="21023655">
              <a:off x="3620385" y="4007246"/>
              <a:ext cx="1894378" cy="1650487"/>
            </a:xfrm>
            <a:prstGeom prst="rect">
              <a:avLst/>
            </a:prstGeom>
          </p:spPr>
          <p:txBody>
            <a:bodyPr anchor="ctr">
              <a:normAutofit/>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3600" b="1" dirty="0">
                  <a:solidFill>
                    <a:schemeClr val="tx2">
                      <a:lumMod val="75000"/>
                    </a:schemeClr>
                  </a:solidFill>
                  <a:latin typeface="Brush Script MT" pitchFamily="66" charset="0"/>
                </a:rPr>
                <a:t>Review Module 5 &amp; 6</a:t>
              </a:r>
            </a:p>
          </p:txBody>
        </p:sp>
      </p:grpSp>
      <p:sp>
        <p:nvSpPr>
          <p:cNvPr id="7" name="Rectangle 6">
            <a:extLst>
              <a:ext uri="{FF2B5EF4-FFF2-40B4-BE49-F238E27FC236}">
                <a16:creationId xmlns:a16="http://schemas.microsoft.com/office/drawing/2014/main" id="{913128C0-572B-DC33-5420-921BC5F4F0BF}"/>
              </a:ext>
            </a:extLst>
          </p:cNvPr>
          <p:cNvSpPr/>
          <p:nvPr/>
        </p:nvSpPr>
        <p:spPr>
          <a:xfrm>
            <a:off x="7325920" y="687202"/>
            <a:ext cx="4193950" cy="5448783"/>
          </a:xfrm>
          <a:prstGeom prst="rect">
            <a:avLst/>
          </a:prstGeom>
          <a:solidFill>
            <a:srgbClr val="E5EEF0">
              <a:alpha val="32157"/>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a:extLst>
              <a:ext uri="{FF2B5EF4-FFF2-40B4-BE49-F238E27FC236}">
                <a16:creationId xmlns:a16="http://schemas.microsoft.com/office/drawing/2014/main" id="{5EE983A7-157A-D61E-8DB8-15F0D43F346A}"/>
              </a:ext>
            </a:extLst>
          </p:cNvPr>
          <p:cNvSpPr txBox="1">
            <a:spLocks/>
          </p:cNvSpPr>
          <p:nvPr/>
        </p:nvSpPr>
        <p:spPr>
          <a:xfrm>
            <a:off x="8008165" y="1636739"/>
            <a:ext cx="3257104" cy="40249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r>
              <a:rPr lang="en-US" sz="5800" b="1" cap="none" dirty="0"/>
              <a:t>Review:</a:t>
            </a:r>
          </a:p>
          <a:p>
            <a:endParaRPr lang="en-US" sz="1200" b="1" cap="none" dirty="0"/>
          </a:p>
          <a:p>
            <a:pPr algn="ctr"/>
            <a:endParaRPr lang="en-US" sz="1200" cap="none" dirty="0"/>
          </a:p>
          <a:p>
            <a:r>
              <a:rPr lang="en-US" sz="4800" cap="none" dirty="0"/>
              <a:t>Module</a:t>
            </a:r>
            <a:br>
              <a:rPr lang="en-US" sz="4800" cap="none" dirty="0"/>
            </a:br>
            <a:r>
              <a:rPr lang="en-US" sz="4800" cap="none" dirty="0"/>
              <a:t>5 &amp; 6</a:t>
            </a:r>
          </a:p>
        </p:txBody>
      </p:sp>
    </p:spTree>
    <p:extLst>
      <p:ext uri="{BB962C8B-B14F-4D97-AF65-F5344CB8AC3E}">
        <p14:creationId xmlns:p14="http://schemas.microsoft.com/office/powerpoint/2010/main" val="2984573132"/>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FFC5215-90B6-D93A-4B7B-DA2A057A9C69}"/>
              </a:ext>
            </a:extLst>
          </p:cNvPr>
          <p:cNvSpPr/>
          <p:nvPr/>
        </p:nvSpPr>
        <p:spPr>
          <a:xfrm>
            <a:off x="7197317" y="702050"/>
            <a:ext cx="4321239" cy="5488083"/>
          </a:xfrm>
          <a:prstGeom prst="rect">
            <a:avLst/>
          </a:prstGeom>
          <a:solidFill>
            <a:srgbClr val="D8ECFC">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mj-lt"/>
            </a:endParaRPr>
          </a:p>
        </p:txBody>
      </p:sp>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37130C-B606-03C3-B9FC-35C890BED603}"/>
              </a:ext>
            </a:extLst>
          </p:cNvPr>
          <p:cNvSpPr txBox="1"/>
          <p:nvPr/>
        </p:nvSpPr>
        <p:spPr>
          <a:xfrm>
            <a:off x="7565935" y="6372395"/>
            <a:ext cx="2971800" cy="369332"/>
          </a:xfrm>
          <a:prstGeom prst="rect">
            <a:avLst/>
          </a:prstGeom>
          <a:noFill/>
        </p:spPr>
        <p:txBody>
          <a:bodyPr wrap="square" rtlCol="0">
            <a:spAutoFit/>
          </a:bodyPr>
          <a:lstStyle/>
          <a:p>
            <a:r>
              <a:rPr lang="en-US" dirty="0">
                <a:solidFill>
                  <a:schemeClr val="tx2">
                    <a:lumMod val="60000"/>
                    <a:lumOff val="40000"/>
                  </a:schemeClr>
                </a:solidFill>
                <a:hlinkClick r:id="rId2" action="ppaction://hlinkfile"/>
              </a:rPr>
              <a:t>Worksheet - review</a:t>
            </a:r>
            <a:endParaRPr lang="en-US" dirty="0">
              <a:solidFill>
                <a:schemeClr val="tx2">
                  <a:lumMod val="60000"/>
                  <a:lumOff val="40000"/>
                </a:schemeClr>
              </a:solidFill>
            </a:endParaRPr>
          </a:p>
        </p:txBody>
      </p:sp>
      <p:pic>
        <p:nvPicPr>
          <p:cNvPr id="24" name="Picture 23" descr="An abstract genetic concept">
            <a:extLst>
              <a:ext uri="{FF2B5EF4-FFF2-40B4-BE49-F238E27FC236}">
                <a16:creationId xmlns:a16="http://schemas.microsoft.com/office/drawing/2014/main" id="{14BAA7AB-4918-46C3-50EE-900B8205FBC1}"/>
              </a:ext>
            </a:extLst>
          </p:cNvPr>
          <p:cNvPicPr>
            <a:picLocks noChangeAspect="1"/>
          </p:cNvPicPr>
          <p:nvPr/>
        </p:nvPicPr>
        <p:blipFill rotWithShape="1">
          <a:blip r:embed="rId3"/>
          <a:srcRect l="8052" r="3059"/>
          <a:stretch/>
        </p:blipFill>
        <p:spPr>
          <a:xfrm>
            <a:off x="7275782" y="671501"/>
            <a:ext cx="4297435" cy="5528906"/>
          </a:xfrm>
          <a:prstGeom prst="rect">
            <a:avLst/>
          </a:prstGeom>
          <a:effectLst>
            <a:softEdge rad="31750"/>
          </a:effectLst>
        </p:spPr>
      </p:pic>
      <p:sp>
        <p:nvSpPr>
          <p:cNvPr id="7" name="Rectangle 6">
            <a:extLst>
              <a:ext uri="{FF2B5EF4-FFF2-40B4-BE49-F238E27FC236}">
                <a16:creationId xmlns:a16="http://schemas.microsoft.com/office/drawing/2014/main" id="{913128C0-572B-DC33-5420-921BC5F4F0BF}"/>
              </a:ext>
            </a:extLst>
          </p:cNvPr>
          <p:cNvSpPr/>
          <p:nvPr/>
        </p:nvSpPr>
        <p:spPr>
          <a:xfrm>
            <a:off x="7325920" y="687202"/>
            <a:ext cx="4193950" cy="5448783"/>
          </a:xfrm>
          <a:prstGeom prst="rect">
            <a:avLst/>
          </a:prstGeom>
          <a:solidFill>
            <a:srgbClr val="E5EEF0">
              <a:alpha val="32157"/>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a:extLst>
              <a:ext uri="{FF2B5EF4-FFF2-40B4-BE49-F238E27FC236}">
                <a16:creationId xmlns:a16="http://schemas.microsoft.com/office/drawing/2014/main" id="{5EE983A7-157A-D61E-8DB8-15F0D43F346A}"/>
              </a:ext>
            </a:extLst>
          </p:cNvPr>
          <p:cNvSpPr txBox="1">
            <a:spLocks/>
          </p:cNvSpPr>
          <p:nvPr/>
        </p:nvSpPr>
        <p:spPr>
          <a:xfrm>
            <a:off x="8008165" y="1636739"/>
            <a:ext cx="3257104" cy="40249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r>
              <a:rPr lang="en-US" sz="5800" b="1" cap="none" dirty="0"/>
              <a:t>Review:</a:t>
            </a:r>
          </a:p>
          <a:p>
            <a:endParaRPr lang="en-US" sz="1200" b="1" cap="none" dirty="0"/>
          </a:p>
          <a:p>
            <a:pPr algn="ctr"/>
            <a:endParaRPr lang="en-US" sz="1200" cap="none" dirty="0"/>
          </a:p>
          <a:p>
            <a:r>
              <a:rPr lang="en-US" sz="4800" cap="none" dirty="0"/>
              <a:t>Course</a:t>
            </a:r>
            <a:br>
              <a:rPr lang="en-US" sz="4800" cap="none" dirty="0"/>
            </a:br>
            <a:r>
              <a:rPr lang="en-US" sz="4800" cap="none" dirty="0"/>
              <a:t>Quick Review </a:t>
            </a:r>
            <a:r>
              <a:rPr lang="en-US" sz="4000" i="1" cap="none" dirty="0"/>
              <a:t>(if desired)</a:t>
            </a:r>
          </a:p>
        </p:txBody>
      </p:sp>
      <p:pic>
        <p:nvPicPr>
          <p:cNvPr id="4" name="Picture 3">
            <a:extLst>
              <a:ext uri="{FF2B5EF4-FFF2-40B4-BE49-F238E27FC236}">
                <a16:creationId xmlns:a16="http://schemas.microsoft.com/office/drawing/2014/main" id="{75D0D9EA-B5E3-5116-61AE-CB10796C8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15490">
            <a:off x="3550691" y="529373"/>
            <a:ext cx="4096372" cy="4154579"/>
          </a:xfrm>
          <a:prstGeom prst="rect">
            <a:avLst/>
          </a:prstGeom>
        </p:spPr>
      </p:pic>
      <p:grpSp>
        <p:nvGrpSpPr>
          <p:cNvPr id="6" name="Group 5">
            <a:extLst>
              <a:ext uri="{FF2B5EF4-FFF2-40B4-BE49-F238E27FC236}">
                <a16:creationId xmlns:a16="http://schemas.microsoft.com/office/drawing/2014/main" id="{86F36ADC-D1E6-CBD0-49FE-91386836E744}"/>
              </a:ext>
            </a:extLst>
          </p:cNvPr>
          <p:cNvGrpSpPr/>
          <p:nvPr/>
        </p:nvGrpSpPr>
        <p:grpSpPr>
          <a:xfrm>
            <a:off x="4887758" y="1707933"/>
            <a:ext cx="2099785" cy="1035393"/>
            <a:chOff x="928438" y="4722790"/>
            <a:chExt cx="2099785" cy="1035393"/>
          </a:xfrm>
        </p:grpSpPr>
        <p:sp>
          <p:nvSpPr>
            <p:cNvPr id="36" name="Rectangle 35">
              <a:extLst>
                <a:ext uri="{FF2B5EF4-FFF2-40B4-BE49-F238E27FC236}">
                  <a16:creationId xmlns:a16="http://schemas.microsoft.com/office/drawing/2014/main" id="{7A8F3993-D5C1-B91C-920A-2E66E6C0FEFD}"/>
                </a:ext>
              </a:extLst>
            </p:cNvPr>
            <p:cNvSpPr/>
            <p:nvPr/>
          </p:nvSpPr>
          <p:spPr>
            <a:xfrm rot="1106294">
              <a:off x="928438" y="4722790"/>
              <a:ext cx="2099785" cy="1035393"/>
            </a:xfrm>
            <a:prstGeom prst="rect">
              <a:avLst/>
            </a:prstGeom>
            <a:solidFill>
              <a:srgbClr val="D4DA9A"/>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0124323-E35C-F5E2-4FB8-257DC7EB278A}"/>
                </a:ext>
              </a:extLst>
            </p:cNvPr>
            <p:cNvGrpSpPr/>
            <p:nvPr/>
          </p:nvGrpSpPr>
          <p:grpSpPr>
            <a:xfrm rot="1111425">
              <a:off x="1092943" y="4935610"/>
              <a:ext cx="1722708" cy="614065"/>
              <a:chOff x="3750439" y="3308865"/>
              <a:chExt cx="1722708" cy="614065"/>
            </a:xfrm>
          </p:grpSpPr>
          <p:grpSp>
            <p:nvGrpSpPr>
              <p:cNvPr id="38" name="Group 37">
                <a:extLst>
                  <a:ext uri="{FF2B5EF4-FFF2-40B4-BE49-F238E27FC236}">
                    <a16:creationId xmlns:a16="http://schemas.microsoft.com/office/drawing/2014/main" id="{B816B6D5-55BA-FC73-8F84-CF8CDB81307E}"/>
                  </a:ext>
                </a:extLst>
              </p:cNvPr>
              <p:cNvGrpSpPr/>
              <p:nvPr/>
            </p:nvGrpSpPr>
            <p:grpSpPr>
              <a:xfrm>
                <a:off x="3750439" y="3308865"/>
                <a:ext cx="393056" cy="614065"/>
                <a:chOff x="9677400" y="2895600"/>
                <a:chExt cx="393056" cy="614065"/>
              </a:xfrm>
            </p:grpSpPr>
            <p:sp>
              <p:nvSpPr>
                <p:cNvPr id="41" name="TextBox 40">
                  <a:extLst>
                    <a:ext uri="{FF2B5EF4-FFF2-40B4-BE49-F238E27FC236}">
                      <a16:creationId xmlns:a16="http://schemas.microsoft.com/office/drawing/2014/main" id="{EF7BEE9F-EC7B-E581-0ED7-F8B28E8A3D9C}"/>
                    </a:ext>
                  </a:extLst>
                </p:cNvPr>
                <p:cNvSpPr txBox="1"/>
                <p:nvPr/>
              </p:nvSpPr>
              <p:spPr>
                <a:xfrm>
                  <a:off x="9706254" y="2895600"/>
                  <a:ext cx="364202" cy="461665"/>
                </a:xfrm>
                <a:prstGeom prst="rect">
                  <a:avLst/>
                </a:prstGeom>
                <a:noFill/>
                <a:ln>
                  <a:noFill/>
                </a:ln>
              </p:spPr>
              <p:txBody>
                <a:bodyPr wrap="square" rtlCol="0">
                  <a:spAutoFit/>
                </a:bodyPr>
                <a:lstStyle/>
                <a:p>
                  <a:r>
                    <a:rPr lang="en-US" sz="2400" b="1" dirty="0"/>
                    <a:t>^</a:t>
                  </a:r>
                </a:p>
              </p:txBody>
            </p:sp>
            <p:sp>
              <p:nvSpPr>
                <p:cNvPr id="40" name="TextBox 39">
                  <a:extLst>
                    <a:ext uri="{FF2B5EF4-FFF2-40B4-BE49-F238E27FC236}">
                      <a16:creationId xmlns:a16="http://schemas.microsoft.com/office/drawing/2014/main" id="{5E0C144B-DDA2-D58B-A9A2-40E14A89C6D1}"/>
                    </a:ext>
                  </a:extLst>
                </p:cNvPr>
                <p:cNvSpPr txBox="1"/>
                <p:nvPr/>
              </p:nvSpPr>
              <p:spPr>
                <a:xfrm>
                  <a:off x="9677400" y="3048000"/>
                  <a:ext cx="372218" cy="461665"/>
                </a:xfrm>
                <a:prstGeom prst="rect">
                  <a:avLst/>
                </a:prstGeom>
                <a:noFill/>
                <a:ln>
                  <a:noFill/>
                </a:ln>
              </p:spPr>
              <p:txBody>
                <a:bodyPr wrap="none" rtlCol="0">
                  <a:spAutoFit/>
                </a:bodyPr>
                <a:lstStyle/>
                <a:p>
                  <a:r>
                    <a:rPr lang="en-US" sz="2400" b="1" i="1" dirty="0">
                      <a:latin typeface="Times New Roman" pitchFamily="18" charset="0"/>
                      <a:cs typeface="Times New Roman" pitchFamily="18" charset="0"/>
                    </a:rPr>
                    <a:t>Y</a:t>
                  </a:r>
                </a:p>
              </p:txBody>
            </p:sp>
          </p:grpSp>
          <p:sp>
            <p:nvSpPr>
              <p:cNvPr id="39" name="TextBox 38">
                <a:extLst>
                  <a:ext uri="{FF2B5EF4-FFF2-40B4-BE49-F238E27FC236}">
                    <a16:creationId xmlns:a16="http://schemas.microsoft.com/office/drawing/2014/main" id="{550C85A2-9D9C-7031-BE12-10F45D8536EE}"/>
                  </a:ext>
                </a:extLst>
              </p:cNvPr>
              <p:cNvSpPr txBox="1"/>
              <p:nvPr/>
            </p:nvSpPr>
            <p:spPr>
              <a:xfrm>
                <a:off x="4083023" y="3341577"/>
                <a:ext cx="1390124" cy="461665"/>
              </a:xfrm>
              <a:prstGeom prst="rect">
                <a:avLst/>
              </a:prstGeom>
              <a:noFill/>
              <a:ln>
                <a:noFill/>
              </a:ln>
            </p:spPr>
            <p:txBody>
              <a:bodyPr wrap="none" rtlCol="0">
                <a:spAutoFit/>
              </a:bodyPr>
              <a:lstStyle/>
              <a:p>
                <a:r>
                  <a:rPr lang="en-US" sz="2400" b="1" dirty="0">
                    <a:latin typeface="Times New Roman" pitchFamily="18" charset="0"/>
                    <a:cs typeface="Times New Roman" pitchFamily="18" charset="0"/>
                  </a:rPr>
                  <a:t>= a + b X</a:t>
                </a:r>
              </a:p>
            </p:txBody>
          </p:sp>
        </p:grpSp>
      </p:grpSp>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206225271"/>
              </p:ext>
            </p:extLst>
          </p:nvPr>
        </p:nvGraphicFramePr>
        <p:xfrm>
          <a:off x="1101245" y="501105"/>
          <a:ext cx="4033517" cy="3370377"/>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2" descr="C:\Users\Steve 2012\AppData\Local\Microsoft\Windows\Temporary Internet Files\Content.IE5\FPRX5ATB\MC900438779[1].jpg">
            <a:extLst>
              <a:ext uri="{FF2B5EF4-FFF2-40B4-BE49-F238E27FC236}">
                <a16:creationId xmlns:a16="http://schemas.microsoft.com/office/drawing/2014/main" id="{F0E1771A-A0E1-7C66-30BA-D3A204BF1C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194416">
            <a:off x="725490" y="1863074"/>
            <a:ext cx="4058075" cy="4058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B2336D-709C-BD01-D1F0-93E205EAA17A}"/>
              </a:ext>
            </a:extLst>
          </p:cNvPr>
          <p:cNvPicPr>
            <a:picLocks noChangeAspect="1"/>
          </p:cNvPicPr>
          <p:nvPr/>
        </p:nvPicPr>
        <p:blipFill rotWithShape="1">
          <a:blip r:embed="rId7">
            <a:extLst>
              <a:ext uri="{28A0092B-C50C-407E-A947-70E740481C1C}">
                <a14:useLocalDpi xmlns:a14="http://schemas.microsoft.com/office/drawing/2010/main" val="0"/>
              </a:ext>
            </a:extLst>
          </a:blip>
          <a:srcRect l="6269" r="5821"/>
          <a:stretch/>
        </p:blipFill>
        <p:spPr>
          <a:xfrm rot="922325">
            <a:off x="4874306" y="3999404"/>
            <a:ext cx="2445046" cy="2085969"/>
          </a:xfrm>
          <a:prstGeom prst="rect">
            <a:avLst/>
          </a:prstGeom>
        </p:spPr>
      </p:pic>
      <p:grpSp>
        <p:nvGrpSpPr>
          <p:cNvPr id="28" name="Group 27">
            <a:extLst>
              <a:ext uri="{FF2B5EF4-FFF2-40B4-BE49-F238E27FC236}">
                <a16:creationId xmlns:a16="http://schemas.microsoft.com/office/drawing/2014/main" id="{6E552695-3012-615D-2FAF-20830D87EEB2}"/>
              </a:ext>
            </a:extLst>
          </p:cNvPr>
          <p:cNvGrpSpPr/>
          <p:nvPr/>
        </p:nvGrpSpPr>
        <p:grpSpPr>
          <a:xfrm>
            <a:off x="2500560" y="3414771"/>
            <a:ext cx="3188249" cy="2499499"/>
            <a:chOff x="3478892" y="4007246"/>
            <a:chExt cx="2206870" cy="1886587"/>
          </a:xfrm>
        </p:grpSpPr>
        <p:pic>
          <p:nvPicPr>
            <p:cNvPr id="29" name="Picture 9" descr="C:\Users\Steve 2012\AppData\Local\Microsoft\Windows\Temporary Internet Files\Content.IE5\9XBN6JGD\MP910220839[1].jpg">
              <a:extLst>
                <a:ext uri="{FF2B5EF4-FFF2-40B4-BE49-F238E27FC236}">
                  <a16:creationId xmlns:a16="http://schemas.microsoft.com/office/drawing/2014/main" id="{594BFE51-5B62-F0B1-59D3-20038588C27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58" t="5194" r="25373" b="10479"/>
            <a:stretch/>
          </p:blipFill>
          <p:spPr bwMode="auto">
            <a:xfrm rot="21180936">
              <a:off x="3478892" y="4144645"/>
              <a:ext cx="2206870" cy="1749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5">
              <a:extLst>
                <a:ext uri="{FF2B5EF4-FFF2-40B4-BE49-F238E27FC236}">
                  <a16:creationId xmlns:a16="http://schemas.microsoft.com/office/drawing/2014/main" id="{3B1CD828-295A-60EC-A313-986B1D82570E}"/>
                </a:ext>
              </a:extLst>
            </p:cNvPr>
            <p:cNvSpPr txBox="1">
              <a:spLocks/>
            </p:cNvSpPr>
            <p:nvPr/>
          </p:nvSpPr>
          <p:spPr>
            <a:xfrm rot="21023655">
              <a:off x="3620385" y="4007246"/>
              <a:ext cx="1894378" cy="1650487"/>
            </a:xfrm>
            <a:prstGeom prst="rect">
              <a:avLst/>
            </a:prstGeom>
          </p:spPr>
          <p:txBody>
            <a:bodyPr anchor="ctr">
              <a:normAutofit/>
            </a:bodyPr>
            <a:lstStyle>
              <a:lvl1pPr marL="0" indent="0" algn="l" rtl="0" eaLnBrk="1" latinLnBrk="0" hangingPunct="1">
                <a:lnSpc>
                  <a:spcPts val="1600"/>
                </a:lnSpc>
                <a:spcBef>
                  <a:spcPts val="0"/>
                </a:spcBef>
                <a:buClr>
                  <a:schemeClr val="accent1"/>
                </a:buClr>
                <a:buSzPct val="80000"/>
                <a:buFont typeface="Wingdings 2"/>
                <a:buNone/>
                <a:defRPr kumimoji="0" sz="1400" kern="1200">
                  <a:solidFill>
                    <a:srgbClr val="777777"/>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lnSpc>
                  <a:spcPct val="100000"/>
                </a:lnSpc>
              </a:pPr>
              <a:endParaRPr lang="en-US" sz="2400" b="1" dirty="0">
                <a:solidFill>
                  <a:schemeClr val="tx2">
                    <a:lumMod val="75000"/>
                  </a:schemeClr>
                </a:solidFill>
                <a:latin typeface="Brush Script MT" pitchFamily="66" charset="0"/>
              </a:endParaRPr>
            </a:p>
            <a:p>
              <a:pPr algn="ctr">
                <a:lnSpc>
                  <a:spcPct val="100000"/>
                </a:lnSpc>
              </a:pPr>
              <a:r>
                <a:rPr lang="en-US" sz="3600" b="1" dirty="0">
                  <a:solidFill>
                    <a:schemeClr val="tx2">
                      <a:lumMod val="75000"/>
                    </a:schemeClr>
                  </a:solidFill>
                  <a:latin typeface="Brush Script MT" pitchFamily="66" charset="0"/>
                </a:rPr>
                <a:t>Let’s go back quickly.  Touch up some points</a:t>
              </a:r>
            </a:p>
          </p:txBody>
        </p:sp>
      </p:grpSp>
    </p:spTree>
    <p:extLst>
      <p:ext uri="{BB962C8B-B14F-4D97-AF65-F5344CB8AC3E}">
        <p14:creationId xmlns:p14="http://schemas.microsoft.com/office/powerpoint/2010/main" val="20483469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56FFA0DC-7349-A593-4F3F-5DBB5A86B6AD}"/>
              </a:ext>
            </a:extLst>
          </p:cNvPr>
          <p:cNvSpPr>
            <a:spLocks noGrp="1"/>
          </p:cNvSpPr>
          <p:nvPr>
            <p:ph type="title"/>
          </p:nvPr>
        </p:nvSpPr>
        <p:spPr>
          <a:xfrm>
            <a:off x="76200" y="58569"/>
            <a:ext cx="10121684" cy="646345"/>
          </a:xfrm>
        </p:spPr>
        <p:txBody>
          <a:bodyPr>
            <a:noAutofit/>
          </a:bodyPr>
          <a:lstStyle/>
          <a:p>
            <a:pPr algn="ctr">
              <a:lnSpc>
                <a:spcPct val="80000"/>
              </a:lnSpc>
            </a:pPr>
            <a:r>
              <a:rPr lang="en-US" sz="4400" b="1" cap="none" dirty="0"/>
              <a:t>Module 1:</a:t>
            </a:r>
          </a:p>
        </p:txBody>
      </p:sp>
      <p:sp>
        <p:nvSpPr>
          <p:cNvPr id="5" name="TextBox 4">
            <a:extLst>
              <a:ext uri="{FF2B5EF4-FFF2-40B4-BE49-F238E27FC236}">
                <a16:creationId xmlns:a16="http://schemas.microsoft.com/office/drawing/2014/main" id="{FC28FF24-4F73-5E66-C896-867744A074BD}"/>
              </a:ext>
            </a:extLst>
          </p:cNvPr>
          <p:cNvSpPr txBox="1"/>
          <p:nvPr/>
        </p:nvSpPr>
        <p:spPr>
          <a:xfrm>
            <a:off x="713567" y="763483"/>
            <a:ext cx="9372601" cy="584775"/>
          </a:xfrm>
          <a:prstGeom prst="rect">
            <a:avLst/>
          </a:prstGeom>
          <a:noFill/>
        </p:spPr>
        <p:txBody>
          <a:bodyPr wrap="square">
            <a:spAutoFit/>
          </a:bodyPr>
          <a:lstStyle/>
          <a:p>
            <a:pPr algn="ctr"/>
            <a:r>
              <a:rPr lang="en-US" sz="3200" dirty="0">
                <a:latin typeface="+mj-lt"/>
              </a:rPr>
              <a:t>Using Microsoft Excel Worksheets</a:t>
            </a:r>
          </a:p>
        </p:txBody>
      </p:sp>
      <p:sp>
        <p:nvSpPr>
          <p:cNvPr id="9" name="Content Placeholder 2">
            <a:extLst>
              <a:ext uri="{FF2B5EF4-FFF2-40B4-BE49-F238E27FC236}">
                <a16:creationId xmlns:a16="http://schemas.microsoft.com/office/drawing/2014/main" id="{C42258B7-6CBC-EC44-F1FA-D6587CEBDB42}"/>
              </a:ext>
            </a:extLst>
          </p:cNvPr>
          <p:cNvSpPr>
            <a:spLocks noGrp="1"/>
          </p:cNvSpPr>
          <p:nvPr>
            <p:ph idx="1"/>
          </p:nvPr>
        </p:nvSpPr>
        <p:spPr>
          <a:xfrm>
            <a:off x="978691" y="1421879"/>
            <a:ext cx="8718828" cy="4653535"/>
          </a:xfrm>
        </p:spPr>
        <p:txBody>
          <a:bodyPr>
            <a:noAutofit/>
          </a:bodyPr>
          <a:lstStyle/>
          <a:p>
            <a:pPr marL="82296" indent="0">
              <a:lnSpc>
                <a:spcPct val="90000"/>
              </a:lnSpc>
              <a:spcBef>
                <a:spcPts val="0"/>
              </a:spcBef>
              <a:spcAft>
                <a:spcPts val="400"/>
              </a:spcAft>
              <a:buNone/>
            </a:pPr>
            <a:r>
              <a:rPr lang="en-US" sz="2600" dirty="0"/>
              <a:t>After completing this module, the </a:t>
            </a:r>
            <a:br>
              <a:rPr lang="en-US" sz="2600" dirty="0"/>
            </a:br>
            <a:r>
              <a:rPr lang="en-US" sz="2600" dirty="0"/>
              <a:t>student will be able to:</a:t>
            </a:r>
          </a:p>
          <a:p>
            <a:pPr marL="596646" indent="-514350">
              <a:lnSpc>
                <a:spcPct val="90000"/>
              </a:lnSpc>
              <a:spcBef>
                <a:spcPts val="0"/>
              </a:spcBef>
              <a:spcAft>
                <a:spcPts val="400"/>
              </a:spcAft>
              <a:buClr>
                <a:schemeClr val="accent3">
                  <a:lumMod val="50000"/>
                </a:schemeClr>
              </a:buClr>
              <a:buSzPct val="100000"/>
              <a:buFont typeface="+mj-lt"/>
              <a:buAutoNum type="arabicPeriod"/>
            </a:pPr>
            <a:r>
              <a:rPr lang="en-US" dirty="0"/>
              <a:t>Understand why Excel is useful as a </a:t>
            </a:r>
            <a:br>
              <a:rPr lang="en-US" dirty="0"/>
            </a:br>
            <a:r>
              <a:rPr lang="en-US" dirty="0"/>
              <a:t>statistical tool</a:t>
            </a:r>
          </a:p>
          <a:p>
            <a:pPr marL="596646" indent="-514350">
              <a:lnSpc>
                <a:spcPct val="90000"/>
              </a:lnSpc>
              <a:spcBef>
                <a:spcPts val="0"/>
              </a:spcBef>
              <a:spcAft>
                <a:spcPts val="400"/>
              </a:spcAft>
              <a:buClr>
                <a:schemeClr val="accent3">
                  <a:lumMod val="50000"/>
                </a:schemeClr>
              </a:buClr>
              <a:buSzPct val="100000"/>
              <a:buFont typeface="+mj-lt"/>
              <a:buAutoNum type="arabicPeriod"/>
            </a:pPr>
            <a:r>
              <a:rPr lang="en-US" dirty="0"/>
              <a:t>Define what is meant by a worksheet and a </a:t>
            </a:r>
            <a:br>
              <a:rPr lang="en-US" dirty="0"/>
            </a:br>
            <a:r>
              <a:rPr lang="en-US" dirty="0"/>
              <a:t>workbook  </a:t>
            </a:r>
            <a:r>
              <a:rPr lang="en-US" sz="2000" dirty="0"/>
              <a:t>(worksheet commonly called a spreadsheet)</a:t>
            </a:r>
          </a:p>
          <a:p>
            <a:pPr marL="596646" indent="-514350">
              <a:lnSpc>
                <a:spcPct val="90000"/>
              </a:lnSpc>
              <a:spcBef>
                <a:spcPts val="0"/>
              </a:spcBef>
              <a:spcAft>
                <a:spcPts val="400"/>
              </a:spcAft>
              <a:buClr>
                <a:schemeClr val="accent3">
                  <a:lumMod val="50000"/>
                </a:schemeClr>
              </a:buClr>
              <a:buSzPct val="100000"/>
              <a:buFont typeface="+mj-lt"/>
              <a:buAutoNum type="arabicPeriod"/>
            </a:pPr>
            <a:r>
              <a:rPr lang="en-US" dirty="0"/>
              <a:t>Enter data into a worksheet</a:t>
            </a:r>
          </a:p>
          <a:p>
            <a:pPr marL="596646" indent="-514350">
              <a:lnSpc>
                <a:spcPct val="90000"/>
              </a:lnSpc>
              <a:spcBef>
                <a:spcPts val="0"/>
              </a:spcBef>
              <a:spcAft>
                <a:spcPts val="400"/>
              </a:spcAft>
              <a:buClr>
                <a:schemeClr val="accent3">
                  <a:lumMod val="50000"/>
                </a:schemeClr>
              </a:buClr>
              <a:buSzPct val="100000"/>
              <a:buFont typeface="+mj-lt"/>
              <a:buAutoNum type="arabicPeriod"/>
            </a:pPr>
            <a:r>
              <a:rPr lang="en-US" dirty="0"/>
              <a:t>Create formulas and solve problems with a </a:t>
            </a:r>
            <a:br>
              <a:rPr lang="en-US" dirty="0"/>
            </a:br>
            <a:r>
              <a:rPr lang="en-US" dirty="0"/>
              <a:t>worksheet using basic arithmetic functions</a:t>
            </a:r>
          </a:p>
          <a:p>
            <a:pPr marL="596646" indent="-514350">
              <a:lnSpc>
                <a:spcPct val="90000"/>
              </a:lnSpc>
              <a:spcBef>
                <a:spcPts val="0"/>
              </a:spcBef>
              <a:spcAft>
                <a:spcPts val="400"/>
              </a:spcAft>
              <a:buClr>
                <a:schemeClr val="accent3">
                  <a:lumMod val="50000"/>
                </a:schemeClr>
              </a:buClr>
              <a:buSzPct val="100000"/>
              <a:buFont typeface="+mj-lt"/>
              <a:buAutoNum type="arabicPeriod"/>
            </a:pPr>
            <a:r>
              <a:rPr lang="en-US" dirty="0"/>
              <a:t>Edit data that is in a worksheet </a:t>
            </a:r>
          </a:p>
          <a:p>
            <a:pPr marL="596646" indent="-514350">
              <a:lnSpc>
                <a:spcPct val="90000"/>
              </a:lnSpc>
              <a:spcBef>
                <a:spcPts val="0"/>
              </a:spcBef>
              <a:spcAft>
                <a:spcPts val="400"/>
              </a:spcAft>
              <a:buClr>
                <a:schemeClr val="accent3">
                  <a:lumMod val="50000"/>
                </a:schemeClr>
              </a:buClr>
              <a:buSzPct val="100000"/>
              <a:buFont typeface="+mj-lt"/>
              <a:buAutoNum type="arabicPeriod"/>
            </a:pPr>
            <a:r>
              <a:rPr lang="en-US" dirty="0"/>
              <a:t>Edit data by using right-click functions, copy with cross hairs, F4 key cell ($) modifiers</a:t>
            </a:r>
          </a:p>
        </p:txBody>
      </p:sp>
      <p:pic>
        <p:nvPicPr>
          <p:cNvPr id="11" name="Picture 10" descr="A screenshot of a computer&#10;&#10;Description automatically generated">
            <a:extLst>
              <a:ext uri="{FF2B5EF4-FFF2-40B4-BE49-F238E27FC236}">
                <a16:creationId xmlns:a16="http://schemas.microsoft.com/office/drawing/2014/main" id="{FECC5470-304D-88D0-CB33-5A62DB3A663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3067"/>
          <a:stretch/>
        </p:blipFill>
        <p:spPr>
          <a:xfrm rot="20805087">
            <a:off x="7375177" y="1146813"/>
            <a:ext cx="3588586" cy="3530501"/>
          </a:xfrm>
          <a:prstGeom prst="rect">
            <a:avLst/>
          </a:prstGeom>
        </p:spPr>
      </p:pic>
    </p:spTree>
    <p:extLst>
      <p:ext uri="{BB962C8B-B14F-4D97-AF65-F5344CB8AC3E}">
        <p14:creationId xmlns:p14="http://schemas.microsoft.com/office/powerpoint/2010/main" val="2107551436"/>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CBD4D58E-5659-AFFD-8F2A-38554DFFD58E}"/>
              </a:ext>
            </a:extLst>
          </p:cNvPr>
          <p:cNvSpPr txBox="1"/>
          <p:nvPr/>
        </p:nvSpPr>
        <p:spPr>
          <a:xfrm>
            <a:off x="685799" y="-42880"/>
            <a:ext cx="951208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Goudy Old Style"/>
                <a:ea typeface="+mn-ea"/>
                <a:cs typeface="+mn-cs"/>
              </a:rPr>
              <a:t>Start Post-Test</a:t>
            </a:r>
          </a:p>
        </p:txBody>
      </p:sp>
      <p:sp>
        <p:nvSpPr>
          <p:cNvPr id="5" name="Content Placeholder 2">
            <a:extLst>
              <a:ext uri="{FF2B5EF4-FFF2-40B4-BE49-F238E27FC236}">
                <a16:creationId xmlns:a16="http://schemas.microsoft.com/office/drawing/2014/main" id="{C5D607C0-93AE-1011-81F3-6D175D234B0C}"/>
              </a:ext>
            </a:extLst>
          </p:cNvPr>
          <p:cNvSpPr>
            <a:spLocks noGrp="1"/>
          </p:cNvSpPr>
          <p:nvPr>
            <p:ph idx="1"/>
          </p:nvPr>
        </p:nvSpPr>
        <p:spPr>
          <a:xfrm>
            <a:off x="769106" y="1439143"/>
            <a:ext cx="9345474" cy="2353137"/>
          </a:xfrm>
        </p:spPr>
        <p:txBody>
          <a:bodyPr>
            <a:noAutofit/>
          </a:bodyPr>
          <a:lstStyle/>
          <a:p>
            <a:pPr marL="396875" indent="-396875">
              <a:lnSpc>
                <a:spcPct val="90000"/>
              </a:lnSpc>
              <a:spcBef>
                <a:spcPts val="600"/>
              </a:spcBef>
            </a:pPr>
            <a:r>
              <a:rPr lang="en-US" sz="3600" dirty="0">
                <a:latin typeface="Goudy Old Style" panose="02020502050305020303" pitchFamily="18" charset="0"/>
              </a:rPr>
              <a:t>Open Microsoft Word file named </a:t>
            </a:r>
            <a:br>
              <a:rPr lang="en-US" sz="3600" dirty="0">
                <a:latin typeface="Goudy Old Style" panose="02020502050305020303" pitchFamily="18" charset="0"/>
              </a:rPr>
            </a:br>
            <a:r>
              <a:rPr lang="en-US" sz="3600" dirty="0">
                <a:latin typeface="Goudy Old Style" panose="02020502050305020303" pitchFamily="18" charset="0"/>
              </a:rPr>
              <a:t>           “0 Post-Test Excel…” </a:t>
            </a:r>
            <a:br>
              <a:rPr lang="en-US" sz="3600" dirty="0">
                <a:latin typeface="Goudy Old Style" panose="02020502050305020303" pitchFamily="18" charset="0"/>
              </a:rPr>
            </a:br>
            <a:r>
              <a:rPr lang="en-US" sz="3600" dirty="0">
                <a:latin typeface="Goudy Old Style" panose="02020502050305020303" pitchFamily="18" charset="0"/>
              </a:rPr>
              <a:t>      on the Website for this course.  </a:t>
            </a:r>
          </a:p>
          <a:p>
            <a:pPr marL="396875" indent="-396875"/>
            <a:r>
              <a:rPr lang="en-US" sz="3600" dirty="0">
                <a:latin typeface="Goudy Old Style" panose="02020502050305020303" pitchFamily="18" charset="0"/>
              </a:rPr>
              <a:t>Then follow the instructions.</a:t>
            </a:r>
          </a:p>
        </p:txBody>
      </p:sp>
      <p:sp>
        <p:nvSpPr>
          <p:cNvPr id="6" name="TextBox 5">
            <a:extLst>
              <a:ext uri="{FF2B5EF4-FFF2-40B4-BE49-F238E27FC236}">
                <a16:creationId xmlns:a16="http://schemas.microsoft.com/office/drawing/2014/main" id="{84F898BD-5A0C-2FBB-3921-7AE6650B4884}"/>
              </a:ext>
            </a:extLst>
          </p:cNvPr>
          <p:cNvSpPr txBox="1"/>
          <p:nvPr/>
        </p:nvSpPr>
        <p:spPr>
          <a:xfrm>
            <a:off x="760091" y="4170154"/>
            <a:ext cx="91511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a:ea typeface="+mn-ea"/>
                <a:cs typeface="+mn-cs"/>
                <a:hlinkClick r:id="rId3" action="ppaction://hlinkfile"/>
              </a:rPr>
              <a:t>Post-Test 240CenSARA</a:t>
            </a:r>
            <a:endParaRPr kumimoji="0" lang="en-US" sz="36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2226678715"/>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Tree>
    <p:extLst>
      <p:ext uri="{BB962C8B-B14F-4D97-AF65-F5344CB8AC3E}">
        <p14:creationId xmlns:p14="http://schemas.microsoft.com/office/powerpoint/2010/main" val="355122927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2" name="Title 1">
            <a:extLst>
              <a:ext uri="{FF2B5EF4-FFF2-40B4-BE49-F238E27FC236}">
                <a16:creationId xmlns:a16="http://schemas.microsoft.com/office/drawing/2014/main" id="{D3AD7006-48C4-C0EC-B4A8-50FC72FFDD5D}"/>
              </a:ext>
            </a:extLst>
          </p:cNvPr>
          <p:cNvSpPr>
            <a:spLocks noGrp="1"/>
          </p:cNvSpPr>
          <p:nvPr>
            <p:ph type="title"/>
          </p:nvPr>
        </p:nvSpPr>
        <p:spPr>
          <a:xfrm>
            <a:off x="25261" y="27321"/>
            <a:ext cx="10064137" cy="673719"/>
          </a:xfrm>
        </p:spPr>
        <p:txBody>
          <a:bodyPr>
            <a:noAutofit/>
          </a:bodyPr>
          <a:lstStyle/>
          <a:p>
            <a:pPr algn="ctr"/>
            <a:r>
              <a:rPr lang="en-US" sz="4400" b="1" cap="none" dirty="0"/>
              <a:t>Module 2:</a:t>
            </a:r>
            <a:r>
              <a:rPr lang="en-US" sz="3600" dirty="0"/>
              <a:t>  </a:t>
            </a:r>
          </a:p>
        </p:txBody>
      </p:sp>
      <p:sp>
        <p:nvSpPr>
          <p:cNvPr id="3" name="Title 1">
            <a:extLst>
              <a:ext uri="{FF2B5EF4-FFF2-40B4-BE49-F238E27FC236}">
                <a16:creationId xmlns:a16="http://schemas.microsoft.com/office/drawing/2014/main" id="{638ECE0C-AB02-6D3D-EB4A-9E7CF5FC1D97}"/>
              </a:ext>
            </a:extLst>
          </p:cNvPr>
          <p:cNvSpPr txBox="1">
            <a:spLocks/>
          </p:cNvSpPr>
          <p:nvPr/>
        </p:nvSpPr>
        <p:spPr>
          <a:xfrm>
            <a:off x="680992" y="758190"/>
            <a:ext cx="9295109" cy="571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cap="none" dirty="0"/>
              <a:t>Describing Data - Graphical Presentations</a:t>
            </a:r>
          </a:p>
        </p:txBody>
      </p:sp>
      <p:sp>
        <p:nvSpPr>
          <p:cNvPr id="5" name="Content Placeholder 2">
            <a:extLst>
              <a:ext uri="{FF2B5EF4-FFF2-40B4-BE49-F238E27FC236}">
                <a16:creationId xmlns:a16="http://schemas.microsoft.com/office/drawing/2014/main" id="{7DEF721F-3D8F-C82D-8F52-155083855783}"/>
              </a:ext>
            </a:extLst>
          </p:cNvPr>
          <p:cNvSpPr>
            <a:spLocks noGrp="1"/>
          </p:cNvSpPr>
          <p:nvPr>
            <p:ph idx="1"/>
          </p:nvPr>
        </p:nvSpPr>
        <p:spPr>
          <a:xfrm>
            <a:off x="902775" y="1600199"/>
            <a:ext cx="9073326" cy="4572000"/>
          </a:xfrm>
        </p:spPr>
        <p:txBody>
          <a:bodyPr>
            <a:normAutofit/>
          </a:bodyPr>
          <a:lstStyle/>
          <a:p>
            <a:pPr marL="82296" indent="0">
              <a:lnSpc>
                <a:spcPct val="90000"/>
              </a:lnSpc>
              <a:buNone/>
            </a:pPr>
            <a:r>
              <a:rPr lang="en-US" sz="2500" dirty="0"/>
              <a:t>After completing this module, the student will be able to:</a:t>
            </a:r>
          </a:p>
          <a:p>
            <a:pPr marL="596646" lvl="0" indent="-514350">
              <a:lnSpc>
                <a:spcPct val="110000"/>
              </a:lnSpc>
              <a:spcBef>
                <a:spcPts val="800"/>
              </a:spcBef>
              <a:buClr>
                <a:schemeClr val="accent3">
                  <a:lumMod val="50000"/>
                </a:schemeClr>
              </a:buClr>
              <a:buSzPct val="100000"/>
              <a:buFont typeface="+mj-lt"/>
              <a:buAutoNum type="arabicPeriod"/>
            </a:pPr>
            <a:r>
              <a:rPr lang="en-US" sz="2500" dirty="0"/>
              <a:t>Use Excel to create common graphic presentations as pie chart, bar charts, simple histograms, line charts, and </a:t>
            </a:r>
            <a:br>
              <a:rPr lang="en-US" sz="2500" dirty="0"/>
            </a:br>
            <a:r>
              <a:rPr lang="en-US" sz="2500" dirty="0"/>
              <a:t>scatter plots. </a:t>
            </a:r>
          </a:p>
          <a:p>
            <a:pPr marL="596646" lvl="0" indent="-514350">
              <a:lnSpc>
                <a:spcPct val="110000"/>
              </a:lnSpc>
              <a:spcBef>
                <a:spcPts val="800"/>
              </a:spcBef>
              <a:buClr>
                <a:schemeClr val="accent3">
                  <a:lumMod val="50000"/>
                </a:schemeClr>
              </a:buClr>
              <a:buSzPct val="100000"/>
              <a:buFont typeface="+mj-lt"/>
              <a:buAutoNum type="arabicPeriod"/>
            </a:pPr>
            <a:r>
              <a:rPr lang="en-US" sz="2500" dirty="0"/>
              <a:t>Edit and modify charts</a:t>
            </a:r>
          </a:p>
        </p:txBody>
      </p:sp>
      <p:pic>
        <p:nvPicPr>
          <p:cNvPr id="9" name="Picture 8" descr="Worker using calculator">
            <a:extLst>
              <a:ext uri="{FF2B5EF4-FFF2-40B4-BE49-F238E27FC236}">
                <a16:creationId xmlns:a16="http://schemas.microsoft.com/office/drawing/2014/main" id="{96B8B92F-CEEB-BBDE-ABF2-2C09CC2FB470}"/>
              </a:ext>
            </a:extLst>
          </p:cNvPr>
          <p:cNvPicPr>
            <a:picLocks noChangeAspect="1"/>
          </p:cNvPicPr>
          <p:nvPr/>
        </p:nvPicPr>
        <p:blipFill rotWithShape="1">
          <a:blip r:embed="rId3">
            <a:extLst>
              <a:ext uri="{28A0092B-C50C-407E-A947-70E740481C1C}">
                <a14:useLocalDpi xmlns:a14="http://schemas.microsoft.com/office/drawing/2010/main" val="0"/>
              </a:ext>
            </a:extLst>
          </a:blip>
          <a:srcRect l="14381"/>
          <a:stretch/>
        </p:blipFill>
        <p:spPr>
          <a:xfrm rot="21316965">
            <a:off x="5585649" y="2825721"/>
            <a:ext cx="3650473" cy="2842230"/>
          </a:xfrm>
          <a:prstGeom prst="flowChartManualInput">
            <a:avLst/>
          </a:prstGeom>
        </p:spPr>
      </p:pic>
    </p:spTree>
    <p:extLst>
      <p:ext uri="{BB962C8B-B14F-4D97-AF65-F5344CB8AC3E}">
        <p14:creationId xmlns:p14="http://schemas.microsoft.com/office/powerpoint/2010/main" val="20104560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3" name="TextBox 2">
            <a:extLst>
              <a:ext uri="{FF2B5EF4-FFF2-40B4-BE49-F238E27FC236}">
                <a16:creationId xmlns:a16="http://schemas.microsoft.com/office/drawing/2014/main" id="{F7568BCC-3331-A2A9-AAF3-5DF2295A7965}"/>
              </a:ext>
            </a:extLst>
          </p:cNvPr>
          <p:cNvSpPr txBox="1"/>
          <p:nvPr/>
        </p:nvSpPr>
        <p:spPr>
          <a:xfrm>
            <a:off x="685801" y="-12016"/>
            <a:ext cx="9512082" cy="769441"/>
          </a:xfrm>
          <a:prstGeom prst="rect">
            <a:avLst/>
          </a:prstGeom>
          <a:noFill/>
        </p:spPr>
        <p:txBody>
          <a:bodyPr wrap="square">
            <a:spAutoFit/>
          </a:bodyPr>
          <a:lstStyle/>
          <a:p>
            <a:pPr algn="ctr"/>
            <a:r>
              <a:rPr lang="en-US" sz="4400" b="1" dirty="0">
                <a:latin typeface="Goudy Old Style" panose="02020502050305020303" pitchFamily="18" charset="0"/>
              </a:rPr>
              <a:t>Module 3:</a:t>
            </a:r>
          </a:p>
        </p:txBody>
      </p:sp>
      <p:sp>
        <p:nvSpPr>
          <p:cNvPr id="6" name="TextBox 5">
            <a:extLst>
              <a:ext uri="{FF2B5EF4-FFF2-40B4-BE49-F238E27FC236}">
                <a16:creationId xmlns:a16="http://schemas.microsoft.com/office/drawing/2014/main" id="{E5D699FE-CDBC-7E0C-8BCC-BBEFB4359B1F}"/>
              </a:ext>
            </a:extLst>
          </p:cNvPr>
          <p:cNvSpPr txBox="1"/>
          <p:nvPr/>
        </p:nvSpPr>
        <p:spPr>
          <a:xfrm>
            <a:off x="732293" y="756021"/>
            <a:ext cx="9381633" cy="584775"/>
          </a:xfrm>
          <a:prstGeom prst="rect">
            <a:avLst/>
          </a:prstGeom>
          <a:noFill/>
        </p:spPr>
        <p:txBody>
          <a:bodyPr wrap="square">
            <a:spAutoFit/>
          </a:bodyPr>
          <a:lstStyle/>
          <a:p>
            <a:pPr algn="ctr"/>
            <a:r>
              <a:rPr lang="en-US" sz="3200" dirty="0">
                <a:latin typeface="+mj-lt"/>
              </a:rPr>
              <a:t>Describing Data – Measures of Central Tendency</a:t>
            </a:r>
          </a:p>
        </p:txBody>
      </p:sp>
      <p:sp>
        <p:nvSpPr>
          <p:cNvPr id="7" name="Content Placeholder 2">
            <a:extLst>
              <a:ext uri="{FF2B5EF4-FFF2-40B4-BE49-F238E27FC236}">
                <a16:creationId xmlns:a16="http://schemas.microsoft.com/office/drawing/2014/main" id="{E515B801-C087-0A1E-0266-B3093F0CEDC8}"/>
              </a:ext>
            </a:extLst>
          </p:cNvPr>
          <p:cNvSpPr>
            <a:spLocks noGrp="1"/>
          </p:cNvSpPr>
          <p:nvPr>
            <p:ph idx="1"/>
          </p:nvPr>
        </p:nvSpPr>
        <p:spPr>
          <a:xfrm>
            <a:off x="732292" y="1451644"/>
            <a:ext cx="9040451" cy="4572000"/>
          </a:xfrm>
        </p:spPr>
        <p:txBody>
          <a:bodyPr>
            <a:normAutofit lnSpcReduction="10000"/>
          </a:bodyPr>
          <a:lstStyle/>
          <a:p>
            <a:pPr marL="82296" indent="0">
              <a:buNone/>
            </a:pPr>
            <a:r>
              <a:rPr lang="en-US" sz="2500" dirty="0"/>
              <a:t>After completing this module, the student will be able to:</a:t>
            </a:r>
          </a:p>
          <a:p>
            <a:pPr marL="596646" lvl="0" indent="-514350">
              <a:lnSpc>
                <a:spcPct val="110000"/>
              </a:lnSpc>
              <a:buClr>
                <a:schemeClr val="accent3">
                  <a:lumMod val="50000"/>
                </a:schemeClr>
              </a:buClr>
              <a:buSzPct val="100000"/>
              <a:buFont typeface="+mj-lt"/>
              <a:buAutoNum type="arabicPeriod"/>
            </a:pPr>
            <a:r>
              <a:rPr lang="en-US" sz="2500" dirty="0"/>
              <a:t>Explain the characteristics and uses of measures of central tendency</a:t>
            </a:r>
          </a:p>
          <a:p>
            <a:pPr marL="596646" lvl="0" indent="-514350">
              <a:lnSpc>
                <a:spcPct val="110000"/>
              </a:lnSpc>
              <a:buClr>
                <a:schemeClr val="accent3">
                  <a:lumMod val="50000"/>
                </a:schemeClr>
              </a:buClr>
              <a:buSzPct val="100000"/>
              <a:buFont typeface="+mj-lt"/>
              <a:buAutoNum type="arabicPeriod"/>
            </a:pPr>
            <a:r>
              <a:rPr lang="en-US" sz="2500" dirty="0"/>
              <a:t>Explain the characteristics and </a:t>
            </a:r>
            <a:br>
              <a:rPr lang="en-US" sz="2500" dirty="0"/>
            </a:br>
            <a:r>
              <a:rPr lang="en-US" sz="2500" dirty="0"/>
              <a:t>uses of measures of dispersion</a:t>
            </a:r>
          </a:p>
          <a:p>
            <a:pPr marL="596646" lvl="0" indent="-514350">
              <a:lnSpc>
                <a:spcPct val="110000"/>
              </a:lnSpc>
              <a:buClr>
                <a:schemeClr val="accent3">
                  <a:lumMod val="50000"/>
                </a:schemeClr>
              </a:buClr>
              <a:buSzPct val="100000"/>
              <a:buFont typeface="+mj-lt"/>
              <a:buAutoNum type="arabicPeriod"/>
            </a:pPr>
            <a:r>
              <a:rPr lang="en-US" sz="2500" dirty="0"/>
              <a:t>Use Excel functions to calculate the </a:t>
            </a:r>
            <a:br>
              <a:rPr lang="en-US" sz="2500" dirty="0"/>
            </a:br>
            <a:r>
              <a:rPr lang="en-US" sz="2500" dirty="0"/>
              <a:t>arithmetic mean, median, mode, and</a:t>
            </a:r>
            <a:br>
              <a:rPr lang="en-US" sz="2500" dirty="0"/>
            </a:br>
            <a:r>
              <a:rPr lang="en-US" sz="2500" dirty="0"/>
              <a:t> standard deviations</a:t>
            </a:r>
          </a:p>
          <a:p>
            <a:pPr marL="596646" lvl="0" indent="-514350">
              <a:lnSpc>
                <a:spcPct val="110000"/>
              </a:lnSpc>
              <a:buClr>
                <a:schemeClr val="accent3">
                  <a:lumMod val="50000"/>
                </a:schemeClr>
              </a:buClr>
              <a:buSzPct val="100000"/>
              <a:buFont typeface="+mj-lt"/>
              <a:buAutoNum type="arabicPeriod"/>
            </a:pPr>
            <a:r>
              <a:rPr lang="en-US" sz="2500" dirty="0"/>
              <a:t>Use Excel’s Analysis ToolPak add-in to find measures of central tendency and dispersion</a:t>
            </a:r>
          </a:p>
          <a:p>
            <a:endParaRPr lang="en-US" dirty="0"/>
          </a:p>
        </p:txBody>
      </p:sp>
      <p:pic>
        <p:nvPicPr>
          <p:cNvPr id="5" name="Picture 4" descr="A diagram of height of women&#10;&#10;Description automatically generated">
            <a:extLst>
              <a:ext uri="{FF2B5EF4-FFF2-40B4-BE49-F238E27FC236}">
                <a16:creationId xmlns:a16="http://schemas.microsoft.com/office/drawing/2014/main" id="{263D7A62-E579-0228-3240-D93417A83F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11" r="5854" b="7469"/>
          <a:stretch/>
        </p:blipFill>
        <p:spPr>
          <a:xfrm>
            <a:off x="6096000" y="2329020"/>
            <a:ext cx="3945278" cy="2611639"/>
          </a:xfrm>
          <a:prstGeom prst="rect">
            <a:avLst/>
          </a:prstGeom>
        </p:spPr>
      </p:pic>
      <p:sp>
        <p:nvSpPr>
          <p:cNvPr id="8" name="TextBox 7">
            <a:extLst>
              <a:ext uri="{FF2B5EF4-FFF2-40B4-BE49-F238E27FC236}">
                <a16:creationId xmlns:a16="http://schemas.microsoft.com/office/drawing/2014/main" id="{6EDED64F-2190-D846-F340-DCF59FA8E808}"/>
              </a:ext>
            </a:extLst>
          </p:cNvPr>
          <p:cNvSpPr txBox="1"/>
          <p:nvPr/>
        </p:nvSpPr>
        <p:spPr>
          <a:xfrm>
            <a:off x="5316568" y="5871147"/>
            <a:ext cx="4456176" cy="230832"/>
          </a:xfrm>
          <a:prstGeom prst="rect">
            <a:avLst/>
          </a:prstGeom>
          <a:noFill/>
        </p:spPr>
        <p:txBody>
          <a:bodyPr wrap="square" rtlCol="0">
            <a:spAutoFit/>
          </a:bodyPr>
          <a:lstStyle/>
          <a:p>
            <a:r>
              <a:rPr lang="en-US" sz="900">
                <a:hlinkClick r:id="rId4" tooltip="https://courses.lumenlearning.com/waymaker-psychology/chapter/measures-of-intelligence/"/>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28911752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B1BA5B8E-8065-4A79-04BD-59BE3033321A}"/>
              </a:ext>
            </a:extLst>
          </p:cNvPr>
          <p:cNvPicPr>
            <a:picLocks noChangeAspect="1"/>
          </p:cNvPicPr>
          <p:nvPr/>
        </p:nvPicPr>
        <p:blipFill rotWithShape="1">
          <a:blip r:embed="rId2"/>
          <a:srcRect l="28238" r="38880"/>
          <a:stretch/>
        </p:blipFill>
        <p:spPr>
          <a:xfrm>
            <a:off x="10197885" y="685800"/>
            <a:ext cx="1308314" cy="5486399"/>
          </a:xfrm>
          <a:prstGeom prst="rect">
            <a:avLst/>
          </a:prstGeom>
        </p:spPr>
      </p:pic>
      <p:sp>
        <p:nvSpPr>
          <p:cNvPr id="6" name="Title 1">
            <a:extLst>
              <a:ext uri="{FF2B5EF4-FFF2-40B4-BE49-F238E27FC236}">
                <a16:creationId xmlns:a16="http://schemas.microsoft.com/office/drawing/2014/main" id="{A5016BE4-8568-BCBE-3F90-F3B6892A8632}"/>
              </a:ext>
            </a:extLst>
          </p:cNvPr>
          <p:cNvSpPr>
            <a:spLocks noGrp="1"/>
          </p:cNvSpPr>
          <p:nvPr>
            <p:ph type="title"/>
          </p:nvPr>
        </p:nvSpPr>
        <p:spPr>
          <a:xfrm>
            <a:off x="685799" y="99390"/>
            <a:ext cx="9512084" cy="671223"/>
          </a:xfrm>
        </p:spPr>
        <p:txBody>
          <a:bodyPr>
            <a:noAutofit/>
          </a:bodyPr>
          <a:lstStyle/>
          <a:p>
            <a:pPr algn="ctr"/>
            <a:r>
              <a:rPr lang="en-US" sz="4400" b="1" cap="none" dirty="0"/>
              <a:t>Module 4:</a:t>
            </a:r>
          </a:p>
        </p:txBody>
      </p:sp>
      <p:sp>
        <p:nvSpPr>
          <p:cNvPr id="7" name="Title 1">
            <a:extLst>
              <a:ext uri="{FF2B5EF4-FFF2-40B4-BE49-F238E27FC236}">
                <a16:creationId xmlns:a16="http://schemas.microsoft.com/office/drawing/2014/main" id="{3C0ED899-C751-9194-9C1C-96A8BC12280E}"/>
              </a:ext>
            </a:extLst>
          </p:cNvPr>
          <p:cNvSpPr txBox="1">
            <a:spLocks/>
          </p:cNvSpPr>
          <p:nvPr/>
        </p:nvSpPr>
        <p:spPr>
          <a:xfrm>
            <a:off x="775253" y="769863"/>
            <a:ext cx="9342782" cy="5443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cap="none" dirty="0"/>
              <a:t>Estimation &amp; Confidence Interval</a:t>
            </a:r>
          </a:p>
        </p:txBody>
      </p:sp>
      <p:sp>
        <p:nvSpPr>
          <p:cNvPr id="8" name="Content Placeholder 2">
            <a:extLst>
              <a:ext uri="{FF2B5EF4-FFF2-40B4-BE49-F238E27FC236}">
                <a16:creationId xmlns:a16="http://schemas.microsoft.com/office/drawing/2014/main" id="{6D13F3A6-2A4A-7266-A830-139E4AAE9270}"/>
              </a:ext>
            </a:extLst>
          </p:cNvPr>
          <p:cNvSpPr>
            <a:spLocks noGrp="1"/>
          </p:cNvSpPr>
          <p:nvPr>
            <p:ph idx="1"/>
          </p:nvPr>
        </p:nvSpPr>
        <p:spPr>
          <a:xfrm>
            <a:off x="775252" y="1600199"/>
            <a:ext cx="9342781" cy="4572000"/>
          </a:xfrm>
        </p:spPr>
        <p:txBody>
          <a:bodyPr>
            <a:normAutofit/>
          </a:bodyPr>
          <a:lstStyle/>
          <a:p>
            <a:pPr marL="82296" indent="0">
              <a:buClr>
                <a:schemeClr val="accent5">
                  <a:lumMod val="50000"/>
                </a:schemeClr>
              </a:buClr>
              <a:buSzPct val="100000"/>
              <a:buNone/>
            </a:pPr>
            <a:r>
              <a:rPr lang="en-US" sz="2700" dirty="0"/>
              <a:t>After completing this module, the student will be able to:</a:t>
            </a:r>
          </a:p>
          <a:p>
            <a:pPr marL="596646" indent="-514350">
              <a:lnSpc>
                <a:spcPct val="110000"/>
              </a:lnSpc>
              <a:buClr>
                <a:schemeClr val="accent3">
                  <a:lumMod val="50000"/>
                </a:schemeClr>
              </a:buClr>
              <a:buSzPct val="100000"/>
              <a:buFont typeface="+mj-lt"/>
              <a:buAutoNum type="arabicPeriod"/>
            </a:pPr>
            <a:r>
              <a:rPr lang="en-US" sz="2700" dirty="0"/>
              <a:t>Define point estimate</a:t>
            </a:r>
          </a:p>
          <a:p>
            <a:pPr marL="596646" indent="-514350">
              <a:lnSpc>
                <a:spcPct val="110000"/>
              </a:lnSpc>
              <a:buClr>
                <a:schemeClr val="accent3">
                  <a:lumMod val="50000"/>
                </a:schemeClr>
              </a:buClr>
              <a:buSzPct val="100000"/>
              <a:buFont typeface="+mj-lt"/>
              <a:buAutoNum type="arabicPeriod"/>
            </a:pPr>
            <a:r>
              <a:rPr lang="en-US" sz="2700" dirty="0"/>
              <a:t>Define level of confidence</a:t>
            </a:r>
          </a:p>
          <a:p>
            <a:pPr marL="596646" indent="-514350">
              <a:lnSpc>
                <a:spcPct val="110000"/>
              </a:lnSpc>
              <a:buClr>
                <a:schemeClr val="accent3">
                  <a:lumMod val="50000"/>
                </a:schemeClr>
              </a:buClr>
              <a:buSzPct val="100000"/>
              <a:buFont typeface="+mj-lt"/>
              <a:buAutoNum type="arabicPeriod"/>
            </a:pPr>
            <a:r>
              <a:rPr lang="en-US" sz="2700" dirty="0"/>
              <a:t>Use one Excel function to </a:t>
            </a:r>
            <a:br>
              <a:rPr lang="en-US" sz="2700" dirty="0"/>
            </a:br>
            <a:r>
              <a:rPr lang="en-US" sz="2700" dirty="0"/>
              <a:t>calculate a confidence interval </a:t>
            </a:r>
            <a:br>
              <a:rPr lang="en-US" sz="2700" dirty="0"/>
            </a:br>
            <a:r>
              <a:rPr lang="en-US" sz="2700" dirty="0"/>
              <a:t>for a population when the sample size is 30 or larger </a:t>
            </a:r>
            <a:br>
              <a:rPr lang="en-US" sz="2700" dirty="0"/>
            </a:br>
            <a:r>
              <a:rPr lang="en-US" sz="2700" u="sng" dirty="0"/>
              <a:t>AND</a:t>
            </a:r>
            <a:r>
              <a:rPr lang="en-US" sz="2700" dirty="0"/>
              <a:t> when the sample size is 30 or less use an alternative </a:t>
            </a:r>
            <a:br>
              <a:rPr lang="en-US" sz="2700" dirty="0"/>
            </a:br>
            <a:r>
              <a:rPr lang="en-US" sz="2700" dirty="0"/>
              <a:t>Excel confidence interval function.</a:t>
            </a:r>
          </a:p>
        </p:txBody>
      </p:sp>
      <p:pic>
        <p:nvPicPr>
          <p:cNvPr id="3" name="Picture 2">
            <a:extLst>
              <a:ext uri="{FF2B5EF4-FFF2-40B4-BE49-F238E27FC236}">
                <a16:creationId xmlns:a16="http://schemas.microsoft.com/office/drawing/2014/main" id="{4CE23C82-9F5F-851B-7D5F-3989D13D94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85623" y="2303471"/>
            <a:ext cx="3560236" cy="1761808"/>
          </a:xfrm>
          <a:prstGeom prst="rect">
            <a:avLst/>
          </a:prstGeom>
        </p:spPr>
      </p:pic>
      <p:grpSp>
        <p:nvGrpSpPr>
          <p:cNvPr id="14" name="Group 13">
            <a:extLst>
              <a:ext uri="{FF2B5EF4-FFF2-40B4-BE49-F238E27FC236}">
                <a16:creationId xmlns:a16="http://schemas.microsoft.com/office/drawing/2014/main" id="{24A90AB6-42F2-4AC2-8D44-F0F98420F2A0}"/>
              </a:ext>
            </a:extLst>
          </p:cNvPr>
          <p:cNvGrpSpPr/>
          <p:nvPr/>
        </p:nvGrpSpPr>
        <p:grpSpPr>
          <a:xfrm>
            <a:off x="6285623" y="2303471"/>
            <a:ext cx="4274050" cy="2136220"/>
            <a:chOff x="6377036" y="2303470"/>
            <a:chExt cx="4274050" cy="2136220"/>
          </a:xfrm>
        </p:grpSpPr>
        <p:cxnSp>
          <p:nvCxnSpPr>
            <p:cNvPr id="10" name="Straight Connector 9">
              <a:extLst>
                <a:ext uri="{FF2B5EF4-FFF2-40B4-BE49-F238E27FC236}">
                  <a16:creationId xmlns:a16="http://schemas.microsoft.com/office/drawing/2014/main" id="{28F6B1DD-9209-9582-4885-DCEFE99E0581}"/>
                </a:ext>
              </a:extLst>
            </p:cNvPr>
            <p:cNvCxnSpPr>
              <a:cxnSpLocks/>
            </p:cNvCxnSpPr>
            <p:nvPr/>
          </p:nvCxnSpPr>
          <p:spPr>
            <a:xfrm>
              <a:off x="6606283" y="2303470"/>
              <a:ext cx="3239576" cy="213622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D6A2421-CB7D-EC22-AEE0-73774AC0F0A2}"/>
                </a:ext>
              </a:extLst>
            </p:cNvPr>
            <p:cNvSpPr txBox="1"/>
            <p:nvPr/>
          </p:nvSpPr>
          <p:spPr>
            <a:xfrm rot="1994884">
              <a:off x="6377036" y="3116038"/>
              <a:ext cx="4274050"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Use Excel Functions (not Formulas)</a:t>
              </a:r>
            </a:p>
          </p:txBody>
        </p:sp>
      </p:grpSp>
    </p:spTree>
    <p:extLst>
      <p:ext uri="{BB962C8B-B14F-4D97-AF65-F5344CB8AC3E}">
        <p14:creationId xmlns:p14="http://schemas.microsoft.com/office/powerpoint/2010/main" val="3073891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icFrame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5930</TotalTime>
  <Words>3644</Words>
  <Application>Microsoft Office PowerPoint</Application>
  <PresentationFormat>Widescreen</PresentationFormat>
  <Paragraphs>796</Paragraphs>
  <Slides>61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Arial Black</vt:lpstr>
      <vt:lpstr>Baskerville Old Face</vt:lpstr>
      <vt:lpstr>Brush Script MT</vt:lpstr>
      <vt:lpstr>Calibri</vt:lpstr>
      <vt:lpstr>Cambria</vt:lpstr>
      <vt:lpstr>Gill Sans MT</vt:lpstr>
      <vt:lpstr>Goudy Old Style</vt:lpstr>
      <vt:lpstr>Symbol</vt:lpstr>
      <vt:lpstr>Times New Roman</vt:lpstr>
      <vt:lpstr>Wingdings</vt:lpstr>
      <vt:lpstr>ClassicFrameVTI</vt:lpstr>
      <vt:lpstr>240 CenSARA</vt:lpstr>
      <vt:lpstr>PowerPoint Presentation</vt:lpstr>
      <vt:lpstr>Introductions</vt:lpstr>
      <vt:lpstr>PowerPoint Presentation</vt:lpstr>
      <vt:lpstr>Purpose of Class</vt:lpstr>
      <vt:lpstr>Module 1:</vt:lpstr>
      <vt:lpstr>Module 2:  </vt:lpstr>
      <vt:lpstr>PowerPoint Presentation</vt:lpstr>
      <vt:lpstr>Module 4:</vt:lpstr>
      <vt:lpstr>PowerPoint Presentation</vt:lpstr>
      <vt:lpstr>Module 6:</vt:lpstr>
      <vt:lpstr>Module 1:  Using Microsoft Excel Spreadsheets</vt:lpstr>
      <vt:lpstr>What is a Spreadsheet Program?</vt:lpstr>
      <vt:lpstr>What is a Spreadsheet?</vt:lpstr>
      <vt:lpstr>Basics of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Graphics</vt:lpstr>
      <vt:lpstr>Line Charts</vt:lpstr>
      <vt:lpstr>Line Charts and Bar Charts</vt:lpstr>
      <vt:lpstr>PowerPoint Presentation</vt:lpstr>
      <vt:lpstr>PowerPoint Presentation</vt:lpstr>
      <vt:lpstr>Module 3:  Describing Data – Measures of Central Tendency</vt:lpstr>
      <vt:lpstr>Subjects Covered in Module 3</vt:lpstr>
      <vt:lpstr>PowerPoint Presentation</vt:lpstr>
      <vt:lpstr>PowerPoint Presentation</vt:lpstr>
      <vt:lpstr>PowerPoint Presentation</vt:lpstr>
      <vt:lpstr>Statistical Function in Excel</vt:lpstr>
      <vt:lpstr>PowerPoint Presentation</vt:lpstr>
      <vt:lpstr>Module 4:  Confidence Interval</vt:lpstr>
      <vt:lpstr>What’s a Confidence Interval? </vt:lpstr>
      <vt:lpstr>What’s a Confidence Interval? </vt:lpstr>
      <vt:lpstr>PowerPoint Presentation</vt:lpstr>
      <vt:lpstr>PowerPoint Presentation</vt:lpstr>
      <vt:lpstr>PowerPoint Presentation</vt:lpstr>
      <vt:lpstr>PowerPoint Presentation</vt:lpstr>
      <vt:lpstr>PowerPoint Presentation</vt:lpstr>
      <vt:lpstr>PowerPoint Presentation</vt:lpstr>
      <vt:lpstr>Linear Regression</vt:lpstr>
      <vt:lpstr>PowerPoint Presentation</vt:lpstr>
      <vt:lpstr>PowerPoint Presentation</vt:lpstr>
      <vt:lpstr>What is a Correlation?</vt:lpstr>
      <vt:lpstr>Terminology</vt:lpstr>
      <vt:lpstr>Start with a Simple Regression Model</vt:lpstr>
      <vt:lpstr>PowerPoint Presentation</vt:lpstr>
      <vt:lpstr>What Determines a Good Regression Line?</vt:lpstr>
      <vt:lpstr>PowerPoint Presentation</vt:lpstr>
      <vt:lpstr>PowerPoint Presentation</vt:lpstr>
      <vt:lpstr>PowerPoint Presentation</vt:lpstr>
      <vt:lpstr>Examples of Lognormal Distributions</vt:lpstr>
      <vt:lpstr>First – Discuss a Normal Distribution</vt:lpstr>
      <vt:lpstr>Lognormal Distribution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240 CenSARA</dc:title>
  <dc:creator>Steve Hiebsch</dc:creator>
  <cp:lastModifiedBy>Steve Hiebsch</cp:lastModifiedBy>
  <cp:revision>109</cp:revision>
  <cp:lastPrinted>2024-03-15T16:30:39Z</cp:lastPrinted>
  <dcterms:created xsi:type="dcterms:W3CDTF">2023-02-25T22:31:49Z</dcterms:created>
  <dcterms:modified xsi:type="dcterms:W3CDTF">2024-03-15T17:45:16Z</dcterms:modified>
</cp:coreProperties>
</file>